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heme/themeOverride1.xml" ContentType="application/vnd.openxmlformats-officedocument.themeOverride+xml"/>
  <Override PartName="/ppt/tags/tag2.xml" ContentType="application/vnd.openxmlformats-officedocument.presentationml.tags+xml"/>
  <Override PartName="/ppt/charts/chart1.xml" ContentType="application/vnd.openxmlformats-officedocument.drawingml.chart+xml"/>
  <Override PartName="/ppt/theme/themeOverride2.xml" ContentType="application/vnd.openxmlformats-officedocument.themeOverride+xml"/>
  <Override PartName="/ppt/charts/chart2.xml" ContentType="application/vnd.openxmlformats-officedocument.drawingml.chart+xml"/>
  <Override PartName="/ppt/theme/themeOverride3.xml" ContentType="application/vnd.openxmlformats-officedocument.themeOverride+xml"/>
  <Override PartName="/ppt/drawings/drawing1.xml" ContentType="application/vnd.openxmlformats-officedocument.drawingml.chartshapes+xml"/>
  <Override PartName="/ppt/charts/chart3.xml" ContentType="application/vnd.openxmlformats-officedocument.drawingml.chart+xml"/>
  <Override PartName="/ppt/theme/themeOverride4.xml" ContentType="application/vnd.openxmlformats-officedocument.themeOverride+xml"/>
  <Override PartName="/ppt/charts/chart4.xml" ContentType="application/vnd.openxmlformats-officedocument.drawingml.chart+xml"/>
  <Override PartName="/ppt/theme/themeOverride5.xml" ContentType="application/vnd.openxmlformats-officedocument.themeOverride+xml"/>
  <Override PartName="/ppt/charts/chart5.xml" ContentType="application/vnd.openxmlformats-officedocument.drawingml.chart+xml"/>
  <Override PartName="/ppt/theme/themeOverride6.xml" ContentType="application/vnd.openxmlformats-officedocument.themeOverride+xml"/>
  <Override PartName="/ppt/tags/tag3.xml" ContentType="application/vnd.openxmlformats-officedocument.presentationml.tags+xml"/>
  <Override PartName="/ppt/tags/tag4.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p:sldMasterIdLst>
    <p:sldMasterId id="2147483648" r:id="rId1"/>
    <p:sldMasterId id="2147483661" r:id="rId2"/>
  </p:sldMasterIdLst>
  <p:notesMasterIdLst>
    <p:notesMasterId r:id="rId32"/>
  </p:notesMasterIdLst>
  <p:sldIdLst>
    <p:sldId id="369" r:id="rId3"/>
    <p:sldId id="352" r:id="rId4"/>
    <p:sldId id="370" r:id="rId5"/>
    <p:sldId id="424" r:id="rId6"/>
    <p:sldId id="303" r:id="rId7"/>
    <p:sldId id="391" r:id="rId8"/>
    <p:sldId id="425" r:id="rId9"/>
    <p:sldId id="371" r:id="rId10"/>
    <p:sldId id="354" r:id="rId11"/>
    <p:sldId id="384" r:id="rId12"/>
    <p:sldId id="385" r:id="rId13"/>
    <p:sldId id="402" r:id="rId14"/>
    <p:sldId id="405" r:id="rId15"/>
    <p:sldId id="406" r:id="rId16"/>
    <p:sldId id="426" r:id="rId17"/>
    <p:sldId id="427" r:id="rId18"/>
    <p:sldId id="428" r:id="rId19"/>
    <p:sldId id="429" r:id="rId20"/>
    <p:sldId id="410" r:id="rId21"/>
    <p:sldId id="411" r:id="rId22"/>
    <p:sldId id="431" r:id="rId23"/>
    <p:sldId id="373" r:id="rId24"/>
    <p:sldId id="432" r:id="rId25"/>
    <p:sldId id="433" r:id="rId26"/>
    <p:sldId id="434" r:id="rId27"/>
    <p:sldId id="435" r:id="rId28"/>
    <p:sldId id="339" r:id="rId29"/>
    <p:sldId id="437" r:id="rId30"/>
    <p:sldId id="422" r:id="rId31"/>
  </p:sldIdLst>
  <p:sldSz cx="12192000" cy="6858000"/>
  <p:notesSz cx="6858000" cy="9144000"/>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4" d="100"/>
          <a:sy n="114" d="100"/>
        </p:scale>
        <p:origin x="-420" y="-6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gs" Target="tags/tag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viewProps" Target="viewProps.xml"/></Relationships>
</file>

<file path=ppt/charts/_rels/chart1.xml.rels><?xml version="1.0" encoding="UTF-8" standalone="yes"?>
<Relationships xmlns="http://schemas.openxmlformats.org/package/2006/relationships"><Relationship Id="rId2" Type="http://schemas.openxmlformats.org/officeDocument/2006/relationships/oleObject" Target="file:///D:\&#24935;&#21375;&#25991;&#26723;\&#35838;&#39064;\&#22269;&#23478;&#32479;&#35745;&#23616;\2023&#32479;&#35745;&#23616;-&#20013;\&#32467;&#39033;\&#29109;&#20540;&#27861;&#26435;&#25968;&#35745;&#31639;.xlsx" TargetMode="External"/><Relationship Id="rId1" Type="http://schemas.openxmlformats.org/officeDocument/2006/relationships/themeOverride" Target="../theme/themeOverride2.xml"/></Relationships>
</file>

<file path=ppt/charts/_rels/chart2.xml.rels><?xml version="1.0" encoding="UTF-8" standalone="yes"?>
<Relationships xmlns="http://schemas.openxmlformats.org/package/2006/relationships"><Relationship Id="rId3" Type="http://schemas.openxmlformats.org/officeDocument/2006/relationships/chartUserShapes" Target="../drawings/drawing1.xml"/><Relationship Id="rId2" Type="http://schemas.openxmlformats.org/officeDocument/2006/relationships/oleObject" Target="file:///C:\Users\&#37101;shang\Desktop\&#20849;&#21516;&#23500;&#35029;&#25351;&#26631;-&#35745;&#31639;&#24471;&#20998;&#29256;+&#27719;&#24635;.xlsx" TargetMode="External"/><Relationship Id="rId1" Type="http://schemas.openxmlformats.org/officeDocument/2006/relationships/themeOverride" Target="../theme/themeOverride3.xml"/></Relationships>
</file>

<file path=ppt/charts/_rels/chart3.xml.rels><?xml version="1.0" encoding="UTF-8" standalone="yes"?>
<Relationships xmlns="http://schemas.openxmlformats.org/package/2006/relationships"><Relationship Id="rId2" Type="http://schemas.openxmlformats.org/officeDocument/2006/relationships/oleObject" Target="file:///D:\&#35770;&#25991;\&#20849;&#21516;&#23500;&#35029;&#25351;&#26631;-&#35745;&#31639;&#24471;&#20998;&#29256;+&#27719;&#24635;.xlsx" TargetMode="External"/><Relationship Id="rId1" Type="http://schemas.openxmlformats.org/officeDocument/2006/relationships/themeOverride" Target="../theme/themeOverride4.xml"/></Relationships>
</file>

<file path=ppt/charts/_rels/chart4.xml.rels><?xml version="1.0" encoding="UTF-8" standalone="yes"?>
<Relationships xmlns="http://schemas.openxmlformats.org/package/2006/relationships"><Relationship Id="rId2" Type="http://schemas.openxmlformats.org/officeDocument/2006/relationships/oleObject" Target="file:///C:\Users\&#37101;shang\Desktop\&#20849;&#21516;&#23500;&#35029;&#25351;&#26631;-&#35745;&#31639;&#24471;&#20998;&#29256;+&#27719;&#24635;.xlsx" TargetMode="External"/><Relationship Id="rId1" Type="http://schemas.openxmlformats.org/officeDocument/2006/relationships/themeOverride" Target="../theme/themeOverride5.xml"/></Relationships>
</file>

<file path=ppt/charts/_rels/chart5.xml.rels><?xml version="1.0" encoding="UTF-8" standalone="yes"?>
<Relationships xmlns="http://schemas.openxmlformats.org/package/2006/relationships"><Relationship Id="rId2" Type="http://schemas.openxmlformats.org/officeDocument/2006/relationships/oleObject" Target="file:///D:\&#24935;&#21375;&#25991;&#26723;\&#35838;&#39064;\&#22269;&#23478;&#32479;&#35745;&#23616;\2023&#32479;&#35745;&#23616;-&#20013;\&#32467;&#39033;\&#29992;&#26469;&#21508;&#31181;&#20316;&#22270;&#20998;&#26512;&#30340;.xlsx" TargetMode="External"/><Relationship Id="rId1" Type="http://schemas.openxmlformats.org/officeDocument/2006/relationships/themeOverride" Target="../theme/themeOverride6.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5.0974482620052199E-2"/>
          <c:y val="2.9675764792086501E-2"/>
          <c:w val="0.93482084577825897"/>
          <c:h val="0.82311778714050199"/>
        </c:manualLayout>
      </c:layout>
      <c:barChart>
        <c:barDir val="col"/>
        <c:grouping val="clustered"/>
        <c:varyColors val="0"/>
        <c:ser>
          <c:idx val="0"/>
          <c:order val="0"/>
          <c:spPr>
            <a:solidFill>
              <a:schemeClr val="bg1">
                <a:lumMod val="50000"/>
              </a:schemeClr>
            </a:solidFill>
            <a:ln>
              <a:noFill/>
            </a:ln>
            <a:effectLst/>
          </c:spPr>
          <c:invertIfNegative val="0"/>
          <c:cat>
            <c:strRef>
              <c:f>[熵值法权数计算.xlsx]各年得分!$A$104:$A$133</c:f>
              <c:strCache>
                <c:ptCount val="30"/>
                <c:pt idx="0">
                  <c:v>北京</c:v>
                </c:pt>
                <c:pt idx="1">
                  <c:v>天津</c:v>
                </c:pt>
                <c:pt idx="2">
                  <c:v>河北</c:v>
                </c:pt>
                <c:pt idx="3">
                  <c:v>山西</c:v>
                </c:pt>
                <c:pt idx="4">
                  <c:v>内蒙古</c:v>
                </c:pt>
                <c:pt idx="5">
                  <c:v>辽宁</c:v>
                </c:pt>
                <c:pt idx="6">
                  <c:v>吉林</c:v>
                </c:pt>
                <c:pt idx="7">
                  <c:v>黑龙江</c:v>
                </c:pt>
                <c:pt idx="8">
                  <c:v>上海</c:v>
                </c:pt>
                <c:pt idx="9">
                  <c:v>江苏</c:v>
                </c:pt>
                <c:pt idx="10">
                  <c:v>浙江</c:v>
                </c:pt>
                <c:pt idx="11">
                  <c:v>安徽</c:v>
                </c:pt>
                <c:pt idx="12">
                  <c:v>福建</c:v>
                </c:pt>
                <c:pt idx="13">
                  <c:v>江西</c:v>
                </c:pt>
                <c:pt idx="14">
                  <c:v>山东</c:v>
                </c:pt>
                <c:pt idx="15">
                  <c:v>河南</c:v>
                </c:pt>
                <c:pt idx="16">
                  <c:v>湖北</c:v>
                </c:pt>
                <c:pt idx="17">
                  <c:v>湖南</c:v>
                </c:pt>
                <c:pt idx="18">
                  <c:v>广东</c:v>
                </c:pt>
                <c:pt idx="19">
                  <c:v>广西</c:v>
                </c:pt>
                <c:pt idx="20">
                  <c:v>海南</c:v>
                </c:pt>
                <c:pt idx="21">
                  <c:v>重庆</c:v>
                </c:pt>
                <c:pt idx="22">
                  <c:v>四川</c:v>
                </c:pt>
                <c:pt idx="23">
                  <c:v>贵州</c:v>
                </c:pt>
                <c:pt idx="24">
                  <c:v>云南</c:v>
                </c:pt>
                <c:pt idx="25">
                  <c:v>陕西</c:v>
                </c:pt>
                <c:pt idx="26">
                  <c:v>甘肃</c:v>
                </c:pt>
                <c:pt idx="27">
                  <c:v>青海</c:v>
                </c:pt>
                <c:pt idx="28">
                  <c:v>宁夏</c:v>
                </c:pt>
                <c:pt idx="29">
                  <c:v>新疆</c:v>
                </c:pt>
              </c:strCache>
            </c:strRef>
          </c:cat>
          <c:val>
            <c:numRef>
              <c:f>[熵值法权数计算.xlsx]各年得分!$O$104:$O$133</c:f>
              <c:numCache>
                <c:formatCode>0.0000_ </c:formatCode>
                <c:ptCount val="30"/>
                <c:pt idx="0">
                  <c:v>0.58098077452518104</c:v>
                </c:pt>
                <c:pt idx="1">
                  <c:v>0.446252568471806</c:v>
                </c:pt>
                <c:pt idx="2">
                  <c:v>0.47054969662240498</c:v>
                </c:pt>
                <c:pt idx="3">
                  <c:v>0.40197858108321299</c:v>
                </c:pt>
                <c:pt idx="4">
                  <c:v>0.41872741678938102</c:v>
                </c:pt>
                <c:pt idx="5">
                  <c:v>0.44628718434988901</c:v>
                </c:pt>
                <c:pt idx="6">
                  <c:v>0.44954225604790199</c:v>
                </c:pt>
                <c:pt idx="7">
                  <c:v>0.49087235396367401</c:v>
                </c:pt>
                <c:pt idx="8">
                  <c:v>0.57316325004219104</c:v>
                </c:pt>
                <c:pt idx="9">
                  <c:v>0.55094951693807104</c:v>
                </c:pt>
                <c:pt idx="10">
                  <c:v>0.58605643970158905</c:v>
                </c:pt>
                <c:pt idx="11">
                  <c:v>0.42477647801121299</c:v>
                </c:pt>
                <c:pt idx="12">
                  <c:v>0.49245625862426101</c:v>
                </c:pt>
                <c:pt idx="13">
                  <c:v>0.43687870259010497</c:v>
                </c:pt>
                <c:pt idx="14">
                  <c:v>0.47849747774220602</c:v>
                </c:pt>
                <c:pt idx="15">
                  <c:v>0.444793262682743</c:v>
                </c:pt>
                <c:pt idx="16">
                  <c:v>0.466292254945465</c:v>
                </c:pt>
                <c:pt idx="17">
                  <c:v>0.41247488835933399</c:v>
                </c:pt>
                <c:pt idx="18">
                  <c:v>0.425126080685025</c:v>
                </c:pt>
                <c:pt idx="19">
                  <c:v>0.44026552803790497</c:v>
                </c:pt>
                <c:pt idx="20">
                  <c:v>0.48875018426550498</c:v>
                </c:pt>
                <c:pt idx="21">
                  <c:v>0.43857676322137401</c:v>
                </c:pt>
                <c:pt idx="22">
                  <c:v>0.43652430511384099</c:v>
                </c:pt>
                <c:pt idx="23">
                  <c:v>0.35710064519402801</c:v>
                </c:pt>
                <c:pt idx="24">
                  <c:v>0.33759064315975501</c:v>
                </c:pt>
                <c:pt idx="25">
                  <c:v>0.40243264647985999</c:v>
                </c:pt>
                <c:pt idx="26">
                  <c:v>0.27162353042199899</c:v>
                </c:pt>
                <c:pt idx="27">
                  <c:v>0.36652117248244098</c:v>
                </c:pt>
                <c:pt idx="28">
                  <c:v>0.36111104925798798</c:v>
                </c:pt>
                <c:pt idx="29">
                  <c:v>0.339772526947272</c:v>
                </c:pt>
              </c:numCache>
            </c:numRef>
          </c:val>
        </c:ser>
        <c:dLbls>
          <c:showLegendKey val="0"/>
          <c:showVal val="0"/>
          <c:showCatName val="0"/>
          <c:showSerName val="0"/>
          <c:showPercent val="0"/>
          <c:showBubbleSize val="0"/>
        </c:dLbls>
        <c:gapWidth val="150"/>
        <c:axId val="532922752"/>
        <c:axId val="182452608"/>
      </c:barChart>
      <c:catAx>
        <c:axId val="532922752"/>
        <c:scaling>
          <c:orientation val="minMax"/>
        </c:scaling>
        <c:delete val="0"/>
        <c:axPos val="b"/>
        <c:numFmt formatCode="General" sourceLinked="0"/>
        <c:majorTickMark val="none"/>
        <c:minorTickMark val="none"/>
        <c:tickLblPos val="nextTo"/>
        <c:spPr>
          <a:noFill/>
          <a:ln w="9525" cap="flat" cmpd="sng" algn="ctr">
            <a:solidFill>
              <a:schemeClr val="tx1">
                <a:lumMod val="15000"/>
                <a:lumOff val="85000"/>
              </a:schemeClr>
            </a:solidFill>
            <a:prstDash val="solid"/>
            <a:round/>
          </a:ln>
          <a:effectLst/>
        </c:spPr>
        <c:txPr>
          <a:bodyPr rot="0" spcFirstLastPara="0" vertOverflow="ellipsis" vert="eaVert" wrap="square" anchor="ctr" anchorCtr="1"/>
          <a:lstStyle/>
          <a:p>
            <a:pPr>
              <a:defRPr lang="zh-CN" sz="900" b="0" i="0" u="none" strike="noStrike" kern="1200" baseline="0">
                <a:solidFill>
                  <a:sysClr val="windowText" lastClr="000000"/>
                </a:solidFill>
                <a:latin typeface="+mn-lt"/>
                <a:ea typeface="+mn-ea"/>
                <a:cs typeface="+mn-cs"/>
              </a:defRPr>
            </a:pPr>
            <a:endParaRPr lang="zh-CN"/>
          </a:p>
        </c:txPr>
        <c:crossAx val="182452608"/>
        <c:crosses val="autoZero"/>
        <c:auto val="1"/>
        <c:lblAlgn val="ctr"/>
        <c:lblOffset val="100"/>
        <c:noMultiLvlLbl val="0"/>
      </c:catAx>
      <c:valAx>
        <c:axId val="182452608"/>
        <c:scaling>
          <c:orientation val="minMax"/>
          <c:max val="0.6"/>
        </c:scaling>
        <c:delete val="0"/>
        <c:axPos val="l"/>
        <c:majorGridlines>
          <c:spPr>
            <a:ln w="9525" cap="flat" cmpd="sng" algn="ctr">
              <a:solidFill>
                <a:schemeClr val="lt1">
                  <a:lumMod val="90200"/>
                </a:schemeClr>
              </a:solidFill>
              <a:prstDash val="solid"/>
              <a:round/>
            </a:ln>
            <a:effectLst/>
          </c:spPr>
        </c:majorGridlines>
        <c:numFmt formatCode="0.0_);[Red]\(0.0\)" sourceLinked="0"/>
        <c:majorTickMark val="none"/>
        <c:minorTickMark val="none"/>
        <c:tickLblPos val="nextTo"/>
        <c:spPr>
          <a:noFill/>
          <a:ln w="9525" cap="flat" cmpd="sng" algn="ctr">
            <a:noFill/>
            <a:prstDash val="solid"/>
            <a:round/>
          </a:ln>
          <a:effectLst/>
        </c:spPr>
        <c:txPr>
          <a:bodyPr rot="-60000000" spcFirstLastPara="0" vertOverflow="ellipsis" vert="horz" wrap="square" anchor="ctr" anchorCtr="1"/>
          <a:lstStyle/>
          <a:p>
            <a:pPr>
              <a:defRPr lang="zh-CN" sz="900" b="0" i="0" u="none" strike="noStrike" kern="1200" baseline="0">
                <a:solidFill>
                  <a:sysClr val="windowText" lastClr="000000"/>
                </a:solidFill>
                <a:latin typeface="Times New Roman" panose="02020603050405020304" pitchFamily="18" charset="0"/>
                <a:ea typeface="Times New Roman" panose="02020603050405020304" pitchFamily="18" charset="0"/>
                <a:cs typeface="Times New Roman" panose="02020603050405020304" pitchFamily="18" charset="0"/>
                <a:sym typeface="Times New Roman" panose="02020603050405020304" pitchFamily="18" charset="0"/>
              </a:defRPr>
            </a:pPr>
            <a:endParaRPr lang="zh-CN"/>
          </a:p>
        </c:txPr>
        <c:crossAx val="532922752"/>
        <c:crosses val="autoZero"/>
        <c:crossBetween val="between"/>
      </c:valAx>
      <c:spPr>
        <a:noFill/>
        <a:ln>
          <a:noFill/>
        </a:ln>
        <a:effectLst/>
      </c:spPr>
    </c:plotArea>
    <c:plotVisOnly val="1"/>
    <c:dispBlanksAs val="gap"/>
    <c:showDLblsOverMax val="0"/>
    <c:extLst>
      <c:ext uri="{0b15fc19-7d7d-44ad-8c2d-2c3a37ce22c3}">
        <chartProps xmlns="https://web.wps.cn/et/2018/main" chartId="{7579b654-54bb-4e62-8e49-00d2873571ef}"/>
      </c:ext>
    </c:extLst>
  </c:chart>
  <c:spPr>
    <a:solidFill>
      <a:schemeClr val="bg1"/>
    </a:solidFill>
    <a:ln w="9525" cap="flat" cmpd="sng" algn="ctr">
      <a:noFill/>
      <a:prstDash val="solid"/>
      <a:round/>
    </a:ln>
    <a:effectLst/>
  </c:spPr>
  <c:txPr>
    <a:bodyPr/>
    <a:lstStyle/>
    <a:p>
      <a:pPr>
        <a:defRPr lang="zh-CN">
          <a:solidFill>
            <a:sysClr val="windowText" lastClr="000000"/>
          </a:solidFill>
        </a:defRPr>
      </a:pPr>
      <a:endParaRPr lang="zh-CN"/>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6.6438920956532005E-2"/>
          <c:y val="3.5494557501183202E-2"/>
          <c:w val="0.91031692913385798"/>
          <c:h val="0.85576771653543304"/>
        </c:manualLayout>
      </c:layout>
      <c:lineChart>
        <c:grouping val="stacked"/>
        <c:varyColors val="0"/>
        <c:ser>
          <c:idx val="0"/>
          <c:order val="0"/>
          <c:tx>
            <c:strRef>
              <c:f>区域内差距</c:f>
              <c:strCache>
                <c:ptCount val="1"/>
                <c:pt idx="0">
                  <c:v>区域内差距</c:v>
                </c:pt>
              </c:strCache>
            </c:strRef>
          </c:tx>
          <c:spPr>
            <a:ln w="28575" cap="rnd" cmpd="sng" algn="ctr">
              <a:solidFill>
                <a:schemeClr val="tx1"/>
              </a:solidFill>
              <a:prstDash val="dashDot"/>
              <a:round/>
            </a:ln>
          </c:spPr>
          <c:marker>
            <c:symbol val="none"/>
          </c:marker>
          <c:cat>
            <c:numRef>
              <c:f>分地区方泰尔指数!$C$80:$O$80</c:f>
              <c:numCache>
                <c:formatCode>General</c:formatCode>
                <c:ptCount val="13"/>
                <c:pt idx="0">
                  <c:v>2010</c:v>
                </c:pt>
                <c:pt idx="1">
                  <c:v>2011</c:v>
                </c:pt>
                <c:pt idx="2">
                  <c:v>2012</c:v>
                </c:pt>
                <c:pt idx="3">
                  <c:v>2013</c:v>
                </c:pt>
                <c:pt idx="4">
                  <c:v>2014</c:v>
                </c:pt>
                <c:pt idx="5">
                  <c:v>2015</c:v>
                </c:pt>
                <c:pt idx="6">
                  <c:v>2016</c:v>
                </c:pt>
                <c:pt idx="7">
                  <c:v>2017</c:v>
                </c:pt>
                <c:pt idx="8">
                  <c:v>2018</c:v>
                </c:pt>
                <c:pt idx="9">
                  <c:v>2019</c:v>
                </c:pt>
                <c:pt idx="10">
                  <c:v>2020</c:v>
                </c:pt>
                <c:pt idx="11">
                  <c:v>2021</c:v>
                </c:pt>
                <c:pt idx="12">
                  <c:v>2022</c:v>
                </c:pt>
              </c:numCache>
            </c:numRef>
          </c:cat>
          <c:val>
            <c:numRef>
              <c:f>分地区方泰尔指数!$C$90:$O$90</c:f>
              <c:numCache>
                <c:formatCode>General</c:formatCode>
                <c:ptCount val="13"/>
                <c:pt idx="0">
                  <c:v>1.17735538340231E-2</c:v>
                </c:pt>
                <c:pt idx="1">
                  <c:v>1.35942363372538E-2</c:v>
                </c:pt>
                <c:pt idx="2">
                  <c:v>8.5185427251312697E-3</c:v>
                </c:pt>
                <c:pt idx="3">
                  <c:v>6.4338923400770699E-3</c:v>
                </c:pt>
                <c:pt idx="4">
                  <c:v>6.5523570826813496E-3</c:v>
                </c:pt>
                <c:pt idx="5">
                  <c:v>1.0319773834123899E-2</c:v>
                </c:pt>
                <c:pt idx="6">
                  <c:v>7.4337701041405097E-3</c:v>
                </c:pt>
                <c:pt idx="7">
                  <c:v>6.9175207508124703E-3</c:v>
                </c:pt>
                <c:pt idx="8">
                  <c:v>6.4157242815481999E-3</c:v>
                </c:pt>
                <c:pt idx="9">
                  <c:v>5.7500057292468902E-3</c:v>
                </c:pt>
                <c:pt idx="10">
                  <c:v>5.0039866191352702E-3</c:v>
                </c:pt>
                <c:pt idx="11">
                  <c:v>5.59271202295807E-3</c:v>
                </c:pt>
                <c:pt idx="12">
                  <c:v>4.9794959567703396E-3</c:v>
                </c:pt>
              </c:numCache>
            </c:numRef>
          </c:val>
          <c:smooth val="0"/>
        </c:ser>
        <c:ser>
          <c:idx val="1"/>
          <c:order val="1"/>
          <c:tx>
            <c:strRef>
              <c:f>区域间差距</c:f>
              <c:strCache>
                <c:ptCount val="1"/>
                <c:pt idx="0">
                  <c:v>区域间差距</c:v>
                </c:pt>
              </c:strCache>
            </c:strRef>
          </c:tx>
          <c:spPr>
            <a:ln w="28575" cap="rnd" cmpd="sng" algn="ctr">
              <a:solidFill>
                <a:schemeClr val="tx1"/>
              </a:solidFill>
              <a:prstDash val="sysDot"/>
              <a:round/>
            </a:ln>
          </c:spPr>
          <c:marker>
            <c:symbol val="none"/>
          </c:marker>
          <c:cat>
            <c:numRef>
              <c:f>分地区方泰尔指数!$C$80:$O$80</c:f>
              <c:numCache>
                <c:formatCode>General</c:formatCode>
                <c:ptCount val="13"/>
                <c:pt idx="0">
                  <c:v>2010</c:v>
                </c:pt>
                <c:pt idx="1">
                  <c:v>2011</c:v>
                </c:pt>
                <c:pt idx="2">
                  <c:v>2012</c:v>
                </c:pt>
                <c:pt idx="3">
                  <c:v>2013</c:v>
                </c:pt>
                <c:pt idx="4">
                  <c:v>2014</c:v>
                </c:pt>
                <c:pt idx="5">
                  <c:v>2015</c:v>
                </c:pt>
                <c:pt idx="6">
                  <c:v>2016</c:v>
                </c:pt>
                <c:pt idx="7">
                  <c:v>2017</c:v>
                </c:pt>
                <c:pt idx="8">
                  <c:v>2018</c:v>
                </c:pt>
                <c:pt idx="9">
                  <c:v>2019</c:v>
                </c:pt>
                <c:pt idx="10">
                  <c:v>2020</c:v>
                </c:pt>
                <c:pt idx="11">
                  <c:v>2021</c:v>
                </c:pt>
                <c:pt idx="12">
                  <c:v>2022</c:v>
                </c:pt>
              </c:numCache>
            </c:numRef>
          </c:cat>
          <c:val>
            <c:numRef>
              <c:f>分地区方泰尔指数!$C$84:$O$84</c:f>
              <c:numCache>
                <c:formatCode>General</c:formatCode>
                <c:ptCount val="13"/>
                <c:pt idx="0">
                  <c:v>9.0413901439681393E-3</c:v>
                </c:pt>
                <c:pt idx="1">
                  <c:v>1.13109128195813E-2</c:v>
                </c:pt>
                <c:pt idx="2">
                  <c:v>6.8708039856767E-3</c:v>
                </c:pt>
                <c:pt idx="3">
                  <c:v>1.0009305664793199E-2</c:v>
                </c:pt>
                <c:pt idx="4">
                  <c:v>9.1204647139181208E-3</c:v>
                </c:pt>
                <c:pt idx="5">
                  <c:v>1.06014988823591E-2</c:v>
                </c:pt>
                <c:pt idx="6">
                  <c:v>9.3272875834953702E-3</c:v>
                </c:pt>
                <c:pt idx="7">
                  <c:v>7.1668766481006998E-3</c:v>
                </c:pt>
                <c:pt idx="8">
                  <c:v>7.4170644375751698E-3</c:v>
                </c:pt>
                <c:pt idx="9">
                  <c:v>5.9369769159755004E-3</c:v>
                </c:pt>
                <c:pt idx="10">
                  <c:v>8.7331140761386806E-3</c:v>
                </c:pt>
                <c:pt idx="11">
                  <c:v>8.3274538136902301E-3</c:v>
                </c:pt>
                <c:pt idx="12">
                  <c:v>7.0746916961429603E-3</c:v>
                </c:pt>
              </c:numCache>
            </c:numRef>
          </c:val>
          <c:smooth val="0"/>
        </c:ser>
        <c:ser>
          <c:idx val="2"/>
          <c:order val="2"/>
          <c:tx>
            <c:strRef>
              <c:f>总差距</c:f>
              <c:strCache>
                <c:ptCount val="1"/>
                <c:pt idx="0">
                  <c:v>总差距</c:v>
                </c:pt>
              </c:strCache>
            </c:strRef>
          </c:tx>
          <c:spPr>
            <a:ln w="28575" cap="rnd" cmpd="sng" algn="ctr">
              <a:solidFill>
                <a:schemeClr val="tx1"/>
              </a:solidFill>
              <a:prstDash val="solid"/>
              <a:round/>
            </a:ln>
          </c:spPr>
          <c:marker>
            <c:symbol val="none"/>
          </c:marker>
          <c:cat>
            <c:numRef>
              <c:f>分地区方泰尔指数!$C$80:$O$80</c:f>
              <c:numCache>
                <c:formatCode>General</c:formatCode>
                <c:ptCount val="13"/>
                <c:pt idx="0">
                  <c:v>2010</c:v>
                </c:pt>
                <c:pt idx="1">
                  <c:v>2011</c:v>
                </c:pt>
                <c:pt idx="2">
                  <c:v>2012</c:v>
                </c:pt>
                <c:pt idx="3">
                  <c:v>2013</c:v>
                </c:pt>
                <c:pt idx="4">
                  <c:v>2014</c:v>
                </c:pt>
                <c:pt idx="5">
                  <c:v>2015</c:v>
                </c:pt>
                <c:pt idx="6">
                  <c:v>2016</c:v>
                </c:pt>
                <c:pt idx="7">
                  <c:v>2017</c:v>
                </c:pt>
                <c:pt idx="8">
                  <c:v>2018</c:v>
                </c:pt>
                <c:pt idx="9">
                  <c:v>2019</c:v>
                </c:pt>
                <c:pt idx="10">
                  <c:v>2020</c:v>
                </c:pt>
                <c:pt idx="11">
                  <c:v>2021</c:v>
                </c:pt>
                <c:pt idx="12">
                  <c:v>2022</c:v>
                </c:pt>
              </c:numCache>
            </c:numRef>
          </c:cat>
          <c:val>
            <c:numRef>
              <c:f>分地区方泰尔指数!$C$92:$O$92</c:f>
              <c:numCache>
                <c:formatCode>General</c:formatCode>
                <c:ptCount val="13"/>
                <c:pt idx="0">
                  <c:v>1.9999726322153698E-2</c:v>
                </c:pt>
                <c:pt idx="1">
                  <c:v>2.4905149156835098E-2</c:v>
                </c:pt>
                <c:pt idx="2">
                  <c:v>1.47527004880424E-2</c:v>
                </c:pt>
                <c:pt idx="3">
                  <c:v>1.5914284915134198E-2</c:v>
                </c:pt>
                <c:pt idx="4">
                  <c:v>1.33400104734744E-2</c:v>
                </c:pt>
                <c:pt idx="5">
                  <c:v>1.9914932022751901E-2</c:v>
                </c:pt>
                <c:pt idx="6">
                  <c:v>1.44623083068143E-2</c:v>
                </c:pt>
                <c:pt idx="7">
                  <c:v>1.46310171277261E-2</c:v>
                </c:pt>
                <c:pt idx="8">
                  <c:v>1.4799060727890801E-2</c:v>
                </c:pt>
                <c:pt idx="9">
                  <c:v>1.10637360220751E-2</c:v>
                </c:pt>
                <c:pt idx="10">
                  <c:v>1.5985025798502101E-2</c:v>
                </c:pt>
                <c:pt idx="11">
                  <c:v>1.2279882249524501E-2</c:v>
                </c:pt>
                <c:pt idx="12">
                  <c:v>1.2374773344491601E-2</c:v>
                </c:pt>
              </c:numCache>
            </c:numRef>
          </c:val>
          <c:smooth val="0"/>
        </c:ser>
        <c:dLbls>
          <c:showLegendKey val="0"/>
          <c:showVal val="0"/>
          <c:showCatName val="0"/>
          <c:showSerName val="0"/>
          <c:showPercent val="0"/>
          <c:showBubbleSize val="0"/>
        </c:dLbls>
        <c:marker val="1"/>
        <c:smooth val="0"/>
        <c:axId val="182784768"/>
        <c:axId val="182786304"/>
      </c:lineChart>
      <c:catAx>
        <c:axId val="182784768"/>
        <c:scaling>
          <c:orientation val="minMax"/>
        </c:scaling>
        <c:delete val="0"/>
        <c:axPos val="b"/>
        <c:numFmt formatCode="General" sourceLinked="1"/>
        <c:majorTickMark val="none"/>
        <c:minorTickMark val="none"/>
        <c:tickLblPos val="nextTo"/>
        <c:txPr>
          <a:bodyPr rot="-60000000" spcFirstLastPara="0" vertOverflow="ellipsis" vert="horz" wrap="square" anchor="ctr" anchorCtr="1"/>
          <a:lstStyle/>
          <a:p>
            <a:pPr>
              <a:defRPr lang="zh-CN" sz="10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zh-CN"/>
          </a:p>
        </c:txPr>
        <c:crossAx val="182786304"/>
        <c:crosses val="autoZero"/>
        <c:auto val="1"/>
        <c:lblAlgn val="ctr"/>
        <c:lblOffset val="100"/>
        <c:noMultiLvlLbl val="0"/>
      </c:catAx>
      <c:valAx>
        <c:axId val="182786304"/>
        <c:scaling>
          <c:orientation val="minMax"/>
        </c:scaling>
        <c:delete val="0"/>
        <c:axPos val="l"/>
        <c:majorGridlines/>
        <c:numFmt formatCode="General" sourceLinked="1"/>
        <c:majorTickMark val="none"/>
        <c:minorTickMark val="none"/>
        <c:tickLblPos val="nextTo"/>
        <c:spPr>
          <a:ln w="12700" cap="flat" cmpd="sng" algn="ctr">
            <a:noFill/>
            <a:prstDash val="solid"/>
            <a:round/>
          </a:ln>
        </c:spPr>
        <c:txPr>
          <a:bodyPr rot="-60000000" spcFirstLastPara="0" vertOverflow="ellipsis" vert="horz" wrap="square" anchor="ctr" anchorCtr="1"/>
          <a:lstStyle/>
          <a:p>
            <a:pPr>
              <a:defRPr lang="zh-CN" sz="10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zh-CN"/>
          </a:p>
        </c:txPr>
        <c:crossAx val="182784768"/>
        <c:crosses val="autoZero"/>
        <c:crossBetween val="between"/>
      </c:valAx>
    </c:plotArea>
    <c:legend>
      <c:legendPos val="b"/>
      <c:layout>
        <c:manualLayout>
          <c:xMode val="edge"/>
          <c:yMode val="edge"/>
          <c:x val="4.5113780329393602E-2"/>
          <c:y val="7.8319845435987204E-2"/>
          <c:w val="0.92484393625949501"/>
          <c:h val="8.3717191601049901E-2"/>
        </c:manualLayout>
      </c:layout>
      <c:overlay val="0"/>
      <c:txPr>
        <a:bodyPr rot="0" spcFirstLastPara="0" vertOverflow="ellipsis" vert="horz" wrap="square" anchor="ctr" anchorCtr="1"/>
        <a:lstStyle/>
        <a:p>
          <a:pPr>
            <a:defRPr lang="zh-CN" sz="1000" b="0" i="0" u="none" strike="noStrike" kern="1200" baseline="0">
              <a:solidFill>
                <a:schemeClr val="tx1"/>
              </a:solidFill>
              <a:latin typeface="+mn-lt"/>
              <a:ea typeface="+mn-ea"/>
              <a:cs typeface="+mn-cs"/>
            </a:defRPr>
          </a:pPr>
          <a:endParaRPr lang="zh-CN"/>
        </a:p>
      </c:txPr>
    </c:legend>
    <c:plotVisOnly val="1"/>
    <c:dispBlanksAs val="zero"/>
    <c:showDLblsOverMax val="0"/>
    <c:extLst>
      <c:ext uri="{0b15fc19-7d7d-44ad-8c2d-2c3a37ce22c3}">
        <chartProps xmlns="https://web.wps.cn/et/2018/main" chartId="{16dc4783-464f-4914-84d7-c7c03d436941}"/>
      </c:ext>
    </c:extLst>
  </c:chart>
  <c:spPr>
    <a:ln w="9525" cap="flat" cmpd="sng" algn="ctr">
      <a:noFill/>
      <a:prstDash val="solid"/>
      <a:round/>
    </a:ln>
  </c:spPr>
  <c:txPr>
    <a:bodyPr/>
    <a:lstStyle/>
    <a:p>
      <a:pPr>
        <a:defRPr lang="zh-CN"/>
      </a:pPr>
      <a:endParaRPr lang="zh-CN"/>
    </a:p>
  </c:txPr>
  <c:externalData r:id="rId2">
    <c:autoUpdate val="0"/>
  </c:externalData>
  <c:userShapes r:id="rId3"/>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8.7109899200343094E-2"/>
          <c:y val="3.4130423294403599E-2"/>
          <c:w val="0.90938340651343796"/>
          <c:h val="0.85194648487730995"/>
        </c:manualLayout>
      </c:layout>
      <c:lineChart>
        <c:grouping val="stacked"/>
        <c:varyColors val="0"/>
        <c:ser>
          <c:idx val="0"/>
          <c:order val="0"/>
          <c:tx>
            <c:strRef>
              <c:f>东部</c:f>
              <c:strCache>
                <c:ptCount val="1"/>
                <c:pt idx="0">
                  <c:v>东部</c:v>
                </c:pt>
              </c:strCache>
            </c:strRef>
          </c:tx>
          <c:spPr>
            <a:ln w="28575" cap="rnd" cmpd="sng" algn="ctr">
              <a:solidFill>
                <a:schemeClr val="tx1"/>
              </a:solidFill>
              <a:prstDash val="lgDash"/>
              <a:round/>
            </a:ln>
          </c:spPr>
          <c:marker>
            <c:symbol val="none"/>
          </c:marker>
          <c:cat>
            <c:numRef>
              <c:f>分地区方泰尔指数!$C$80:$O$80</c:f>
              <c:numCache>
                <c:formatCode>General</c:formatCode>
                <c:ptCount val="13"/>
                <c:pt idx="0">
                  <c:v>2010</c:v>
                </c:pt>
                <c:pt idx="1">
                  <c:v>2011</c:v>
                </c:pt>
                <c:pt idx="2">
                  <c:v>2012</c:v>
                </c:pt>
                <c:pt idx="3">
                  <c:v>2013</c:v>
                </c:pt>
                <c:pt idx="4">
                  <c:v>2014</c:v>
                </c:pt>
                <c:pt idx="5">
                  <c:v>2015</c:v>
                </c:pt>
                <c:pt idx="6">
                  <c:v>2016</c:v>
                </c:pt>
                <c:pt idx="7">
                  <c:v>2017</c:v>
                </c:pt>
                <c:pt idx="8">
                  <c:v>2018</c:v>
                </c:pt>
                <c:pt idx="9">
                  <c:v>2019</c:v>
                </c:pt>
                <c:pt idx="10">
                  <c:v>2020</c:v>
                </c:pt>
                <c:pt idx="11">
                  <c:v>2021</c:v>
                </c:pt>
                <c:pt idx="12">
                  <c:v>2022</c:v>
                </c:pt>
              </c:numCache>
            </c:numRef>
          </c:cat>
          <c:val>
            <c:numRef>
              <c:f>分地区方泰尔指数!$C$81:$O$81</c:f>
              <c:numCache>
                <c:formatCode>General</c:formatCode>
                <c:ptCount val="13"/>
                <c:pt idx="0">
                  <c:v>5.9414090918760796E-3</c:v>
                </c:pt>
                <c:pt idx="1">
                  <c:v>5.2674140998675099E-3</c:v>
                </c:pt>
                <c:pt idx="2">
                  <c:v>4.3432762314262801E-3</c:v>
                </c:pt>
                <c:pt idx="3">
                  <c:v>5.9414090918760796E-3</c:v>
                </c:pt>
                <c:pt idx="4">
                  <c:v>5.2674140998675099E-3</c:v>
                </c:pt>
                <c:pt idx="5">
                  <c:v>4.3432762314262801E-3</c:v>
                </c:pt>
                <c:pt idx="6">
                  <c:v>4.69902204070547E-3</c:v>
                </c:pt>
                <c:pt idx="7">
                  <c:v>3.1492716578700101E-3</c:v>
                </c:pt>
                <c:pt idx="8">
                  <c:v>3.0232922595117202E-3</c:v>
                </c:pt>
                <c:pt idx="9">
                  <c:v>3.0506703119945302E-3</c:v>
                </c:pt>
                <c:pt idx="10">
                  <c:v>3.40180751000425E-3</c:v>
                </c:pt>
                <c:pt idx="11">
                  <c:v>4.1351256816606497E-3</c:v>
                </c:pt>
                <c:pt idx="12">
                  <c:v>2.2095193901421899E-3</c:v>
                </c:pt>
              </c:numCache>
            </c:numRef>
          </c:val>
          <c:smooth val="0"/>
        </c:ser>
        <c:ser>
          <c:idx val="1"/>
          <c:order val="1"/>
          <c:tx>
            <c:strRef>
              <c:f>中部</c:f>
              <c:strCache>
                <c:ptCount val="1"/>
                <c:pt idx="0">
                  <c:v>中部</c:v>
                </c:pt>
              </c:strCache>
            </c:strRef>
          </c:tx>
          <c:spPr>
            <a:ln w="28575" cap="rnd" cmpd="sng" algn="ctr">
              <a:solidFill>
                <a:schemeClr val="tx1"/>
              </a:solidFill>
              <a:prstDash val="sysDot"/>
              <a:round/>
            </a:ln>
          </c:spPr>
          <c:marker>
            <c:symbol val="none"/>
          </c:marker>
          <c:cat>
            <c:numRef>
              <c:f>分地区方泰尔指数!$C$80:$O$80</c:f>
              <c:numCache>
                <c:formatCode>General</c:formatCode>
                <c:ptCount val="13"/>
                <c:pt idx="0">
                  <c:v>2010</c:v>
                </c:pt>
                <c:pt idx="1">
                  <c:v>2011</c:v>
                </c:pt>
                <c:pt idx="2">
                  <c:v>2012</c:v>
                </c:pt>
                <c:pt idx="3">
                  <c:v>2013</c:v>
                </c:pt>
                <c:pt idx="4">
                  <c:v>2014</c:v>
                </c:pt>
                <c:pt idx="5">
                  <c:v>2015</c:v>
                </c:pt>
                <c:pt idx="6">
                  <c:v>2016</c:v>
                </c:pt>
                <c:pt idx="7">
                  <c:v>2017</c:v>
                </c:pt>
                <c:pt idx="8">
                  <c:v>2018</c:v>
                </c:pt>
                <c:pt idx="9">
                  <c:v>2019</c:v>
                </c:pt>
                <c:pt idx="10">
                  <c:v>2020</c:v>
                </c:pt>
                <c:pt idx="11">
                  <c:v>2021</c:v>
                </c:pt>
                <c:pt idx="12">
                  <c:v>2022</c:v>
                </c:pt>
              </c:numCache>
            </c:numRef>
          </c:cat>
          <c:val>
            <c:numRef>
              <c:f>分地区方泰尔指数!$C$82:$O$82</c:f>
              <c:numCache>
                <c:formatCode>General</c:formatCode>
                <c:ptCount val="13"/>
                <c:pt idx="0">
                  <c:v>8.7957348434087505E-4</c:v>
                </c:pt>
                <c:pt idx="1">
                  <c:v>4.6177365366235001E-4</c:v>
                </c:pt>
                <c:pt idx="2">
                  <c:v>6.4426907749024799E-4</c:v>
                </c:pt>
                <c:pt idx="3">
                  <c:v>4.0595699277271198E-4</c:v>
                </c:pt>
                <c:pt idx="4">
                  <c:v>4.6177365366235001E-4</c:v>
                </c:pt>
                <c:pt idx="5">
                  <c:v>2.9735495884165299E-4</c:v>
                </c:pt>
                <c:pt idx="6">
                  <c:v>1.1194309542072001E-3</c:v>
                </c:pt>
                <c:pt idx="7">
                  <c:v>2.4710477253478099E-4</c:v>
                </c:pt>
                <c:pt idx="8">
                  <c:v>6.10998237025182E-4</c:v>
                </c:pt>
                <c:pt idx="9">
                  <c:v>4.69033302096533E-4</c:v>
                </c:pt>
                <c:pt idx="10">
                  <c:v>5.41188649213454E-4</c:v>
                </c:pt>
                <c:pt idx="11">
                  <c:v>4.6543682364376702E-4</c:v>
                </c:pt>
                <c:pt idx="12">
                  <c:v>6.8693760080154598E-4</c:v>
                </c:pt>
              </c:numCache>
            </c:numRef>
          </c:val>
          <c:smooth val="0"/>
        </c:ser>
        <c:ser>
          <c:idx val="2"/>
          <c:order val="2"/>
          <c:tx>
            <c:strRef>
              <c:f>西部</c:f>
              <c:strCache>
                <c:ptCount val="1"/>
                <c:pt idx="0">
                  <c:v>西部</c:v>
                </c:pt>
              </c:strCache>
            </c:strRef>
          </c:tx>
          <c:spPr>
            <a:ln w="28575" cap="rnd" cmpd="sng" algn="ctr">
              <a:solidFill>
                <a:schemeClr val="tx1"/>
              </a:solidFill>
              <a:prstDash val="solid"/>
              <a:round/>
            </a:ln>
          </c:spPr>
          <c:marker>
            <c:symbol val="none"/>
          </c:marker>
          <c:cat>
            <c:numRef>
              <c:f>分地区方泰尔指数!$C$80:$O$80</c:f>
              <c:numCache>
                <c:formatCode>General</c:formatCode>
                <c:ptCount val="13"/>
                <c:pt idx="0">
                  <c:v>2010</c:v>
                </c:pt>
                <c:pt idx="1">
                  <c:v>2011</c:v>
                </c:pt>
                <c:pt idx="2">
                  <c:v>2012</c:v>
                </c:pt>
                <c:pt idx="3">
                  <c:v>2013</c:v>
                </c:pt>
                <c:pt idx="4">
                  <c:v>2014</c:v>
                </c:pt>
                <c:pt idx="5">
                  <c:v>2015</c:v>
                </c:pt>
                <c:pt idx="6">
                  <c:v>2016</c:v>
                </c:pt>
                <c:pt idx="7">
                  <c:v>2017</c:v>
                </c:pt>
                <c:pt idx="8">
                  <c:v>2018</c:v>
                </c:pt>
                <c:pt idx="9">
                  <c:v>2019</c:v>
                </c:pt>
                <c:pt idx="10">
                  <c:v>2020</c:v>
                </c:pt>
                <c:pt idx="11">
                  <c:v>2021</c:v>
                </c:pt>
                <c:pt idx="12">
                  <c:v>2022</c:v>
                </c:pt>
              </c:numCache>
            </c:numRef>
          </c:cat>
          <c:val>
            <c:numRef>
              <c:f>分地区方泰尔指数!$C$83:$O$83</c:f>
              <c:numCache>
                <c:formatCode>General</c:formatCode>
                <c:ptCount val="13"/>
                <c:pt idx="0">
                  <c:v>2.22040756775119E-3</c:v>
                </c:pt>
                <c:pt idx="1">
                  <c:v>5.5817250660514101E-3</c:v>
                </c:pt>
                <c:pt idx="2">
                  <c:v>1.8832586767601801E-3</c:v>
                </c:pt>
                <c:pt idx="3">
                  <c:v>3.6619395801444502E-3</c:v>
                </c:pt>
                <c:pt idx="4">
                  <c:v>3.3912769603882602E-3</c:v>
                </c:pt>
                <c:pt idx="5">
                  <c:v>5.9608676920912002E-3</c:v>
                </c:pt>
                <c:pt idx="6">
                  <c:v>3.5088345885827001E-3</c:v>
                </c:pt>
                <c:pt idx="7">
                  <c:v>3.7705002176958999E-3</c:v>
                </c:pt>
                <c:pt idx="8">
                  <c:v>3.78277394103827E-3</c:v>
                </c:pt>
                <c:pt idx="9">
                  <c:v>2.4172733018844299E-3</c:v>
                </c:pt>
                <c:pt idx="10">
                  <c:v>4.7901179169209697E-3</c:v>
                </c:pt>
                <c:pt idx="11">
                  <c:v>3.7268913083858099E-3</c:v>
                </c:pt>
                <c:pt idx="12">
                  <c:v>4.1782347051992196E-3</c:v>
                </c:pt>
              </c:numCache>
            </c:numRef>
          </c:val>
          <c:smooth val="0"/>
        </c:ser>
        <c:dLbls>
          <c:showLegendKey val="0"/>
          <c:showVal val="0"/>
          <c:showCatName val="0"/>
          <c:showSerName val="0"/>
          <c:showPercent val="0"/>
          <c:showBubbleSize val="0"/>
        </c:dLbls>
        <c:marker val="1"/>
        <c:smooth val="0"/>
        <c:axId val="182860800"/>
        <c:axId val="182862592"/>
      </c:lineChart>
      <c:catAx>
        <c:axId val="182860800"/>
        <c:scaling>
          <c:orientation val="minMax"/>
        </c:scaling>
        <c:delete val="0"/>
        <c:axPos val="b"/>
        <c:numFmt formatCode="General" sourceLinked="1"/>
        <c:majorTickMark val="none"/>
        <c:minorTickMark val="none"/>
        <c:tickLblPos val="nextTo"/>
        <c:txPr>
          <a:bodyPr rot="-60000000" spcFirstLastPara="0" vertOverflow="ellipsis" vert="horz" wrap="square" anchor="ctr" anchorCtr="1"/>
          <a:lstStyle/>
          <a:p>
            <a:pPr>
              <a:defRPr lang="zh-CN" sz="10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zh-CN"/>
          </a:p>
        </c:txPr>
        <c:crossAx val="182862592"/>
        <c:crosses val="autoZero"/>
        <c:auto val="1"/>
        <c:lblAlgn val="ctr"/>
        <c:lblOffset val="100"/>
        <c:noMultiLvlLbl val="0"/>
      </c:catAx>
      <c:valAx>
        <c:axId val="182862592"/>
        <c:scaling>
          <c:orientation val="minMax"/>
        </c:scaling>
        <c:delete val="0"/>
        <c:axPos val="l"/>
        <c:majorGridlines/>
        <c:numFmt formatCode="General" sourceLinked="1"/>
        <c:majorTickMark val="none"/>
        <c:minorTickMark val="none"/>
        <c:tickLblPos val="nextTo"/>
        <c:txPr>
          <a:bodyPr rot="-60000000" spcFirstLastPara="0" vertOverflow="ellipsis" vert="horz" wrap="square" anchor="ctr" anchorCtr="1"/>
          <a:lstStyle/>
          <a:p>
            <a:pPr>
              <a:defRPr lang="zh-CN" sz="10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zh-CN"/>
          </a:p>
        </c:txPr>
        <c:crossAx val="182860800"/>
        <c:crosses val="autoZero"/>
        <c:crossBetween val="between"/>
      </c:valAx>
      <c:spPr>
        <a:noFill/>
        <a:ln>
          <a:noFill/>
        </a:ln>
      </c:spPr>
    </c:plotArea>
    <c:legend>
      <c:legendPos val="t"/>
      <c:layout/>
      <c:overlay val="0"/>
      <c:txPr>
        <a:bodyPr rot="0" spcFirstLastPara="0" vertOverflow="ellipsis" vert="horz" wrap="square" anchor="ctr" anchorCtr="1"/>
        <a:lstStyle/>
        <a:p>
          <a:pPr>
            <a:defRPr lang="zh-CN" sz="1000" b="0" i="0" u="none" strike="noStrike" kern="1200" baseline="0">
              <a:solidFill>
                <a:schemeClr val="tx1"/>
              </a:solidFill>
              <a:latin typeface="+mn-lt"/>
              <a:ea typeface="+mn-ea"/>
              <a:cs typeface="+mn-cs"/>
            </a:defRPr>
          </a:pPr>
          <a:endParaRPr lang="zh-CN"/>
        </a:p>
      </c:txPr>
    </c:legend>
    <c:plotVisOnly val="1"/>
    <c:dispBlanksAs val="zero"/>
    <c:showDLblsOverMax val="0"/>
    <c:extLst>
      <c:ext uri="{0b15fc19-7d7d-44ad-8c2d-2c3a37ce22c3}">
        <chartProps xmlns="https://web.wps.cn/et/2018/main" chartId="{8a7d20df-3772-4a58-a593-c28eb1afcfbc}"/>
      </c:ext>
    </c:extLst>
  </c:chart>
  <c:spPr>
    <a:ln w="9525" cap="flat" cmpd="sng" algn="ctr">
      <a:noFill/>
      <a:prstDash val="solid"/>
      <a:round/>
    </a:ln>
  </c:spPr>
  <c:txPr>
    <a:bodyPr/>
    <a:lstStyle/>
    <a:p>
      <a:pPr>
        <a:defRPr lang="zh-CN"/>
      </a:pPr>
      <a:endParaRPr lang="zh-CN"/>
    </a:p>
  </c:txPr>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1"/>
    </mc:Choice>
    <mc:Fallback>
      <c:style val="1"/>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4.2945620363438401E-2"/>
          <c:y val="3.7048020745048101E-2"/>
          <c:w val="0.87671371267270803"/>
          <c:h val="0.95590972573382504"/>
        </c:manualLayout>
      </c:layout>
      <c:barChart>
        <c:barDir val="col"/>
        <c:grouping val="stacked"/>
        <c:varyColors val="0"/>
        <c:ser>
          <c:idx val="0"/>
          <c:order val="0"/>
          <c:invertIfNegative val="0"/>
          <c:cat>
            <c:strRef>
              <c:f>汇总!$D$113:$AG$113</c:f>
              <c:strCache>
                <c:ptCount val="30"/>
                <c:pt idx="0">
                  <c:v>北京</c:v>
                </c:pt>
                <c:pt idx="1">
                  <c:v>天津</c:v>
                </c:pt>
                <c:pt idx="2">
                  <c:v>河北</c:v>
                </c:pt>
                <c:pt idx="3">
                  <c:v>山西</c:v>
                </c:pt>
                <c:pt idx="4">
                  <c:v>内蒙古</c:v>
                </c:pt>
                <c:pt idx="5">
                  <c:v>辽宁</c:v>
                </c:pt>
                <c:pt idx="6">
                  <c:v>吉林</c:v>
                </c:pt>
                <c:pt idx="7">
                  <c:v>黑龙江</c:v>
                </c:pt>
                <c:pt idx="8">
                  <c:v>上海</c:v>
                </c:pt>
                <c:pt idx="9">
                  <c:v>江苏</c:v>
                </c:pt>
                <c:pt idx="10">
                  <c:v>浙江</c:v>
                </c:pt>
                <c:pt idx="11">
                  <c:v>安徽</c:v>
                </c:pt>
                <c:pt idx="12">
                  <c:v>福建</c:v>
                </c:pt>
                <c:pt idx="13">
                  <c:v>江西</c:v>
                </c:pt>
                <c:pt idx="14">
                  <c:v>山东</c:v>
                </c:pt>
                <c:pt idx="15">
                  <c:v>河南</c:v>
                </c:pt>
                <c:pt idx="16">
                  <c:v>湖北</c:v>
                </c:pt>
                <c:pt idx="17">
                  <c:v>湖南</c:v>
                </c:pt>
                <c:pt idx="18">
                  <c:v>广东</c:v>
                </c:pt>
                <c:pt idx="19">
                  <c:v>广西</c:v>
                </c:pt>
                <c:pt idx="20">
                  <c:v>海南</c:v>
                </c:pt>
                <c:pt idx="21">
                  <c:v>重庆</c:v>
                </c:pt>
                <c:pt idx="22">
                  <c:v>四川</c:v>
                </c:pt>
                <c:pt idx="23">
                  <c:v>贵州</c:v>
                </c:pt>
                <c:pt idx="24">
                  <c:v>云南</c:v>
                </c:pt>
                <c:pt idx="25">
                  <c:v>陕西</c:v>
                </c:pt>
                <c:pt idx="26">
                  <c:v>甘肃</c:v>
                </c:pt>
                <c:pt idx="27">
                  <c:v>青海</c:v>
                </c:pt>
                <c:pt idx="28">
                  <c:v>宁夏</c:v>
                </c:pt>
                <c:pt idx="29">
                  <c:v>新疆</c:v>
                </c:pt>
              </c:strCache>
            </c:strRef>
          </c:cat>
          <c:val>
            <c:numRef>
              <c:f>汇总!$B$115:$B$144</c:f>
              <c:numCache>
                <c:formatCode>General</c:formatCode>
                <c:ptCount val="30"/>
                <c:pt idx="0">
                  <c:v>-0.13100000000000001</c:v>
                </c:pt>
                <c:pt idx="1">
                  <c:v>1E-3</c:v>
                </c:pt>
                <c:pt idx="2">
                  <c:v>0.126</c:v>
                </c:pt>
                <c:pt idx="3">
                  <c:v>-3.0000000000000001E-3</c:v>
                </c:pt>
                <c:pt idx="4">
                  <c:v>8.7999999999999995E-2</c:v>
                </c:pt>
                <c:pt idx="5">
                  <c:v>-2.1999999999999999E-2</c:v>
                </c:pt>
                <c:pt idx="6">
                  <c:v>1.0999999999999999E-2</c:v>
                </c:pt>
                <c:pt idx="7">
                  <c:v>4.7E-2</c:v>
                </c:pt>
                <c:pt idx="8">
                  <c:v>-5.4999999999999903E-2</c:v>
                </c:pt>
                <c:pt idx="9">
                  <c:v>5.19999999999999E-2</c:v>
                </c:pt>
                <c:pt idx="10">
                  <c:v>7.9000000000000001E-2</c:v>
                </c:pt>
                <c:pt idx="11">
                  <c:v>0.03</c:v>
                </c:pt>
                <c:pt idx="12">
                  <c:v>5.80000000000001E-2</c:v>
                </c:pt>
                <c:pt idx="13">
                  <c:v>-8.0000000000000106E-3</c:v>
                </c:pt>
                <c:pt idx="14">
                  <c:v>-5.0000000000000001E-3</c:v>
                </c:pt>
                <c:pt idx="15">
                  <c:v>0.1</c:v>
                </c:pt>
                <c:pt idx="16">
                  <c:v>0.1</c:v>
                </c:pt>
                <c:pt idx="17">
                  <c:v>6.7000000000000004E-2</c:v>
                </c:pt>
                <c:pt idx="18">
                  <c:v>3.5999999999999997E-2</c:v>
                </c:pt>
                <c:pt idx="19">
                  <c:v>0.10100000000000001</c:v>
                </c:pt>
                <c:pt idx="20">
                  <c:v>7.2999999999999995E-2</c:v>
                </c:pt>
                <c:pt idx="21">
                  <c:v>0.15</c:v>
                </c:pt>
                <c:pt idx="22">
                  <c:v>0.106</c:v>
                </c:pt>
                <c:pt idx="23">
                  <c:v>8.7999999999999995E-2</c:v>
                </c:pt>
                <c:pt idx="24">
                  <c:v>2.5000000000000001E-2</c:v>
                </c:pt>
                <c:pt idx="25">
                  <c:v>6.5000000000000002E-2</c:v>
                </c:pt>
                <c:pt idx="26">
                  <c:v>1.0999999999999999E-2</c:v>
                </c:pt>
                <c:pt idx="27">
                  <c:v>3.0000000000000001E-3</c:v>
                </c:pt>
                <c:pt idx="28">
                  <c:v>1.2999999999999999E-2</c:v>
                </c:pt>
                <c:pt idx="29">
                  <c:v>2.8000000000000001E-2</c:v>
                </c:pt>
              </c:numCache>
            </c:numRef>
          </c:val>
        </c:ser>
        <c:dLbls>
          <c:showLegendKey val="0"/>
          <c:showVal val="0"/>
          <c:showCatName val="0"/>
          <c:showSerName val="0"/>
          <c:showPercent val="0"/>
          <c:showBubbleSize val="0"/>
        </c:dLbls>
        <c:gapWidth val="150"/>
        <c:overlap val="100"/>
        <c:axId val="182927744"/>
        <c:axId val="182929280"/>
      </c:barChart>
      <c:catAx>
        <c:axId val="182927744"/>
        <c:scaling>
          <c:orientation val="minMax"/>
        </c:scaling>
        <c:delete val="0"/>
        <c:axPos val="b"/>
        <c:numFmt formatCode="General" sourceLinked="0"/>
        <c:majorTickMark val="out"/>
        <c:minorTickMark val="none"/>
        <c:tickLblPos val="nextTo"/>
        <c:txPr>
          <a:bodyPr rot="0" spcFirstLastPara="0" vertOverflow="ellipsis" vert="eaVert" wrap="square" anchor="ctr" anchorCtr="1"/>
          <a:lstStyle/>
          <a:p>
            <a:pPr>
              <a:defRPr lang="zh-CN" sz="1000" b="0" i="0" u="none" strike="noStrike" kern="1200" baseline="0">
                <a:solidFill>
                  <a:schemeClr val="tx1"/>
                </a:solidFill>
                <a:latin typeface="+mn-lt"/>
                <a:ea typeface="+mn-ea"/>
                <a:cs typeface="+mn-cs"/>
              </a:defRPr>
            </a:pPr>
            <a:endParaRPr lang="zh-CN"/>
          </a:p>
        </c:txPr>
        <c:crossAx val="182929280"/>
        <c:crosses val="autoZero"/>
        <c:auto val="1"/>
        <c:lblAlgn val="ctr"/>
        <c:lblOffset val="100"/>
        <c:noMultiLvlLbl val="0"/>
      </c:catAx>
      <c:valAx>
        <c:axId val="182929280"/>
        <c:scaling>
          <c:orientation val="minMax"/>
          <c:max val="0.15"/>
        </c:scaling>
        <c:delete val="0"/>
        <c:axPos val="l"/>
        <c:majorGridlines/>
        <c:numFmt formatCode="General" sourceLinked="1"/>
        <c:majorTickMark val="out"/>
        <c:minorTickMark val="none"/>
        <c:tickLblPos val="nextTo"/>
        <c:txPr>
          <a:bodyPr rot="-60000000" spcFirstLastPara="0" vertOverflow="ellipsis" vert="horz" wrap="square" anchor="ctr" anchorCtr="1"/>
          <a:lstStyle/>
          <a:p>
            <a:pPr>
              <a:defRPr lang="zh-CN" sz="10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zh-CN"/>
          </a:p>
        </c:txPr>
        <c:crossAx val="182927744"/>
        <c:crosses val="autoZero"/>
        <c:crossBetween val="between"/>
      </c:valAx>
    </c:plotArea>
    <c:plotVisOnly val="1"/>
    <c:dispBlanksAs val="gap"/>
    <c:showDLblsOverMax val="0"/>
    <c:extLst>
      <c:ext uri="{0b15fc19-7d7d-44ad-8c2d-2c3a37ce22c3}">
        <chartProps xmlns="https://web.wps.cn/et/2018/main" chartId="{1ac9ab58-dabd-426e-bcdc-1e5b3999e6f9}"/>
      </c:ext>
    </c:extLst>
  </c:chart>
  <c:spPr>
    <a:ln w="9525" cap="flat" cmpd="sng" algn="ctr">
      <a:noFill/>
      <a:prstDash val="solid"/>
      <a:round/>
    </a:ln>
  </c:spPr>
  <c:txPr>
    <a:bodyPr/>
    <a:lstStyle/>
    <a:p>
      <a:pPr>
        <a:defRPr lang="zh-CN"/>
      </a:pPr>
      <a:endParaRPr lang="zh-CN"/>
    </a:p>
  </c:txPr>
  <c:externalData r:id="rId2">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5.4458191126279899E-2"/>
          <c:y val="2.8424304840370802E-2"/>
          <c:w val="0.902129391720772"/>
          <c:h val="0.77478464617210197"/>
        </c:manualLayout>
      </c:layout>
      <c:barChart>
        <c:barDir val="col"/>
        <c:grouping val="clustered"/>
        <c:varyColors val="0"/>
        <c:ser>
          <c:idx val="0"/>
          <c:order val="0"/>
          <c:tx>
            <c:strRef>
              <c:f>[用来各种作图分析的.xlsx]各年得分!$AB$2</c:f>
              <c:strCache>
                <c:ptCount val="1"/>
                <c:pt idx="0">
                  <c:v>富裕度</c:v>
                </c:pt>
              </c:strCache>
            </c:strRef>
          </c:tx>
          <c:spPr>
            <a:solidFill>
              <a:schemeClr val="bg1">
                <a:lumMod val="50000"/>
              </a:schemeClr>
            </a:solidFill>
            <a:ln>
              <a:noFill/>
            </a:ln>
            <a:effectLst/>
          </c:spPr>
          <c:invertIfNegative val="0"/>
          <c:cat>
            <c:strRef>
              <c:f>[用来各种作图分析的.xlsx]各年得分!$A$72:$A$101</c:f>
              <c:strCache>
                <c:ptCount val="30"/>
                <c:pt idx="0">
                  <c:v>北京</c:v>
                </c:pt>
                <c:pt idx="1">
                  <c:v>天津</c:v>
                </c:pt>
                <c:pt idx="2">
                  <c:v>河北</c:v>
                </c:pt>
                <c:pt idx="3">
                  <c:v>山西</c:v>
                </c:pt>
                <c:pt idx="4">
                  <c:v>内蒙古</c:v>
                </c:pt>
                <c:pt idx="5">
                  <c:v>辽宁</c:v>
                </c:pt>
                <c:pt idx="6">
                  <c:v>吉林</c:v>
                </c:pt>
                <c:pt idx="7">
                  <c:v>黑龙江</c:v>
                </c:pt>
                <c:pt idx="8">
                  <c:v>上海</c:v>
                </c:pt>
                <c:pt idx="9">
                  <c:v>江苏</c:v>
                </c:pt>
                <c:pt idx="10">
                  <c:v>浙江</c:v>
                </c:pt>
                <c:pt idx="11">
                  <c:v>安徽</c:v>
                </c:pt>
                <c:pt idx="12">
                  <c:v>福建</c:v>
                </c:pt>
                <c:pt idx="13">
                  <c:v>江西</c:v>
                </c:pt>
                <c:pt idx="14">
                  <c:v>山东</c:v>
                </c:pt>
                <c:pt idx="15">
                  <c:v>河南</c:v>
                </c:pt>
                <c:pt idx="16">
                  <c:v>湖北</c:v>
                </c:pt>
                <c:pt idx="17">
                  <c:v>湖南</c:v>
                </c:pt>
                <c:pt idx="18">
                  <c:v>广东</c:v>
                </c:pt>
                <c:pt idx="19">
                  <c:v>广西</c:v>
                </c:pt>
                <c:pt idx="20">
                  <c:v>海南</c:v>
                </c:pt>
                <c:pt idx="21">
                  <c:v>重庆</c:v>
                </c:pt>
                <c:pt idx="22">
                  <c:v>四川</c:v>
                </c:pt>
                <c:pt idx="23">
                  <c:v>贵州</c:v>
                </c:pt>
                <c:pt idx="24">
                  <c:v>云南</c:v>
                </c:pt>
                <c:pt idx="25">
                  <c:v>陕西</c:v>
                </c:pt>
                <c:pt idx="26">
                  <c:v>甘肃</c:v>
                </c:pt>
                <c:pt idx="27">
                  <c:v>青海</c:v>
                </c:pt>
                <c:pt idx="28">
                  <c:v>宁夏</c:v>
                </c:pt>
                <c:pt idx="29">
                  <c:v>新疆</c:v>
                </c:pt>
              </c:strCache>
            </c:strRef>
          </c:cat>
          <c:val>
            <c:numRef>
              <c:f>[用来各种作图分析的.xlsx]各年得分!$AB$72:$AB$101</c:f>
              <c:numCache>
                <c:formatCode>0.00_ </c:formatCode>
                <c:ptCount val="30"/>
                <c:pt idx="0">
                  <c:v>41.821156369567603</c:v>
                </c:pt>
                <c:pt idx="1">
                  <c:v>56.260760946809</c:v>
                </c:pt>
                <c:pt idx="2">
                  <c:v>75.887874099562893</c:v>
                </c:pt>
                <c:pt idx="3">
                  <c:v>67.691034053731599</c:v>
                </c:pt>
                <c:pt idx="4">
                  <c:v>61.373278518552297</c:v>
                </c:pt>
                <c:pt idx="5">
                  <c:v>65.808043229612693</c:v>
                </c:pt>
                <c:pt idx="6">
                  <c:v>71.934107529947894</c:v>
                </c:pt>
                <c:pt idx="7">
                  <c:v>73.7383299684181</c:v>
                </c:pt>
                <c:pt idx="8">
                  <c:v>47.318237613356999</c:v>
                </c:pt>
                <c:pt idx="9">
                  <c:v>60.221001175747901</c:v>
                </c:pt>
                <c:pt idx="10">
                  <c:v>68.046811632132105</c:v>
                </c:pt>
                <c:pt idx="11">
                  <c:v>68.929169752446697</c:v>
                </c:pt>
                <c:pt idx="12">
                  <c:v>69.568911007448307</c:v>
                </c:pt>
                <c:pt idx="13">
                  <c:v>69.1705147842966</c:v>
                </c:pt>
                <c:pt idx="14">
                  <c:v>64.813175153958696</c:v>
                </c:pt>
                <c:pt idx="15">
                  <c:v>71.403302724234806</c:v>
                </c:pt>
                <c:pt idx="16">
                  <c:v>70.1057251234256</c:v>
                </c:pt>
                <c:pt idx="17">
                  <c:v>64.596257614370302</c:v>
                </c:pt>
                <c:pt idx="18">
                  <c:v>48.784221302595803</c:v>
                </c:pt>
                <c:pt idx="19">
                  <c:v>72.234364530908394</c:v>
                </c:pt>
                <c:pt idx="20">
                  <c:v>76.345233994459207</c:v>
                </c:pt>
                <c:pt idx="21">
                  <c:v>67.426946296756697</c:v>
                </c:pt>
                <c:pt idx="22">
                  <c:v>68.630491860021607</c:v>
                </c:pt>
                <c:pt idx="23">
                  <c:v>63.857438616656999</c:v>
                </c:pt>
                <c:pt idx="24">
                  <c:v>60.734934585077802</c:v>
                </c:pt>
                <c:pt idx="25">
                  <c:v>64.347586945301501</c:v>
                </c:pt>
                <c:pt idx="26">
                  <c:v>57.251916308102203</c:v>
                </c:pt>
                <c:pt idx="27">
                  <c:v>60.065122606925598</c:v>
                </c:pt>
                <c:pt idx="28">
                  <c:v>62.923387686750701</c:v>
                </c:pt>
                <c:pt idx="29">
                  <c:v>58.582707043237903</c:v>
                </c:pt>
              </c:numCache>
            </c:numRef>
          </c:val>
        </c:ser>
        <c:ser>
          <c:idx val="1"/>
          <c:order val="1"/>
          <c:tx>
            <c:strRef>
              <c:f>[用来各种作图分析的.xlsx]各年得分!$AC$2</c:f>
              <c:strCache>
                <c:ptCount val="1"/>
                <c:pt idx="0">
                  <c:v>共同度</c:v>
                </c:pt>
              </c:strCache>
            </c:strRef>
          </c:tx>
          <c:spPr>
            <a:pattFill prst="dkUpDiag">
              <a:fgClr>
                <a:schemeClr val="tx1">
                  <a:lumMod val="65000"/>
                  <a:lumOff val="35000"/>
                </a:schemeClr>
              </a:fgClr>
              <a:bgClr>
                <a:schemeClr val="bg1">
                  <a:lumMod val="85000"/>
                </a:schemeClr>
              </a:bgClr>
            </a:pattFill>
            <a:ln w="12700" cmpd="sng">
              <a:solidFill>
                <a:schemeClr val="tx1"/>
              </a:solidFill>
              <a:prstDash val="solid"/>
            </a:ln>
            <a:effectLst/>
            <a:sp3d contourW="12700"/>
          </c:spPr>
          <c:invertIfNegative val="0"/>
          <c:cat>
            <c:strRef>
              <c:f>[用来各种作图分析的.xlsx]各年得分!$A$72:$A$101</c:f>
              <c:strCache>
                <c:ptCount val="30"/>
                <c:pt idx="0">
                  <c:v>北京</c:v>
                </c:pt>
                <c:pt idx="1">
                  <c:v>天津</c:v>
                </c:pt>
                <c:pt idx="2">
                  <c:v>河北</c:v>
                </c:pt>
                <c:pt idx="3">
                  <c:v>山西</c:v>
                </c:pt>
                <c:pt idx="4">
                  <c:v>内蒙古</c:v>
                </c:pt>
                <c:pt idx="5">
                  <c:v>辽宁</c:v>
                </c:pt>
                <c:pt idx="6">
                  <c:v>吉林</c:v>
                </c:pt>
                <c:pt idx="7">
                  <c:v>黑龙江</c:v>
                </c:pt>
                <c:pt idx="8">
                  <c:v>上海</c:v>
                </c:pt>
                <c:pt idx="9">
                  <c:v>江苏</c:v>
                </c:pt>
                <c:pt idx="10">
                  <c:v>浙江</c:v>
                </c:pt>
                <c:pt idx="11">
                  <c:v>安徽</c:v>
                </c:pt>
                <c:pt idx="12">
                  <c:v>福建</c:v>
                </c:pt>
                <c:pt idx="13">
                  <c:v>江西</c:v>
                </c:pt>
                <c:pt idx="14">
                  <c:v>山东</c:v>
                </c:pt>
                <c:pt idx="15">
                  <c:v>河南</c:v>
                </c:pt>
                <c:pt idx="16">
                  <c:v>湖北</c:v>
                </c:pt>
                <c:pt idx="17">
                  <c:v>湖南</c:v>
                </c:pt>
                <c:pt idx="18">
                  <c:v>广东</c:v>
                </c:pt>
                <c:pt idx="19">
                  <c:v>广西</c:v>
                </c:pt>
                <c:pt idx="20">
                  <c:v>海南</c:v>
                </c:pt>
                <c:pt idx="21">
                  <c:v>重庆</c:v>
                </c:pt>
                <c:pt idx="22">
                  <c:v>四川</c:v>
                </c:pt>
                <c:pt idx="23">
                  <c:v>贵州</c:v>
                </c:pt>
                <c:pt idx="24">
                  <c:v>云南</c:v>
                </c:pt>
                <c:pt idx="25">
                  <c:v>陕西</c:v>
                </c:pt>
                <c:pt idx="26">
                  <c:v>甘肃</c:v>
                </c:pt>
                <c:pt idx="27">
                  <c:v>青海</c:v>
                </c:pt>
                <c:pt idx="28">
                  <c:v>宁夏</c:v>
                </c:pt>
                <c:pt idx="29">
                  <c:v>新疆</c:v>
                </c:pt>
              </c:strCache>
            </c:strRef>
          </c:cat>
          <c:val>
            <c:numRef>
              <c:f>[用来各种作图分析的.xlsx]各年得分!$AC$72:$AC$101</c:f>
              <c:numCache>
                <c:formatCode>0.00_ </c:formatCode>
                <c:ptCount val="30"/>
                <c:pt idx="0">
                  <c:v>58.178843630432397</c:v>
                </c:pt>
                <c:pt idx="1">
                  <c:v>43.739239053191099</c:v>
                </c:pt>
                <c:pt idx="2">
                  <c:v>24.1121259004371</c:v>
                </c:pt>
                <c:pt idx="3">
                  <c:v>32.308965946268401</c:v>
                </c:pt>
                <c:pt idx="4">
                  <c:v>38.626721481447703</c:v>
                </c:pt>
                <c:pt idx="5">
                  <c:v>34.1919567703873</c:v>
                </c:pt>
                <c:pt idx="6">
                  <c:v>28.065892470052098</c:v>
                </c:pt>
                <c:pt idx="7">
                  <c:v>26.2616700315819</c:v>
                </c:pt>
                <c:pt idx="8">
                  <c:v>52.681762386643001</c:v>
                </c:pt>
                <c:pt idx="9">
                  <c:v>39.778998824252099</c:v>
                </c:pt>
                <c:pt idx="10">
                  <c:v>31.953188367867899</c:v>
                </c:pt>
                <c:pt idx="11">
                  <c:v>31.0708302475533</c:v>
                </c:pt>
                <c:pt idx="12">
                  <c:v>30.431088992551601</c:v>
                </c:pt>
                <c:pt idx="13">
                  <c:v>30.8294852157034</c:v>
                </c:pt>
                <c:pt idx="14">
                  <c:v>35.186824846041297</c:v>
                </c:pt>
                <c:pt idx="15">
                  <c:v>28.596697275765202</c:v>
                </c:pt>
                <c:pt idx="16">
                  <c:v>29.8942748765744</c:v>
                </c:pt>
                <c:pt idx="17">
                  <c:v>35.403742385629698</c:v>
                </c:pt>
                <c:pt idx="18">
                  <c:v>51.215778697404197</c:v>
                </c:pt>
                <c:pt idx="19">
                  <c:v>27.765635469091698</c:v>
                </c:pt>
                <c:pt idx="20">
                  <c:v>23.6547660055408</c:v>
                </c:pt>
                <c:pt idx="21">
                  <c:v>32.573053703243303</c:v>
                </c:pt>
                <c:pt idx="22">
                  <c:v>31.3695081399784</c:v>
                </c:pt>
                <c:pt idx="23">
                  <c:v>36.142561383343001</c:v>
                </c:pt>
                <c:pt idx="24">
                  <c:v>39.265065414922198</c:v>
                </c:pt>
                <c:pt idx="25">
                  <c:v>35.652413054698499</c:v>
                </c:pt>
                <c:pt idx="26">
                  <c:v>42.748083691897797</c:v>
                </c:pt>
                <c:pt idx="27">
                  <c:v>39.934877393074402</c:v>
                </c:pt>
                <c:pt idx="28">
                  <c:v>37.076612313249299</c:v>
                </c:pt>
                <c:pt idx="29">
                  <c:v>41.417292956762097</c:v>
                </c:pt>
              </c:numCache>
            </c:numRef>
          </c:val>
        </c:ser>
        <c:dLbls>
          <c:showLegendKey val="0"/>
          <c:showVal val="0"/>
          <c:showCatName val="0"/>
          <c:showSerName val="0"/>
          <c:showPercent val="0"/>
          <c:showBubbleSize val="0"/>
        </c:dLbls>
        <c:gapWidth val="200"/>
        <c:overlap val="-30"/>
        <c:axId val="182994048"/>
        <c:axId val="182995584"/>
      </c:barChart>
      <c:catAx>
        <c:axId val="182994048"/>
        <c:scaling>
          <c:orientation val="minMax"/>
        </c:scaling>
        <c:delete val="0"/>
        <c:axPos val="b"/>
        <c:numFmt formatCode="General" sourceLinked="0"/>
        <c:majorTickMark val="none"/>
        <c:minorTickMark val="none"/>
        <c:tickLblPos val="nextTo"/>
        <c:spPr>
          <a:noFill/>
          <a:ln w="9525" cap="flat" cmpd="sng" algn="ctr">
            <a:solidFill>
              <a:schemeClr val="tx1">
                <a:lumMod val="15000"/>
                <a:lumOff val="85000"/>
              </a:schemeClr>
            </a:solidFill>
            <a:prstDash val="solid"/>
            <a:round/>
          </a:ln>
          <a:effectLst/>
        </c:spPr>
        <c:txPr>
          <a:bodyPr rot="0" spcFirstLastPara="0" vertOverflow="ellipsis" vert="eaVert" wrap="square" anchor="ctr" anchorCtr="1"/>
          <a:lstStyle/>
          <a:p>
            <a:pPr>
              <a:defRPr lang="zh-CN" sz="1100" b="0" i="0" u="none" strike="noStrike" kern="1200" baseline="0">
                <a:solidFill>
                  <a:sysClr val="windowText" lastClr="000000"/>
                </a:solidFill>
                <a:latin typeface="+mn-lt"/>
                <a:ea typeface="+mn-ea"/>
                <a:cs typeface="+mn-cs"/>
              </a:defRPr>
            </a:pPr>
            <a:endParaRPr lang="zh-CN"/>
          </a:p>
        </c:txPr>
        <c:crossAx val="182995584"/>
        <c:crosses val="autoZero"/>
        <c:auto val="1"/>
        <c:lblAlgn val="ctr"/>
        <c:lblOffset val="100"/>
        <c:noMultiLvlLbl val="0"/>
      </c:catAx>
      <c:valAx>
        <c:axId val="182995584"/>
        <c:scaling>
          <c:orientation val="minMax"/>
        </c:scaling>
        <c:delete val="0"/>
        <c:axPos val="l"/>
        <c:majorGridlines>
          <c:spPr>
            <a:ln w="9525" cap="flat" cmpd="sng" algn="ctr">
              <a:solidFill>
                <a:schemeClr val="lt1">
                  <a:lumMod val="90200"/>
                </a:schemeClr>
              </a:solidFill>
              <a:prstDash val="solid"/>
              <a:round/>
            </a:ln>
            <a:effectLst/>
          </c:spPr>
        </c:majorGridlines>
        <c:numFmt formatCode="#,##0_);[Red]\(#,##0\)" sourceLinked="0"/>
        <c:majorTickMark val="none"/>
        <c:minorTickMark val="none"/>
        <c:tickLblPos val="nextTo"/>
        <c:spPr>
          <a:noFill/>
          <a:ln w="9525" cap="flat" cmpd="sng" algn="ctr">
            <a:noFill/>
            <a:prstDash val="solid"/>
            <a:round/>
          </a:ln>
          <a:effectLst/>
        </c:spPr>
        <c:txPr>
          <a:bodyPr rot="-60000000" spcFirstLastPara="0" vertOverflow="ellipsis" vert="horz" wrap="square" anchor="ctr" anchorCtr="1"/>
          <a:lstStyle/>
          <a:p>
            <a:pPr>
              <a:defRPr lang="zh-CN" sz="900" b="0" i="0" u="none" strike="noStrike" kern="1200" baseline="0">
                <a:solidFill>
                  <a:sysClr val="windowText" lastClr="000000"/>
                </a:solidFill>
                <a:latin typeface="Times New Roman" panose="02020603050405020304" pitchFamily="18" charset="0"/>
                <a:ea typeface="Times New Roman" panose="02020603050405020304" pitchFamily="18" charset="0"/>
                <a:cs typeface="Times New Roman" panose="02020603050405020304" pitchFamily="18" charset="0"/>
                <a:sym typeface="Times New Roman" panose="02020603050405020304" pitchFamily="18" charset="0"/>
              </a:defRPr>
            </a:pPr>
            <a:endParaRPr lang="zh-CN"/>
          </a:p>
        </c:txPr>
        <c:crossAx val="182994048"/>
        <c:crosses val="autoZero"/>
        <c:crossBetween val="between"/>
      </c:valAx>
      <c:spPr>
        <a:noFill/>
        <a:ln>
          <a:noFill/>
        </a:ln>
        <a:effectLst/>
      </c:spPr>
    </c:plotArea>
    <c:legend>
      <c:legendPos val="b"/>
      <c:legendEntry>
        <c:idx val="0"/>
        <c:txPr>
          <a:bodyPr rot="0" spcFirstLastPara="0" vertOverflow="ellipsis" vert="horz" wrap="square" anchor="ctr" anchorCtr="1"/>
          <a:lstStyle/>
          <a:p>
            <a:pPr>
              <a:defRPr lang="zh-CN" sz="1100" b="0" i="0" u="none" strike="noStrike" kern="1200" baseline="0">
                <a:solidFill>
                  <a:sysClr val="windowText" lastClr="000000"/>
                </a:solidFill>
                <a:latin typeface="+mn-lt"/>
                <a:ea typeface="+mn-ea"/>
                <a:cs typeface="+mn-cs"/>
              </a:defRPr>
            </a:pPr>
            <a:endParaRPr lang="zh-CN"/>
          </a:p>
        </c:txPr>
      </c:legendEntry>
      <c:legendEntry>
        <c:idx val="1"/>
        <c:txPr>
          <a:bodyPr rot="0" spcFirstLastPara="0" vertOverflow="ellipsis" vert="horz" wrap="square" anchor="ctr" anchorCtr="1"/>
          <a:lstStyle/>
          <a:p>
            <a:pPr>
              <a:defRPr lang="zh-CN" sz="1100" b="0" i="0" u="none" strike="noStrike" kern="1200" baseline="0">
                <a:solidFill>
                  <a:sysClr val="windowText" lastClr="000000"/>
                </a:solidFill>
                <a:latin typeface="+mn-lt"/>
                <a:ea typeface="+mn-ea"/>
                <a:cs typeface="+mn-cs"/>
              </a:defRPr>
            </a:pPr>
            <a:endParaRPr lang="zh-CN"/>
          </a:p>
        </c:txPr>
      </c:legendEntry>
      <c:layout>
        <c:manualLayout>
          <c:xMode val="edge"/>
          <c:yMode val="edge"/>
          <c:x val="0.36966723549488101"/>
          <c:y val="3.6045314109165803E-2"/>
          <c:w val="0.27570392491467599"/>
          <c:h val="7.0648815653964997E-2"/>
        </c:manualLayout>
      </c:layout>
      <c:overlay val="0"/>
      <c:spPr>
        <a:noFill/>
        <a:ln>
          <a:noFill/>
        </a:ln>
        <a:effectLst/>
      </c:spPr>
      <c:txPr>
        <a:bodyPr rot="0" spcFirstLastPara="0" vertOverflow="ellipsis" vert="horz" wrap="square" anchor="ctr" anchorCtr="1"/>
        <a:lstStyle/>
        <a:p>
          <a:pPr>
            <a:defRPr lang="zh-CN" sz="1100" b="0" i="0" u="none" strike="noStrike" kern="1200" baseline="0">
              <a:solidFill>
                <a:sysClr val="windowText" lastClr="000000"/>
              </a:solidFill>
              <a:latin typeface="+mn-lt"/>
              <a:ea typeface="+mn-ea"/>
              <a:cs typeface="+mn-cs"/>
            </a:defRPr>
          </a:pPr>
          <a:endParaRPr lang="zh-CN"/>
        </a:p>
      </c:txPr>
    </c:legend>
    <c:plotVisOnly val="1"/>
    <c:dispBlanksAs val="gap"/>
    <c:showDLblsOverMax val="0"/>
    <c:extLst>
      <c:ext uri="{0b15fc19-7d7d-44ad-8c2d-2c3a37ce22c3}">
        <chartProps xmlns="https://web.wps.cn/et/2018/main" chartId="{852dc71e-c35b-405a-ac2a-3d96cae5b6f8}"/>
      </c:ext>
    </c:extLst>
  </c:chart>
  <c:spPr>
    <a:solidFill>
      <a:schemeClr val="bg1"/>
    </a:solidFill>
    <a:ln w="9525" cap="flat" cmpd="sng" algn="ctr">
      <a:noFill/>
      <a:prstDash val="solid"/>
      <a:round/>
    </a:ln>
    <a:effectLst/>
  </c:spPr>
  <c:txPr>
    <a:bodyPr/>
    <a:lstStyle/>
    <a:p>
      <a:pPr>
        <a:defRPr lang="zh-CN">
          <a:solidFill>
            <a:sysClr val="windowText" lastClr="000000"/>
          </a:solidFill>
        </a:defRPr>
      </a:pPr>
      <a:endParaRPr lang="zh-CN"/>
    </a:p>
  </c:txPr>
  <c:externalData r:id="rId2">
    <c:autoUpdate val="0"/>
  </c:externalData>
</c:chartSpace>
</file>

<file path=ppt/drawings/_rels/vmlDrawing1.v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image" Target="../media/image5.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image" Target="../media/image8.wmf"/><Relationship Id="rId1" Type="http://schemas.openxmlformats.org/officeDocument/2006/relationships/image" Target="../media/image7.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image" Target="../media/image11.wmf"/><Relationship Id="rId1" Type="http://schemas.openxmlformats.org/officeDocument/2006/relationships/image" Target="../media/image10.wmf"/><Relationship Id="rId6" Type="http://schemas.openxmlformats.org/officeDocument/2006/relationships/image" Target="../media/image15.wmf"/><Relationship Id="rId5" Type="http://schemas.openxmlformats.org/officeDocument/2006/relationships/image" Target="../media/image14.wmf"/><Relationship Id="rId4" Type="http://schemas.openxmlformats.org/officeDocument/2006/relationships/image" Target="../media/image13.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19.wmf"/><Relationship Id="rId2" Type="http://schemas.openxmlformats.org/officeDocument/2006/relationships/image" Target="../media/image18.wmf"/><Relationship Id="rId1" Type="http://schemas.openxmlformats.org/officeDocument/2006/relationships/image" Target="../media/image17.wmf"/><Relationship Id="rId4" Type="http://schemas.openxmlformats.org/officeDocument/2006/relationships/image" Target="../media/image20.wmf"/></Relationships>
</file>

<file path=ppt/drawings/drawing1.xml><?xml version="1.0" encoding="utf-8"?>
<c:userShapes xmlns:c="http://schemas.openxmlformats.org/drawingml/2006/chart">
  <cdr:relSizeAnchor xmlns:cdr="http://schemas.openxmlformats.org/drawingml/2006/chartDrawing">
    <cdr:from>
      <cdr:x>0.8</cdr:x>
      <cdr:y>0.55972</cdr:y>
    </cdr:from>
    <cdr:to>
      <cdr:x>1</cdr:x>
      <cdr:y>0.89306</cdr:y>
    </cdr:to>
    <cdr:sp macro="" textlink="">
      <cdr:nvSpPr>
        <cdr:cNvPr id="2" name="矩形 1"/>
        <cdr:cNvSpPr/>
      </cdr:nvSpPr>
      <cdr:spPr>
        <a:xfrm xmlns:a="http://schemas.openxmlformats.org/drawingml/2006/main">
          <a:off x="3954780" y="1535430"/>
          <a:ext cx="914400" cy="914400"/>
        </a:xfrm>
        <a:prstGeom xmlns:a="http://schemas.openxmlformats.org/drawingml/2006/main" prst="rect">
          <a:avLst/>
        </a:prstGeom>
      </cdr:spPr>
      <cdr:txBody>
        <a:bodyPr xmlns:a="http://schemas.openxmlformats.org/drawingml/2006/main" vertOverflow="clip" vert="horz" wrap="none" lIns="45720" tIns="45720" rIns="45720" bIns="45720" rtlCol="0" anchor="t" anchorCtr="0">
          <a:normAutofit/>
        </a:bodyPr>
        <a:lstStyle xmlns:a="http://schemas.openxmlformats.org/drawingml/2006/main"/>
        <a:p xmlns:a="http://schemas.openxmlformats.org/drawingml/2006/main">
          <a:endParaRPr lang="zh-CN" altLang="en-US" sz="1100"/>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A7A54AE-E28B-4533-A456-B756823B96D8}" type="datetimeFigureOut">
              <a:rPr lang="zh-CN" altLang="en-US" smtClean="0"/>
              <a:t>2026/7/24</a:t>
            </a:fld>
            <a:endParaRPr lang="zh-CN" altLang="en-US"/>
          </a:p>
        </p:txBody>
      </p:sp>
      <p:sp>
        <p:nvSpPr>
          <p:cNvPr id="4" name="幻灯片图像占位符 3"/>
          <p:cNvSpPr>
            <a:spLocks noGrp="1" noRot="1" noChangeAspect="1"/>
          </p:cNvSpPr>
          <p:nvPr>
            <p:ph type="sldImg" idx="2"/>
          </p:nvPr>
        </p:nvSpPr>
        <p:spPr>
          <a:xfrm>
            <a:off x="685530" y="1143000"/>
            <a:ext cx="548694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61BB924-0F29-4611-A8B9-E5E73D232998}" type="slidenum">
              <a:rPr lang="zh-CN" altLang="en-US" smtClean="0"/>
              <a:t>‹#›</a:t>
            </a:fld>
            <a:endParaRPr lang="zh-CN" altLang="en-US"/>
          </a:p>
        </p:txBody>
      </p:sp>
    </p:spTree>
    <p:extLst>
      <p:ext uri="{BB962C8B-B14F-4D97-AF65-F5344CB8AC3E}">
        <p14:creationId xmlns:p14="http://schemas.microsoft.com/office/powerpoint/2010/main" val="27480360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r>
              <a:rPr lang="zh-CN" altLang="en-US" dirty="0"/>
              <a:t>同质性与变异性  朝鲜</a:t>
            </a:r>
          </a:p>
        </p:txBody>
      </p:sp>
      <p:sp>
        <p:nvSpPr>
          <p:cNvPr id="4" name="灯片编号占位符 3"/>
          <p:cNvSpPr>
            <a:spLocks noGrp="1"/>
          </p:cNvSpPr>
          <p:nvPr>
            <p:ph type="sldNum" sz="quarter" idx="10"/>
          </p:nvPr>
        </p:nvSpPr>
        <p:spPr/>
        <p:txBody>
          <a:bodyPr/>
          <a:lstStyle/>
          <a:p>
            <a:fld id="{91B468E8-3E42-411D-B3A4-41141BE63FBA}" type="slidenum">
              <a:rPr lang="zh-CN" altLang="en-US" smtClean="0"/>
              <a:t>4</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r>
              <a:rPr lang="zh-CN" altLang="en-US" dirty="0"/>
              <a:t>同质性与变异性  朝鲜</a:t>
            </a:r>
          </a:p>
        </p:txBody>
      </p:sp>
      <p:sp>
        <p:nvSpPr>
          <p:cNvPr id="4" name="灯片编号占位符 3"/>
          <p:cNvSpPr>
            <a:spLocks noGrp="1"/>
          </p:cNvSpPr>
          <p:nvPr>
            <p:ph type="sldNum" sz="quarter" idx="10"/>
          </p:nvPr>
        </p:nvSpPr>
        <p:spPr/>
        <p:txBody>
          <a:bodyPr/>
          <a:lstStyle/>
          <a:p>
            <a:fld id="{91B468E8-3E42-411D-B3A4-41141BE63FBA}" type="slidenum">
              <a:rPr lang="zh-CN" altLang="en-US" smtClean="0"/>
              <a:t>5</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r>
              <a:rPr lang="zh-CN" altLang="en-US" dirty="0"/>
              <a:t>同质性与变异性  朝鲜</a:t>
            </a:r>
          </a:p>
        </p:txBody>
      </p:sp>
      <p:sp>
        <p:nvSpPr>
          <p:cNvPr id="4" name="灯片编号占位符 3"/>
          <p:cNvSpPr>
            <a:spLocks noGrp="1"/>
          </p:cNvSpPr>
          <p:nvPr>
            <p:ph type="sldNum" sz="quarter" idx="10"/>
          </p:nvPr>
        </p:nvSpPr>
        <p:spPr/>
        <p:txBody>
          <a:bodyPr/>
          <a:lstStyle/>
          <a:p>
            <a:fld id="{91B468E8-3E42-411D-B3A4-41141BE63FBA}" type="slidenum">
              <a:rPr lang="zh-CN" altLang="en-US" smtClean="0"/>
              <a:t>6</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291" y="1122363"/>
            <a:ext cx="9145749"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291" y="3602038"/>
            <a:ext cx="9145749"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3C73A3FB-D683-4918-A557-73AB8F4C4EE9}" type="datetimeFigureOut">
              <a:rPr lang="zh-CN" altLang="en-US" smtClean="0"/>
              <a:t>2026/7/24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a:xfrm>
            <a:off x="9272647" y="6312535"/>
            <a:ext cx="2743725" cy="365125"/>
          </a:xfrm>
        </p:spPr>
        <p:txBody>
          <a:bodyPr/>
          <a:lstStyle/>
          <a:p>
            <a:r>
              <a:rPr lang="en-US" altLang="zh-CN"/>
              <a:t>1·</a:t>
            </a:r>
          </a:p>
        </p:txBody>
      </p:sp>
    </p:spTree>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C73A3FB-D683-4918-A557-73AB8F4C4EE9}" type="datetimeFigureOut">
              <a:rPr lang="zh-CN" altLang="en-US" smtClean="0"/>
              <a:t>2026/7/24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6E70D98-FA84-41BA-BD43-6D85A7C62EA0}" type="slidenum">
              <a:rPr lang="zh-CN" altLang="en-US" smtClean="0"/>
              <a:t>‹#›</a:t>
            </a:fld>
            <a:endParaRPr lang="zh-CN" altLang="en-US"/>
          </a:p>
        </p:txBody>
      </p:sp>
    </p:spTree>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6569" y="365125"/>
            <a:ext cx="2629403"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360" y="365125"/>
            <a:ext cx="7735779"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C73A3FB-D683-4918-A557-73AB8F4C4EE9}" type="datetimeFigureOut">
              <a:rPr lang="zh-CN" altLang="en-US" smtClean="0"/>
              <a:t>2026/7/24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6E70D98-FA84-41BA-BD43-6D85A7C62EA0}" type="slidenum">
              <a:rPr lang="zh-CN" altLang="en-US" smtClean="0"/>
              <a:t>‹#›</a:t>
            </a:fld>
            <a:endParaRPr lang="zh-CN" altLang="en-US"/>
          </a:p>
        </p:txBody>
      </p:sp>
    </p:spTree>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263DB197-84B0-484E-9C0F-88358ECCB797}" type="datetimeFigureOut">
              <a:rPr lang="zh-CN" altLang="en-US" smtClean="0"/>
              <a:t>2026/7/24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t>‹#›</a:t>
            </a:fld>
            <a:endParaRPr lang="zh-CN" altLang="en-US"/>
          </a:p>
        </p:txBody>
      </p:sp>
    </p:spTree>
  </p:cSld>
  <p:clrMapOvr>
    <a:masterClrMapping/>
  </p:clrMapOvr>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291" y="1122363"/>
            <a:ext cx="9145749"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291" y="3602038"/>
            <a:ext cx="9145749"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3C73A3FB-D683-4918-A557-73AB8F4C4EE9}" type="datetimeFigureOut">
              <a:rPr lang="zh-CN" altLang="en-US" smtClean="0"/>
              <a:t>2026/7/24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r>
              <a:rPr lang="en-US" altLang="zh-CN"/>
              <a:t>·</a:t>
            </a:r>
          </a:p>
        </p:txBody>
      </p:sp>
      <p:sp>
        <p:nvSpPr>
          <p:cNvPr id="7" name="矩形 6"/>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Ovr>
    <a:masterClrMapping/>
  </p:clrMapOvr>
  <p:hf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6E70D98-FA84-41BA-BD43-6D85A7C62EA0}" type="slidenum">
              <a:rPr lang="zh-CN" altLang="en-US" smtClean="0"/>
              <a:t>‹#›</a:t>
            </a:fld>
            <a:endParaRPr lang="zh-CN" altLang="en-US"/>
          </a:p>
        </p:txBody>
      </p:sp>
      <p:sp>
        <p:nvSpPr>
          <p:cNvPr id="7" name="矩形 6"/>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Ovr>
    <a:masterClrMapping/>
  </p:clrMapOvr>
  <p:hf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2009" y="1709738"/>
            <a:ext cx="10517611"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2009" y="4589463"/>
            <a:ext cx="10517611"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3C73A3FB-D683-4918-A557-73AB8F4C4EE9}" type="datetimeFigureOut">
              <a:rPr lang="zh-CN" altLang="en-US" smtClean="0"/>
              <a:t>2026/7/24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6E70D98-FA84-41BA-BD43-6D85A7C62EA0}" type="slidenum">
              <a:rPr lang="zh-CN" altLang="en-US" smtClean="0"/>
              <a:t>‹#›</a:t>
            </a:fld>
            <a:endParaRPr lang="zh-CN" altLang="en-US"/>
          </a:p>
        </p:txBody>
      </p:sp>
      <p:sp>
        <p:nvSpPr>
          <p:cNvPr id="7" name="矩形 6"/>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Ovr>
    <a:masterClrMapping/>
  </p:clrMapOvr>
  <p:hf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360" y="1825625"/>
            <a:ext cx="5182591"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3380" y="1825625"/>
            <a:ext cx="5182591"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3C73A3FB-D683-4918-A557-73AB8F4C4EE9}" type="datetimeFigureOut">
              <a:rPr lang="zh-CN" altLang="en-US" smtClean="0"/>
              <a:t>2026/7/24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6E70D98-FA84-41BA-BD43-6D85A7C62EA0}" type="slidenum">
              <a:rPr lang="zh-CN" altLang="en-US" smtClean="0"/>
              <a:t>‹#›</a:t>
            </a:fld>
            <a:endParaRPr lang="zh-CN" altLang="en-US"/>
          </a:p>
        </p:txBody>
      </p:sp>
      <p:sp>
        <p:nvSpPr>
          <p:cNvPr id="8" name="矩形 7"/>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Ovr>
    <a:masterClrMapping/>
  </p:clrMapOvr>
  <p:hf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949" y="365125"/>
            <a:ext cx="10517611" cy="1325563"/>
          </a:xfrm>
        </p:spPr>
        <p:txBody>
          <a:bodyPr/>
          <a:lstStyle/>
          <a:p>
            <a:r>
              <a:rPr lang="zh-CN" altLang="en-US"/>
              <a:t>单击此处编辑母版标题样式</a:t>
            </a:r>
          </a:p>
        </p:txBody>
      </p:sp>
      <p:sp>
        <p:nvSpPr>
          <p:cNvPr id="3" name="文本占位符 2"/>
          <p:cNvSpPr>
            <a:spLocks noGrp="1"/>
          </p:cNvSpPr>
          <p:nvPr>
            <p:ph type="body" idx="1"/>
          </p:nvPr>
        </p:nvSpPr>
        <p:spPr>
          <a:xfrm>
            <a:off x="839949" y="1681163"/>
            <a:ext cx="5158773"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949" y="2505075"/>
            <a:ext cx="5158773"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3380" y="1681163"/>
            <a:ext cx="5184179"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3380" y="2505075"/>
            <a:ext cx="5184179"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3C73A3FB-D683-4918-A557-73AB8F4C4EE9}" type="datetimeFigureOut">
              <a:rPr lang="zh-CN" altLang="en-US" smtClean="0"/>
              <a:t>2026/7/24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6E70D98-FA84-41BA-BD43-6D85A7C62EA0}" type="slidenum">
              <a:rPr lang="zh-CN" altLang="en-US" smtClean="0"/>
              <a:t>‹#›</a:t>
            </a:fld>
            <a:endParaRPr lang="zh-CN" altLang="en-US"/>
          </a:p>
        </p:txBody>
      </p:sp>
      <p:sp>
        <p:nvSpPr>
          <p:cNvPr id="10" name="矩形 9"/>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Ovr>
    <a:masterClrMapping/>
  </p:clrMapOvr>
  <p:hf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3C73A3FB-D683-4918-A557-73AB8F4C4EE9}" type="datetimeFigureOut">
              <a:rPr lang="zh-CN" altLang="en-US" smtClean="0"/>
              <a:t>2026/7/24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6E70D98-FA84-41BA-BD43-6D85A7C62EA0}" type="slidenum">
              <a:rPr lang="zh-CN" altLang="en-US" smtClean="0"/>
              <a:t>‹#›</a:t>
            </a:fld>
            <a:endParaRPr lang="zh-CN" altLang="en-US"/>
          </a:p>
        </p:txBody>
      </p:sp>
      <p:sp>
        <p:nvSpPr>
          <p:cNvPr id="6" name="矩形 5"/>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Ovr>
    <a:masterClrMapping/>
  </p:clrMapOvr>
  <p:hf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C73A3FB-D683-4918-A557-73AB8F4C4EE9}" type="datetimeFigureOut">
              <a:rPr lang="zh-CN" altLang="en-US" smtClean="0"/>
              <a:t>2026/7/24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6E70D98-FA84-41BA-BD43-6D85A7C62EA0}" type="slidenum">
              <a:rPr lang="zh-CN" altLang="en-US" smtClean="0"/>
              <a:t>‹#›</a:t>
            </a:fld>
            <a:endParaRPr lang="zh-CN" altLang="en-US"/>
          </a:p>
        </p:txBody>
      </p:sp>
      <p:sp>
        <p:nvSpPr>
          <p:cNvPr id="5" name="矩形 4"/>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6E70D98-FA84-41BA-BD43-6D85A7C62EA0}" type="slidenum">
              <a:rPr lang="zh-CN" altLang="en-US" smtClean="0"/>
              <a:t>‹#›</a:t>
            </a:fld>
            <a:endParaRPr lang="zh-CN" altLang="en-US"/>
          </a:p>
        </p:txBody>
      </p:sp>
    </p:spTree>
  </p:cSld>
  <p:clrMapOvr>
    <a:masterClrMapping/>
  </p:clrMapOvr>
  <p:hf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949" y="457200"/>
            <a:ext cx="3932989"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4179" y="987425"/>
            <a:ext cx="617338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949" y="2057400"/>
            <a:ext cx="3932989"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3C73A3FB-D683-4918-A557-73AB8F4C4EE9}" type="datetimeFigureOut">
              <a:rPr lang="zh-CN" altLang="en-US" smtClean="0"/>
              <a:t>2026/7/24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6E70D98-FA84-41BA-BD43-6D85A7C62EA0}" type="slidenum">
              <a:rPr lang="zh-CN" altLang="en-US" smtClean="0"/>
              <a:t>‹#›</a:t>
            </a:fld>
            <a:endParaRPr lang="zh-CN" altLang="en-US"/>
          </a:p>
        </p:txBody>
      </p:sp>
      <p:sp>
        <p:nvSpPr>
          <p:cNvPr id="8" name="矩形 7"/>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Ovr>
    <a:masterClrMapping/>
  </p:clrMapOvr>
  <p:hf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949" y="457200"/>
            <a:ext cx="393298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4179" y="987425"/>
            <a:ext cx="617338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949" y="2057400"/>
            <a:ext cx="3932989"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3C73A3FB-D683-4918-A557-73AB8F4C4EE9}" type="datetimeFigureOut">
              <a:rPr lang="zh-CN" altLang="en-US" smtClean="0"/>
              <a:t>2026/7/24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6E70D98-FA84-41BA-BD43-6D85A7C62EA0}" type="slidenum">
              <a:rPr lang="zh-CN" altLang="en-US" smtClean="0"/>
              <a:t>‹#›</a:t>
            </a:fld>
            <a:endParaRPr lang="zh-CN" altLang="en-US"/>
          </a:p>
        </p:txBody>
      </p:sp>
      <p:sp>
        <p:nvSpPr>
          <p:cNvPr id="8" name="矩形 7"/>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Ovr>
    <a:masterClrMapping/>
  </p:clrMapOvr>
  <p:hf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C73A3FB-D683-4918-A557-73AB8F4C4EE9}" type="datetimeFigureOut">
              <a:rPr lang="zh-CN" altLang="en-US" smtClean="0"/>
              <a:t>2026/7/24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6E70D98-FA84-41BA-BD43-6D85A7C62EA0}" type="slidenum">
              <a:rPr lang="zh-CN" altLang="en-US" smtClean="0"/>
              <a:t>‹#›</a:t>
            </a:fld>
            <a:endParaRPr lang="zh-CN" altLang="en-US"/>
          </a:p>
        </p:txBody>
      </p:sp>
      <p:sp>
        <p:nvSpPr>
          <p:cNvPr id="7" name="矩形 6"/>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Ovr>
    <a:masterClrMapping/>
  </p:clrMapOvr>
  <p:hf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6569" y="365125"/>
            <a:ext cx="2629403"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360" y="365125"/>
            <a:ext cx="7735779"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C73A3FB-D683-4918-A557-73AB8F4C4EE9}" type="datetimeFigureOut">
              <a:rPr lang="zh-CN" altLang="en-US" smtClean="0"/>
              <a:t>2026/7/24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6E70D98-FA84-41BA-BD43-6D85A7C62EA0}" type="slidenum">
              <a:rPr lang="zh-CN" altLang="en-US" smtClean="0"/>
              <a:t>‹#›</a:t>
            </a:fld>
            <a:endParaRPr lang="zh-CN" altLang="en-US"/>
          </a:p>
        </p:txBody>
      </p:sp>
      <p:sp>
        <p:nvSpPr>
          <p:cNvPr id="7" name="矩形 6"/>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Ovr>
    <a:masterClrMapping/>
  </p:clrMapOvr>
  <p:hf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263DB197-84B0-484E-9C0F-88358ECCB797}" type="datetimeFigureOut">
              <a:rPr lang="zh-CN" altLang="en-US" smtClean="0"/>
              <a:t>2026/7/24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t>‹#›</a:t>
            </a:fld>
            <a:endParaRPr lang="zh-CN" altLang="en-US"/>
          </a:p>
        </p:txBody>
      </p:sp>
      <p:sp>
        <p:nvSpPr>
          <p:cNvPr id="6" name="矩形 5"/>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2009" y="1709738"/>
            <a:ext cx="10517611"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2009" y="4589463"/>
            <a:ext cx="10517611"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3C73A3FB-D683-4918-A557-73AB8F4C4EE9}" type="datetimeFigureOut">
              <a:rPr lang="zh-CN" altLang="en-US" smtClean="0"/>
              <a:t>2026/7/24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6E70D98-FA84-41BA-BD43-6D85A7C62EA0}" type="slidenum">
              <a:rPr lang="zh-CN" altLang="en-US" smtClean="0"/>
              <a:t>‹#›</a:t>
            </a:fld>
            <a:endParaRPr lang="zh-CN" altLang="en-US"/>
          </a:p>
        </p:txBody>
      </p:sp>
    </p:spTree>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360" y="1825625"/>
            <a:ext cx="5182591"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3380" y="1825625"/>
            <a:ext cx="5182591"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3C73A3FB-D683-4918-A557-73AB8F4C4EE9}" type="datetimeFigureOut">
              <a:rPr lang="zh-CN" altLang="en-US" smtClean="0"/>
              <a:t>2026/7/24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6E70D98-FA84-41BA-BD43-6D85A7C62EA0}" type="slidenum">
              <a:rPr lang="zh-CN" altLang="en-US" smtClean="0"/>
              <a:t>‹#›</a:t>
            </a:fld>
            <a:endParaRPr lang="zh-CN" altLang="en-US"/>
          </a:p>
        </p:txBody>
      </p:sp>
    </p:spTree>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949" y="365125"/>
            <a:ext cx="10517611" cy="1325563"/>
          </a:xfrm>
        </p:spPr>
        <p:txBody>
          <a:bodyPr/>
          <a:lstStyle/>
          <a:p>
            <a:r>
              <a:rPr lang="zh-CN" altLang="en-US"/>
              <a:t>单击此处编辑母版标题样式</a:t>
            </a:r>
          </a:p>
        </p:txBody>
      </p:sp>
      <p:sp>
        <p:nvSpPr>
          <p:cNvPr id="3" name="文本占位符 2"/>
          <p:cNvSpPr>
            <a:spLocks noGrp="1"/>
          </p:cNvSpPr>
          <p:nvPr>
            <p:ph type="body" idx="1"/>
          </p:nvPr>
        </p:nvSpPr>
        <p:spPr>
          <a:xfrm>
            <a:off x="839949" y="1681163"/>
            <a:ext cx="5158773"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949" y="2505075"/>
            <a:ext cx="5158773"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3380" y="1681163"/>
            <a:ext cx="5184179"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3380" y="2505075"/>
            <a:ext cx="5184179"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3C73A3FB-D683-4918-A557-73AB8F4C4EE9}" type="datetimeFigureOut">
              <a:rPr lang="zh-CN" altLang="en-US" smtClean="0"/>
              <a:t>2026/7/24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6E70D98-FA84-41BA-BD43-6D85A7C62EA0}" type="slidenum">
              <a:rPr lang="zh-CN" altLang="en-US" smtClean="0"/>
              <a:t>‹#›</a:t>
            </a:fld>
            <a:endParaRPr lang="zh-CN" altLang="en-US"/>
          </a:p>
        </p:txBody>
      </p:sp>
    </p:spTree>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3C73A3FB-D683-4918-A557-73AB8F4C4EE9}" type="datetimeFigureOut">
              <a:rPr lang="zh-CN" altLang="en-US" smtClean="0"/>
              <a:t>2026/7/24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6E70D98-FA84-41BA-BD43-6D85A7C62EA0}" type="slidenum">
              <a:rPr lang="zh-CN" altLang="en-US" smtClean="0"/>
              <a:t>‹#›</a:t>
            </a:fld>
            <a:endParaRPr lang="zh-CN" altLang="en-US"/>
          </a:p>
        </p:txBody>
      </p:sp>
    </p:spTree>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C73A3FB-D683-4918-A557-73AB8F4C4EE9}" type="datetimeFigureOut">
              <a:rPr lang="zh-CN" altLang="en-US" smtClean="0"/>
              <a:t>2026/7/24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6E70D98-FA84-41BA-BD43-6D85A7C62EA0}" type="slidenum">
              <a:rPr lang="zh-CN" altLang="en-US" smtClean="0"/>
              <a:t>‹#›</a:t>
            </a:fld>
            <a:endParaRPr lang="zh-CN" altLang="en-US"/>
          </a:p>
        </p:txBody>
      </p:sp>
    </p:spTree>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949" y="457200"/>
            <a:ext cx="3932989"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4179" y="987425"/>
            <a:ext cx="617338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949" y="2057400"/>
            <a:ext cx="3932989"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3C73A3FB-D683-4918-A557-73AB8F4C4EE9}" type="datetimeFigureOut">
              <a:rPr lang="zh-CN" altLang="en-US" smtClean="0"/>
              <a:t>2026/7/24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6E70D98-FA84-41BA-BD43-6D85A7C62EA0}" type="slidenum">
              <a:rPr lang="zh-CN" altLang="en-US" smtClean="0"/>
              <a:t>‹#›</a:t>
            </a:fld>
            <a:endParaRPr lang="zh-CN" altLang="en-US"/>
          </a:p>
        </p:txBody>
      </p:sp>
    </p:spTree>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949" y="457200"/>
            <a:ext cx="393298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4179" y="987425"/>
            <a:ext cx="617338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949" y="2057400"/>
            <a:ext cx="3932989"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3C73A3FB-D683-4918-A557-73AB8F4C4EE9}" type="datetimeFigureOut">
              <a:rPr lang="zh-CN" altLang="en-US" smtClean="0"/>
              <a:t>2026/7/24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6E70D98-FA84-41BA-BD43-6D85A7C62EA0}" type="slidenum">
              <a:rPr lang="zh-CN" altLang="en-US" smtClean="0"/>
              <a:t>‹#›</a:t>
            </a:fld>
            <a:endParaRPr lang="zh-CN" altLang="en-US"/>
          </a:p>
        </p:txBody>
      </p:sp>
    </p:spTree>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no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360" y="365125"/>
            <a:ext cx="10517611"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360" y="1825625"/>
            <a:ext cx="10517611"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360" y="6356350"/>
            <a:ext cx="2743725"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C73A3FB-D683-4918-A557-73AB8F4C4EE9}" type="datetimeFigureOut">
              <a:rPr lang="zh-CN" altLang="en-US" smtClean="0"/>
              <a:t>2026/7/24</a:t>
            </a:fld>
            <a:endParaRPr lang="zh-CN" altLang="en-US"/>
          </a:p>
        </p:txBody>
      </p:sp>
      <p:sp>
        <p:nvSpPr>
          <p:cNvPr id="5" name="页脚占位符 4"/>
          <p:cNvSpPr>
            <a:spLocks noGrp="1"/>
          </p:cNvSpPr>
          <p:nvPr>
            <p:ph type="ftr" sz="quarter" idx="3"/>
          </p:nvPr>
        </p:nvSpPr>
        <p:spPr>
          <a:xfrm>
            <a:off x="4039372" y="6356350"/>
            <a:ext cx="411558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2247" y="6356350"/>
            <a:ext cx="2743725"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6E70D98-FA84-41BA-BD43-6D85A7C62EA0}" type="slidenum">
              <a:rPr lang="zh-CN" altLang="en-US" smtClean="0"/>
              <a:t>‹#›</a:t>
            </a:fld>
            <a:endParaRPr lang="zh-CN" altLang="en-US"/>
          </a:p>
        </p:txBody>
      </p:sp>
      <p:pic>
        <p:nvPicPr>
          <p:cNvPr id="8" name="图片 7"/>
          <p:cNvPicPr>
            <a:picLocks noChangeAspect="1"/>
          </p:cNvPicPr>
          <p:nvPr userDrawn="1"/>
        </p:nvPicPr>
        <p:blipFill>
          <a:blip r:embed="rId14"/>
          <a:srcRect r="8646" b="-580"/>
          <a:stretch>
            <a:fillRect/>
          </a:stretch>
        </p:blipFill>
        <p:spPr>
          <a:xfrm>
            <a:off x="-128930" y="-76200"/>
            <a:ext cx="12323896" cy="7051040"/>
          </a:xfrm>
          <a:prstGeom prst="rect">
            <a:avLst/>
          </a:prstGeom>
        </p:spPr>
      </p:pic>
      <p:sp>
        <p:nvSpPr>
          <p:cNvPr id="7" name="矩形 6"/>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no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360" y="365125"/>
            <a:ext cx="10517611"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360" y="1825625"/>
            <a:ext cx="10517611"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360" y="6356350"/>
            <a:ext cx="2743725"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C73A3FB-D683-4918-A557-73AB8F4C4EE9}" type="datetimeFigureOut">
              <a:rPr lang="zh-CN" altLang="en-US" smtClean="0"/>
              <a:t>2026/7/24</a:t>
            </a:fld>
            <a:endParaRPr lang="zh-CN" altLang="en-US"/>
          </a:p>
        </p:txBody>
      </p:sp>
      <p:sp>
        <p:nvSpPr>
          <p:cNvPr id="5" name="页脚占位符 4"/>
          <p:cNvSpPr>
            <a:spLocks noGrp="1"/>
          </p:cNvSpPr>
          <p:nvPr>
            <p:ph type="ftr" sz="quarter" idx="3"/>
          </p:nvPr>
        </p:nvSpPr>
        <p:spPr>
          <a:xfrm>
            <a:off x="4039372" y="6356350"/>
            <a:ext cx="411558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2247" y="6356350"/>
            <a:ext cx="2743725"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6E70D98-FA84-41BA-BD43-6D85A7C62EA0}" type="slidenum">
              <a:rPr lang="zh-CN" altLang="en-US" smtClean="0"/>
              <a:t>‹#›</a:t>
            </a:fld>
            <a:endParaRPr lang="zh-CN" altLang="en-US"/>
          </a:p>
        </p:txBody>
      </p:sp>
      <p:pic>
        <p:nvPicPr>
          <p:cNvPr id="8" name="图片 7"/>
          <p:cNvPicPr>
            <a:picLocks noChangeAspect="1"/>
          </p:cNvPicPr>
          <p:nvPr userDrawn="1"/>
        </p:nvPicPr>
        <p:blipFill>
          <a:blip r:embed="rId14"/>
          <a:srcRect r="8646" b="-580"/>
          <a:stretch>
            <a:fillRect/>
          </a:stretch>
        </p:blipFill>
        <p:spPr>
          <a:xfrm>
            <a:off x="-128930" y="-76200"/>
            <a:ext cx="12323896" cy="7051040"/>
          </a:xfrm>
          <a:prstGeom prst="rect">
            <a:avLst/>
          </a:prstGeom>
        </p:spPr>
      </p:pic>
      <p:sp>
        <p:nvSpPr>
          <p:cNvPr id="7" name="矩形 6"/>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6.wmf"/><Relationship Id="rId5" Type="http://schemas.openxmlformats.org/officeDocument/2006/relationships/oleObject" Target="../embeddings/oleObject2.bin"/><Relationship Id="rId4" Type="http://schemas.openxmlformats.org/officeDocument/2006/relationships/image" Target="../media/image5.wmf"/></Relationships>
</file>

<file path=ppt/slides/_rels/slide11.xml.rels><?xml version="1.0" encoding="UTF-8" standalone="yes"?>
<Relationships xmlns="http://schemas.openxmlformats.org/package/2006/relationships"><Relationship Id="rId8" Type="http://schemas.openxmlformats.org/officeDocument/2006/relationships/image" Target="../media/image9.wmf"/><Relationship Id="rId3" Type="http://schemas.openxmlformats.org/officeDocument/2006/relationships/oleObject" Target="../embeddings/oleObject3.bin"/><Relationship Id="rId7" Type="http://schemas.openxmlformats.org/officeDocument/2006/relationships/oleObject" Target="../embeddings/oleObject5.bin"/><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8.wmf"/><Relationship Id="rId5" Type="http://schemas.openxmlformats.org/officeDocument/2006/relationships/oleObject" Target="../embeddings/oleObject4.bin"/><Relationship Id="rId4" Type="http://schemas.openxmlformats.org/officeDocument/2006/relationships/image" Target="../media/image7.wmf"/></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image" Target="../media/image12.wmf"/><Relationship Id="rId13" Type="http://schemas.openxmlformats.org/officeDocument/2006/relationships/oleObject" Target="../embeddings/oleObject11.bin"/><Relationship Id="rId3" Type="http://schemas.openxmlformats.org/officeDocument/2006/relationships/oleObject" Target="../embeddings/oleObject6.bin"/><Relationship Id="rId7" Type="http://schemas.openxmlformats.org/officeDocument/2006/relationships/oleObject" Target="../embeddings/oleObject8.bin"/><Relationship Id="rId12" Type="http://schemas.openxmlformats.org/officeDocument/2006/relationships/image" Target="../media/image14.wmf"/><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image" Target="../media/image11.wmf"/><Relationship Id="rId11" Type="http://schemas.openxmlformats.org/officeDocument/2006/relationships/oleObject" Target="../embeddings/oleObject10.bin"/><Relationship Id="rId5" Type="http://schemas.openxmlformats.org/officeDocument/2006/relationships/oleObject" Target="../embeddings/oleObject7.bin"/><Relationship Id="rId10" Type="http://schemas.openxmlformats.org/officeDocument/2006/relationships/image" Target="../media/image13.wmf"/><Relationship Id="rId4" Type="http://schemas.openxmlformats.org/officeDocument/2006/relationships/image" Target="../media/image10.wmf"/><Relationship Id="rId9" Type="http://schemas.openxmlformats.org/officeDocument/2006/relationships/oleObject" Target="../embeddings/oleObject9.bin"/><Relationship Id="rId14" Type="http://schemas.openxmlformats.org/officeDocument/2006/relationships/image" Target="../media/image15.wmf"/></Relationships>
</file>

<file path=ppt/slides/_rels/slide16.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8" Type="http://schemas.openxmlformats.org/officeDocument/2006/relationships/image" Target="../media/image19.wmf"/><Relationship Id="rId3" Type="http://schemas.openxmlformats.org/officeDocument/2006/relationships/oleObject" Target="../embeddings/oleObject12.bin"/><Relationship Id="rId7" Type="http://schemas.openxmlformats.org/officeDocument/2006/relationships/oleObject" Target="../embeddings/oleObject14.bin"/><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image" Target="../media/image18.wmf"/><Relationship Id="rId11" Type="http://schemas.openxmlformats.org/officeDocument/2006/relationships/oleObject" Target="../embeddings/oleObject16.bin"/><Relationship Id="rId5" Type="http://schemas.openxmlformats.org/officeDocument/2006/relationships/oleObject" Target="../embeddings/oleObject13.bin"/><Relationship Id="rId10" Type="http://schemas.openxmlformats.org/officeDocument/2006/relationships/image" Target="../media/image20.wmf"/><Relationship Id="rId4" Type="http://schemas.openxmlformats.org/officeDocument/2006/relationships/image" Target="../media/image17.wmf"/><Relationship Id="rId9" Type="http://schemas.openxmlformats.org/officeDocument/2006/relationships/oleObject" Target="../embeddings/oleObject15.bin"/></Relationships>
</file>

<file path=ppt/slides/_rels/slide21.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3.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4.xml"/></Relationships>
</file>

<file path=ppt/slides/_rels/slide2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微信图片_2025-08-21_134516_064"/>
          <p:cNvPicPr>
            <a:picLocks noChangeAspect="1"/>
          </p:cNvPicPr>
          <p:nvPr/>
        </p:nvPicPr>
        <p:blipFill>
          <a:blip r:embed="rId2"/>
          <a:stretch>
            <a:fillRect/>
          </a:stretch>
        </p:blipFill>
        <p:spPr>
          <a:xfrm>
            <a:off x="933061" y="-74646"/>
            <a:ext cx="11258939" cy="6690049"/>
          </a:xfrm>
          <a:prstGeom prst="rect">
            <a:avLst/>
          </a:prstGeom>
        </p:spPr>
      </p:pic>
      <p:sp>
        <p:nvSpPr>
          <p:cNvPr id="4" name="圆角矩形 3"/>
          <p:cNvSpPr/>
          <p:nvPr/>
        </p:nvSpPr>
        <p:spPr>
          <a:xfrm>
            <a:off x="2145561" y="1236980"/>
            <a:ext cx="8609330" cy="2882265"/>
          </a:xfrm>
          <a:prstGeom prst="roundRect">
            <a:avLst/>
          </a:prstGeom>
          <a:ln>
            <a:noFill/>
          </a:ln>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a:p>
        </p:txBody>
      </p:sp>
      <p:sp>
        <p:nvSpPr>
          <p:cNvPr id="5" name="圆角矩形 4"/>
          <p:cNvSpPr/>
          <p:nvPr/>
        </p:nvSpPr>
        <p:spPr>
          <a:xfrm>
            <a:off x="1191260" y="906145"/>
            <a:ext cx="9809480" cy="4566920"/>
          </a:xfrm>
          <a:prstGeom prst="round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lnSpc>
                <a:spcPct val="100000"/>
              </a:lnSpc>
              <a:spcBef>
                <a:spcPts val="1200"/>
              </a:spcBef>
              <a:buClrTx/>
              <a:buSzTx/>
              <a:buNone/>
            </a:pPr>
            <a:r>
              <a:rPr lang="zh-CN" altLang="en-US" sz="6600" dirty="0">
                <a:solidFill>
                  <a:schemeClr val="accent1">
                    <a:lumMod val="50000"/>
                  </a:schemeClr>
                </a:solidFill>
                <a:effectLst>
                  <a:outerShdw blurRad="38100" dist="19050" dir="2700000" algn="tl" rotWithShape="0">
                    <a:schemeClr val="dk1">
                      <a:alpha val="40000"/>
                    </a:schemeClr>
                  </a:outerShdw>
                </a:effectLst>
                <a:latin typeface="华文隶书" panose="02010800040101010101" pitchFamily="2" charset="-122"/>
                <a:ea typeface="华文隶书" panose="02010800040101010101" pitchFamily="2" charset="-122"/>
                <a:cs typeface="楷体" panose="02010609060101010101" charset="-122"/>
              </a:rPr>
              <a:t>第四章 </a:t>
            </a:r>
            <a:br>
              <a:rPr lang="zh-CN" altLang="en-US" sz="6600" dirty="0">
                <a:solidFill>
                  <a:schemeClr val="accent1">
                    <a:lumMod val="50000"/>
                  </a:schemeClr>
                </a:solidFill>
                <a:effectLst>
                  <a:outerShdw blurRad="38100" dist="19050" dir="2700000" algn="tl" rotWithShape="0">
                    <a:schemeClr val="dk1">
                      <a:alpha val="40000"/>
                    </a:schemeClr>
                  </a:outerShdw>
                </a:effectLst>
                <a:latin typeface="华文隶书" panose="02010800040101010101" pitchFamily="2" charset="-122"/>
                <a:ea typeface="华文隶书" panose="02010800040101010101" pitchFamily="2" charset="-122"/>
                <a:cs typeface="楷体" panose="02010609060101010101" charset="-122"/>
              </a:rPr>
            </a:br>
            <a:r>
              <a:rPr lang="zh-CN" altLang="en-US" sz="6600" dirty="0">
                <a:solidFill>
                  <a:schemeClr val="accent1">
                    <a:lumMod val="50000"/>
                  </a:schemeClr>
                </a:solidFill>
                <a:effectLst>
                  <a:outerShdw blurRad="38100" dist="19050" dir="2700000" algn="tl" rotWithShape="0">
                    <a:schemeClr val="dk1">
                      <a:alpha val="40000"/>
                    </a:schemeClr>
                  </a:outerShdw>
                </a:effectLst>
                <a:latin typeface="华文隶书" panose="02010800040101010101" pitchFamily="2" charset="-122"/>
                <a:ea typeface="华文隶书" panose="02010800040101010101" pitchFamily="2" charset="-122"/>
                <a:cs typeface="楷体" panose="02010609060101010101" charset="-122"/>
              </a:rPr>
              <a:t>  </a:t>
            </a:r>
            <a:r>
              <a:rPr lang="zh-CN" altLang="en-US" sz="5400" dirty="0">
                <a:solidFill>
                  <a:schemeClr val="accent1">
                    <a:lumMod val="50000"/>
                  </a:schemeClr>
                </a:solidFill>
                <a:effectLst>
                  <a:outerShdw blurRad="38100" dist="19050" dir="2700000" algn="tl" rotWithShape="0">
                    <a:schemeClr val="dk1">
                      <a:alpha val="40000"/>
                    </a:schemeClr>
                  </a:outerShdw>
                </a:effectLst>
                <a:latin typeface="华文隶书" panose="02010800040101010101" pitchFamily="2" charset="-122"/>
                <a:ea typeface="华文隶书" panose="02010800040101010101" pitchFamily="2" charset="-122"/>
                <a:cs typeface="楷体" panose="02010609060101010101" charset="-122"/>
              </a:rPr>
              <a:t>综合评价研究：省区共同富裕实现进程测度</a:t>
            </a:r>
          </a:p>
        </p:txBody>
      </p:sp>
      <p:sp>
        <p:nvSpPr>
          <p:cNvPr id="6" name="矩形 5"/>
          <p:cNvSpPr/>
          <p:nvPr/>
        </p:nvSpPr>
        <p:spPr>
          <a:xfrm>
            <a:off x="22860" y="97853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a:solidFill>
                  <a:schemeClr val="bg1"/>
                </a:solidFill>
              </a:rPr>
              <a:t>经济统计案例分析</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5"/>
          <p:cNvSpPr>
            <a:spLocks noChangeArrowheads="1"/>
          </p:cNvSpPr>
          <p:nvPr/>
        </p:nvSpPr>
        <p:spPr bwMode="auto">
          <a:xfrm>
            <a:off x="1092096" y="1456690"/>
            <a:ext cx="10142220" cy="478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endParaRPr lang="en-US" altLang="zh-CN" sz="2000" dirty="0">
              <a:latin typeface="微软雅黑" panose="020B0503020204020204" charset="-122"/>
              <a:ea typeface="微软雅黑" panose="020B0503020204020204" charset="-122"/>
            </a:endParaRPr>
          </a:p>
        </p:txBody>
      </p:sp>
      <p:sp>
        <p:nvSpPr>
          <p:cNvPr id="3" name="Rectangle 5"/>
          <p:cNvSpPr>
            <a:spLocks noChangeArrowheads="1"/>
          </p:cNvSpPr>
          <p:nvPr/>
        </p:nvSpPr>
        <p:spPr bwMode="auto">
          <a:xfrm>
            <a:off x="1237511" y="4452620"/>
            <a:ext cx="10142220" cy="179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kumimoji="1" lang="en-US" altLang="zh-CN" sz="2800" b="1" dirty="0">
                <a:latin typeface="微软雅黑" panose="020B0503020204020204" charset="-122"/>
                <a:ea typeface="微软雅黑" panose="020B0503020204020204" charset="-122"/>
              </a:rPr>
              <a:t>   </a:t>
            </a:r>
            <a:endParaRPr lang="en-US" altLang="zh-CN" sz="2000" dirty="0">
              <a:latin typeface="微软雅黑" panose="020B0503020204020204" charset="-122"/>
              <a:ea typeface="微软雅黑" panose="020B0503020204020204" charset="-122"/>
            </a:endParaRPr>
          </a:p>
        </p:txBody>
      </p:sp>
      <p:sp>
        <p:nvSpPr>
          <p:cNvPr id="6" name="文本框 5"/>
          <p:cNvSpPr txBox="1"/>
          <p:nvPr/>
        </p:nvSpPr>
        <p:spPr>
          <a:xfrm>
            <a:off x="908685" y="824230"/>
            <a:ext cx="10800080" cy="5882640"/>
          </a:xfrm>
          <a:prstGeom prst="rect">
            <a:avLst/>
          </a:prstGeom>
        </p:spPr>
        <p:txBody>
          <a:bodyPr wrap="square">
            <a:noAutofit/>
          </a:bodyPr>
          <a:lstStyle/>
          <a:p>
            <a:pPr indent="711200" algn="just" defTabSz="266700" fontAlgn="auto">
              <a:lnSpc>
                <a:spcPct val="150000"/>
              </a:lnSpc>
              <a:spcBef>
                <a:spcPts val="0"/>
              </a:spcBef>
              <a:spcAft>
                <a:spcPct val="0"/>
              </a:spcAft>
              <a:extLst>
                <a:ext uri="{35155182-B16C-46BC-9424-99874614C6A1}">
                  <wpsdc:indentchars xmlns:wpsdc="http://www.wps.cn/officeDocument/2017/drawingmlCustomData" xmlns="" val="200" checksum="3773799597"/>
                </a:ext>
              </a:extLst>
            </a:pPr>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rPr>
              <a:t>（一）指标权重测算</a:t>
            </a:r>
          </a:p>
          <a:p>
            <a:pPr indent="711200" algn="just" defTabSz="266700" fontAlgn="auto">
              <a:lnSpc>
                <a:spcPct val="150000"/>
              </a:lnSpc>
              <a:spcBef>
                <a:spcPts val="0"/>
              </a:spcBef>
              <a:spcAft>
                <a:spcPct val="0"/>
              </a:spcAft>
            </a:pPr>
            <a:r>
              <a:rPr lang="zh-CN" altLang="en-US" sz="2400" dirty="0">
                <a:latin typeface="Times New Roman" panose="02020603050405020304" pitchFamily="18" charset="0"/>
                <a:ea typeface="华文楷体" panose="02010600040101010101" charset="-122"/>
                <a:cs typeface="Times New Roman" panose="02020603050405020304" pitchFamily="18" charset="0"/>
              </a:rPr>
              <a:t>首先对已有的指标进行正向指标与负向指标的区分，对正向指标进行标准化，按照公式对负向指标进行标准化以去除量纲差异。</a:t>
            </a:r>
          </a:p>
          <a:p>
            <a:pPr indent="711200" algn="just" defTabSz="266700" fontAlgn="auto">
              <a:lnSpc>
                <a:spcPct val="150000"/>
              </a:lnSpc>
              <a:spcBef>
                <a:spcPts val="0"/>
              </a:spcBef>
              <a:spcAft>
                <a:spcPct val="0"/>
              </a:spcAft>
            </a:pPr>
            <a:r>
              <a:rPr lang="en-US" altLang="zh-CN" sz="2400" dirty="0">
                <a:latin typeface="Times New Roman" panose="02020603050405020304" pitchFamily="18" charset="0"/>
                <a:ea typeface="华文楷体" panose="02010600040101010101" charset="-122"/>
                <a:cs typeface="Times New Roman" panose="02020603050405020304" pitchFamily="18" charset="0"/>
              </a:rPr>
              <a:t>                                                                                                    </a:t>
            </a:r>
          </a:p>
          <a:p>
            <a:pPr indent="711200" algn="just" defTabSz="266700" fontAlgn="auto">
              <a:lnSpc>
                <a:spcPct val="150000"/>
              </a:lnSpc>
              <a:spcBef>
                <a:spcPts val="0"/>
              </a:spcBef>
              <a:spcAft>
                <a:spcPct val="0"/>
              </a:spcAft>
            </a:pPr>
            <a:endParaRPr lang="zh-CN" altLang="en-US" sz="2400" dirty="0">
              <a:latin typeface="Times New Roman" panose="02020603050405020304" pitchFamily="18" charset="0"/>
              <a:ea typeface="华文楷体" panose="02010600040101010101" charset="-122"/>
              <a:cs typeface="Times New Roman" panose="02020603050405020304" pitchFamily="18" charset="0"/>
            </a:endParaRPr>
          </a:p>
          <a:p>
            <a:pPr indent="711200" algn="just" defTabSz="266700" fontAlgn="auto">
              <a:lnSpc>
                <a:spcPct val="150000"/>
              </a:lnSpc>
              <a:spcBef>
                <a:spcPts val="0"/>
              </a:spcBef>
              <a:spcAft>
                <a:spcPct val="0"/>
              </a:spcAft>
            </a:pPr>
            <a:r>
              <a:rPr lang="en-US" altLang="zh-CN" sz="2400" dirty="0">
                <a:latin typeface="Times New Roman" panose="02020603050405020304" pitchFamily="18" charset="0"/>
                <a:ea typeface="华文楷体" panose="02010600040101010101" charset="-122"/>
                <a:cs typeface="Times New Roman" panose="02020603050405020304" pitchFamily="18" charset="0"/>
              </a:rPr>
              <a:t>                                                                                                               </a:t>
            </a:r>
            <a:r>
              <a:rPr lang="en-US" altLang="zh-CN" sz="2400" dirty="0">
                <a:latin typeface="华文楷体" panose="02010600040101010101" charset="-122"/>
                <a:ea typeface="华文楷体" panose="02010600040101010101" charset="-122"/>
                <a:cs typeface="华文楷体" panose="02010600040101010101" charset="-122"/>
              </a:rPr>
              <a:t>                                                                  </a:t>
            </a:r>
            <a:endParaRPr lang="zh-CN" altLang="en-US" sz="2400" dirty="0">
              <a:latin typeface="华文楷体" panose="02010600040101010101" charset="-122"/>
              <a:ea typeface="华文楷体" panose="02010600040101010101" charset="-122"/>
              <a:cs typeface="华文楷体" panose="02010600040101010101" charset="-122"/>
            </a:endParaRPr>
          </a:p>
          <a:p>
            <a:pPr indent="711200" algn="just" defTabSz="266700" fontAlgn="auto">
              <a:lnSpc>
                <a:spcPct val="150000"/>
              </a:lnSpc>
              <a:spcBef>
                <a:spcPts val="0"/>
              </a:spcBef>
              <a:spcAft>
                <a:spcPct val="0"/>
              </a:spcAft>
            </a:pPr>
            <a:endParaRPr lang="zh-CN" altLang="en-US" sz="2400" dirty="0">
              <a:latin typeface="华文楷体" panose="02010600040101010101" charset="-122"/>
              <a:ea typeface="华文楷体" panose="02010600040101010101" charset="-122"/>
              <a:cs typeface="华文楷体" panose="02010600040101010101" charset="-122"/>
            </a:endParaRPr>
          </a:p>
          <a:p>
            <a:pPr indent="711200" algn="just" defTabSz="266700" fontAlgn="auto">
              <a:lnSpc>
                <a:spcPct val="150000"/>
              </a:lnSpc>
              <a:spcBef>
                <a:spcPts val="0"/>
              </a:spcBef>
              <a:spcAft>
                <a:spcPct val="0"/>
              </a:spcAft>
            </a:pPr>
            <a:r>
              <a:rPr lang="zh-CN" altLang="en-US" sz="2400" dirty="0">
                <a:latin typeface="Times New Roman" panose="02020603050405020304" pitchFamily="18" charset="0"/>
                <a:ea typeface="华文楷体" panose="02010600040101010101" charset="-122"/>
                <a:cs typeface="Times New Roman" panose="02020603050405020304" pitchFamily="18" charset="0"/>
              </a:rPr>
              <a:t>其中</a:t>
            </a:r>
            <a:r>
              <a:rPr lang="en-US" altLang="zh-CN" sz="2400" i="1" dirty="0">
                <a:latin typeface="Times New Roman" panose="02020603050405020304" pitchFamily="18" charset="0"/>
                <a:ea typeface="华文楷体" panose="02010600040101010101" charset="-122"/>
                <a:cs typeface="Times New Roman" panose="02020603050405020304" pitchFamily="18" charset="0"/>
              </a:rPr>
              <a:t>x</a:t>
            </a:r>
            <a:r>
              <a:rPr lang="en-US" altLang="zh-CN" sz="2400" i="1" baseline="-25000" dirty="0">
                <a:latin typeface="Times New Roman" panose="02020603050405020304" pitchFamily="18" charset="0"/>
                <a:ea typeface="华文楷体" panose="02010600040101010101" charset="-122"/>
                <a:cs typeface="Times New Roman" panose="02020603050405020304" pitchFamily="18" charset="0"/>
              </a:rPr>
              <a:t>ij</a:t>
            </a:r>
            <a:r>
              <a:rPr lang="zh-CN" altLang="en-US" sz="2400" dirty="0">
                <a:latin typeface="Times New Roman" panose="02020603050405020304" pitchFamily="18" charset="0"/>
                <a:ea typeface="华文楷体" panose="02010600040101010101" charset="-122"/>
                <a:cs typeface="Times New Roman" panose="02020603050405020304" pitchFamily="18" charset="0"/>
              </a:rPr>
              <a:t>代表第</a:t>
            </a:r>
            <a:r>
              <a:rPr lang="en-US" altLang="zh-CN" sz="2400" i="1" dirty="0">
                <a:latin typeface="Times New Roman" panose="02020603050405020304" pitchFamily="18" charset="0"/>
                <a:ea typeface="华文楷体" panose="02010600040101010101" charset="-122"/>
                <a:cs typeface="Times New Roman" panose="02020603050405020304" pitchFamily="18" charset="0"/>
              </a:rPr>
              <a:t>i</a:t>
            </a:r>
            <a:r>
              <a:rPr lang="zh-CN" altLang="en-US" sz="2400" dirty="0">
                <a:latin typeface="Times New Roman" panose="02020603050405020304" pitchFamily="18" charset="0"/>
                <a:ea typeface="华文楷体" panose="02010600040101010101" charset="-122"/>
                <a:cs typeface="Times New Roman" panose="02020603050405020304" pitchFamily="18" charset="0"/>
              </a:rPr>
              <a:t>年第</a:t>
            </a:r>
            <a:r>
              <a:rPr lang="en-US" altLang="zh-CN" sz="2400" i="1" dirty="0">
                <a:latin typeface="Times New Roman" panose="02020603050405020304" pitchFamily="18" charset="0"/>
                <a:ea typeface="华文楷体" panose="02010600040101010101" charset="-122"/>
                <a:cs typeface="Times New Roman" panose="02020603050405020304" pitchFamily="18" charset="0"/>
              </a:rPr>
              <a:t>j</a:t>
            </a:r>
            <a:r>
              <a:rPr lang="zh-CN" altLang="en-US" sz="2400" dirty="0">
                <a:latin typeface="Times New Roman" panose="02020603050405020304" pitchFamily="18" charset="0"/>
                <a:ea typeface="华文楷体" panose="02010600040101010101" charset="-122"/>
                <a:cs typeface="Times New Roman" panose="02020603050405020304" pitchFamily="18" charset="0"/>
              </a:rPr>
              <a:t>个指标实际值，</a:t>
            </a:r>
            <a:r>
              <a:rPr lang="en-US" altLang="zh-CN" sz="2400" dirty="0">
                <a:latin typeface="Times New Roman" panose="02020603050405020304" pitchFamily="18" charset="0"/>
                <a:ea typeface="华文楷体" panose="02010600040101010101" charset="-122"/>
                <a:cs typeface="Times New Roman" panose="02020603050405020304" pitchFamily="18" charset="0"/>
              </a:rPr>
              <a:t>Z</a:t>
            </a:r>
            <a:r>
              <a:rPr lang="en-US" altLang="zh-CN" sz="2400" i="1" baseline="-25000" dirty="0">
                <a:latin typeface="Times New Roman" panose="02020603050405020304" pitchFamily="18" charset="0"/>
                <a:ea typeface="华文楷体" panose="02010600040101010101" charset="-122"/>
                <a:cs typeface="Times New Roman" panose="02020603050405020304" pitchFamily="18" charset="0"/>
              </a:rPr>
              <a:t>ij</a:t>
            </a:r>
            <a:r>
              <a:rPr lang="zh-CN" altLang="en-US" sz="2400" dirty="0">
                <a:latin typeface="Times New Roman" panose="02020603050405020304" pitchFamily="18" charset="0"/>
                <a:ea typeface="华文楷体" panose="02010600040101010101" charset="-122"/>
                <a:cs typeface="Times New Roman" panose="02020603050405020304" pitchFamily="18" charset="0"/>
              </a:rPr>
              <a:t>代表第</a:t>
            </a:r>
            <a:r>
              <a:rPr lang="en-US" altLang="zh-CN" sz="2400" i="1" dirty="0">
                <a:latin typeface="Times New Roman" panose="02020603050405020304" pitchFamily="18" charset="0"/>
                <a:ea typeface="华文楷体" panose="02010600040101010101" charset="-122"/>
                <a:cs typeface="Times New Roman" panose="02020603050405020304" pitchFamily="18" charset="0"/>
              </a:rPr>
              <a:t>i</a:t>
            </a:r>
            <a:r>
              <a:rPr lang="zh-CN" altLang="en-US" sz="2400" dirty="0">
                <a:latin typeface="Times New Roman" panose="02020603050405020304" pitchFamily="18" charset="0"/>
                <a:ea typeface="华文楷体" panose="02010600040101010101" charset="-122"/>
                <a:cs typeface="Times New Roman" panose="02020603050405020304" pitchFamily="18" charset="0"/>
              </a:rPr>
              <a:t>年第</a:t>
            </a:r>
            <a:r>
              <a:rPr lang="en-US" altLang="zh-CN" sz="2400" i="1" dirty="0">
                <a:latin typeface="Times New Roman" panose="02020603050405020304" pitchFamily="18" charset="0"/>
                <a:ea typeface="华文楷体" panose="02010600040101010101" charset="-122"/>
                <a:cs typeface="Times New Roman" panose="02020603050405020304" pitchFamily="18" charset="0"/>
              </a:rPr>
              <a:t>j</a:t>
            </a:r>
            <a:r>
              <a:rPr lang="zh-CN" altLang="en-US" sz="2400" dirty="0">
                <a:latin typeface="Times New Roman" panose="02020603050405020304" pitchFamily="18" charset="0"/>
                <a:ea typeface="华文楷体" panose="02010600040101010101" charset="-122"/>
                <a:cs typeface="Times New Roman" panose="02020603050405020304" pitchFamily="18" charset="0"/>
              </a:rPr>
              <a:t>个指标的标准化数值，</a:t>
            </a:r>
            <a:r>
              <a:rPr lang="en-US" altLang="zh-CN" sz="2400" dirty="0">
                <a:latin typeface="Times New Roman" panose="02020603050405020304" pitchFamily="18" charset="0"/>
                <a:ea typeface="华文楷体" panose="02010600040101010101" charset="-122"/>
                <a:cs typeface="Times New Roman" panose="02020603050405020304" pitchFamily="18" charset="0"/>
              </a:rPr>
              <a:t>min[x</a:t>
            </a:r>
            <a:r>
              <a:rPr lang="en-US" altLang="zh-CN" sz="2400" baseline="-25000" dirty="0">
                <a:latin typeface="Times New Roman" panose="02020603050405020304" pitchFamily="18" charset="0"/>
                <a:ea typeface="华文楷体" panose="02010600040101010101" charset="-122"/>
                <a:cs typeface="Times New Roman" panose="02020603050405020304" pitchFamily="18" charset="0"/>
              </a:rPr>
              <a:t>j</a:t>
            </a:r>
            <a:r>
              <a:rPr lang="en-US" altLang="zh-CN" sz="2400" dirty="0">
                <a:latin typeface="Times New Roman" panose="02020603050405020304" pitchFamily="18" charset="0"/>
                <a:ea typeface="华文楷体" panose="02010600040101010101" charset="-122"/>
                <a:cs typeface="Times New Roman" panose="02020603050405020304" pitchFamily="18" charset="0"/>
                <a:sym typeface="+mn-ea"/>
              </a:rPr>
              <a:t>]</a:t>
            </a:r>
            <a:r>
              <a:rPr lang="zh-CN" altLang="en-US" sz="2400" dirty="0">
                <a:latin typeface="Times New Roman" panose="02020603050405020304" pitchFamily="18" charset="0"/>
                <a:ea typeface="华文楷体" panose="02010600040101010101" charset="-122"/>
                <a:cs typeface="Times New Roman" panose="02020603050405020304" pitchFamily="18" charset="0"/>
              </a:rPr>
              <a:t>与</a:t>
            </a:r>
            <a:r>
              <a:rPr lang="en-US" altLang="zh-CN" sz="2400" dirty="0">
                <a:latin typeface="Times New Roman" panose="02020603050405020304" pitchFamily="18" charset="0"/>
                <a:ea typeface="华文楷体" panose="02010600040101010101" charset="-122"/>
                <a:cs typeface="Times New Roman" panose="02020603050405020304" pitchFamily="18" charset="0"/>
              </a:rPr>
              <a:t>max[x</a:t>
            </a:r>
            <a:r>
              <a:rPr lang="en-US" altLang="zh-CN" sz="2400" baseline="-25000" dirty="0">
                <a:latin typeface="Times New Roman" panose="02020603050405020304" pitchFamily="18" charset="0"/>
                <a:ea typeface="华文楷体" panose="02010600040101010101" charset="-122"/>
                <a:cs typeface="Times New Roman" panose="02020603050405020304" pitchFamily="18" charset="0"/>
              </a:rPr>
              <a:t>j</a:t>
            </a:r>
            <a:r>
              <a:rPr lang="en-US" altLang="zh-CN" sz="2400" dirty="0">
                <a:latin typeface="Times New Roman" panose="02020603050405020304" pitchFamily="18" charset="0"/>
                <a:ea typeface="华文楷体" panose="02010600040101010101" charset="-122"/>
                <a:cs typeface="Times New Roman" panose="02020603050405020304" pitchFamily="18" charset="0"/>
              </a:rPr>
              <a:t>]</a:t>
            </a:r>
            <a:r>
              <a:rPr lang="zh-CN" altLang="en-US" sz="2400" dirty="0">
                <a:latin typeface="Times New Roman" panose="02020603050405020304" pitchFamily="18" charset="0"/>
                <a:ea typeface="华文楷体" panose="02010600040101010101" charset="-122"/>
                <a:cs typeface="Times New Roman" panose="02020603050405020304" pitchFamily="18" charset="0"/>
              </a:rPr>
              <a:t>分别表示所有年份中第</a:t>
            </a:r>
            <a:r>
              <a:rPr lang="en-US" altLang="zh-CN" sz="2400" dirty="0">
                <a:latin typeface="Times New Roman" panose="02020603050405020304" pitchFamily="18" charset="0"/>
                <a:ea typeface="华文楷体" panose="02010600040101010101" charset="-122"/>
                <a:cs typeface="Times New Roman" panose="02020603050405020304" pitchFamily="18" charset="0"/>
              </a:rPr>
              <a:t>j</a:t>
            </a:r>
            <a:r>
              <a:rPr lang="zh-CN" altLang="en-US" sz="2400" dirty="0">
                <a:latin typeface="Times New Roman" panose="02020603050405020304" pitchFamily="18" charset="0"/>
                <a:ea typeface="华文楷体" panose="02010600040101010101" charset="-122"/>
                <a:cs typeface="Times New Roman" panose="02020603050405020304" pitchFamily="18" charset="0"/>
              </a:rPr>
              <a:t>项指标的最小值与最大值。</a:t>
            </a:r>
          </a:p>
        </p:txBody>
      </p:sp>
      <p:sp>
        <p:nvSpPr>
          <p:cNvPr id="9"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9</a:t>
            </a:fld>
            <a:endParaRPr lang="zh-CN" altLang="en-US" sz="2000" dirty="0">
              <a:solidFill>
                <a:schemeClr val="tx1"/>
              </a:solidFill>
            </a:endParaRPr>
          </a:p>
        </p:txBody>
      </p:sp>
      <p:sp>
        <p:nvSpPr>
          <p:cNvPr id="10" name="Rectangle 4" descr="浅色上对角线"/>
          <p:cNvSpPr>
            <a:spLocks noChangeArrowheads="1"/>
          </p:cNvSpPr>
          <p:nvPr/>
        </p:nvSpPr>
        <p:spPr bwMode="auto">
          <a:xfrm>
            <a:off x="840105" y="107315"/>
            <a:ext cx="2584450"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algn="l" eaLnBrk="0" hangingPunct="0">
              <a:buClrTx/>
              <a:buSzTx/>
              <a:buFontTx/>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rPr>
              <a:t>二、数据处理</a:t>
            </a:r>
          </a:p>
        </p:txBody>
      </p:sp>
      <p:graphicFrame>
        <p:nvGraphicFramePr>
          <p:cNvPr id="2" name="对象 -2147482624"/>
          <p:cNvGraphicFramePr>
            <a:graphicFrameLocks noChangeAspect="1"/>
          </p:cNvGraphicFramePr>
          <p:nvPr/>
        </p:nvGraphicFramePr>
        <p:xfrm>
          <a:off x="4832668" y="2682240"/>
          <a:ext cx="2818130" cy="934720"/>
        </p:xfrm>
        <a:graphic>
          <a:graphicData uri="http://schemas.openxmlformats.org/presentationml/2006/ole">
            <mc:AlternateContent xmlns:mc="http://schemas.openxmlformats.org/markup-compatibility/2006">
              <mc:Choice xmlns:v="urn:schemas-microsoft-com:vml" Requires="v">
                <p:oleObj spid="_x0000_s3088" r:id="rId3" imgW="1612900" imgH="533400" progId="Equation.DSMT4">
                  <p:embed/>
                </p:oleObj>
              </mc:Choice>
              <mc:Fallback>
                <p:oleObj r:id="rId3" imgW="1612900" imgH="533400" progId="Equation.DSMT4">
                  <p:embed/>
                  <p:pic>
                    <p:nvPicPr>
                      <p:cNvPr id="0" name="图片 3075"/>
                      <p:cNvPicPr/>
                      <p:nvPr/>
                    </p:nvPicPr>
                    <p:blipFill>
                      <a:blip r:embed="rId4"/>
                      <a:stretch>
                        <a:fillRect/>
                      </a:stretch>
                    </p:blipFill>
                    <p:spPr>
                      <a:xfrm>
                        <a:off x="4832668" y="2682240"/>
                        <a:ext cx="2818130" cy="934720"/>
                      </a:xfrm>
                      <a:prstGeom prst="rect">
                        <a:avLst/>
                      </a:prstGeom>
                      <a:noFill/>
                      <a:ln w="38100">
                        <a:noFill/>
                        <a:miter/>
                      </a:ln>
                    </p:spPr>
                  </p:pic>
                </p:oleObj>
              </mc:Fallback>
            </mc:AlternateContent>
          </a:graphicData>
        </a:graphic>
      </p:graphicFrame>
      <p:graphicFrame>
        <p:nvGraphicFramePr>
          <p:cNvPr id="4" name="对象 -2147482623"/>
          <p:cNvGraphicFramePr>
            <a:graphicFrameLocks noChangeAspect="1"/>
          </p:cNvGraphicFramePr>
          <p:nvPr/>
        </p:nvGraphicFramePr>
        <p:xfrm>
          <a:off x="4802505" y="3843655"/>
          <a:ext cx="2849880" cy="942975"/>
        </p:xfrm>
        <a:graphic>
          <a:graphicData uri="http://schemas.openxmlformats.org/presentationml/2006/ole">
            <mc:AlternateContent xmlns:mc="http://schemas.openxmlformats.org/markup-compatibility/2006">
              <mc:Choice xmlns:v="urn:schemas-microsoft-com:vml" Requires="v">
                <p:oleObj spid="_x0000_s3089" r:id="rId5" imgW="1612900" imgH="533400" progId="Equation.DSMT4">
                  <p:embed/>
                </p:oleObj>
              </mc:Choice>
              <mc:Fallback>
                <p:oleObj r:id="rId5" imgW="1612900" imgH="533400" progId="Equation.DSMT4">
                  <p:embed/>
                  <p:pic>
                    <p:nvPicPr>
                      <p:cNvPr id="0" name="图片 1"/>
                      <p:cNvPicPr/>
                      <p:nvPr/>
                    </p:nvPicPr>
                    <p:blipFill>
                      <a:blip r:embed="rId6"/>
                      <a:stretch>
                        <a:fillRect/>
                      </a:stretch>
                    </p:blipFill>
                    <p:spPr>
                      <a:xfrm>
                        <a:off x="4802505" y="3843655"/>
                        <a:ext cx="2849880" cy="942975"/>
                      </a:xfrm>
                      <a:prstGeom prst="rect">
                        <a:avLst/>
                      </a:prstGeom>
                      <a:noFill/>
                      <a:ln w="38100">
                        <a:noFill/>
                        <a:miter/>
                      </a:ln>
                    </p:spPr>
                  </p:pic>
                </p:oleObj>
              </mc:Fallback>
            </mc:AlternateContent>
          </a:graphicData>
        </a:graphic>
      </p:graphicFrame>
      <p:sp>
        <p:nvSpPr>
          <p:cNvPr id="7" name="矩形 6"/>
          <p:cNvSpPr/>
          <p:nvPr/>
        </p:nvSpPr>
        <p:spPr>
          <a:xfrm>
            <a:off x="22860" y="97853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a:solidFill>
                  <a:schemeClr val="bg1"/>
                </a:solidFill>
                <a:sym typeface="+mn-ea"/>
              </a:rPr>
              <a:t>经</a:t>
            </a:r>
          </a:p>
          <a:p>
            <a:pPr algn="ctr"/>
            <a:r>
              <a:rPr lang="zh-CN" altLang="en-US" sz="2800" b="1">
                <a:solidFill>
                  <a:schemeClr val="bg1"/>
                </a:solidFill>
                <a:sym typeface="+mn-ea"/>
              </a:rPr>
              <a:t>济统计案例分析</a:t>
            </a:r>
            <a:endParaRPr lang="zh-CN" altLang="en-US" sz="2800" b="1">
              <a:solidFill>
                <a:schemeClr val="bg1"/>
              </a:solidFill>
            </a:endParaRPr>
          </a:p>
          <a:p>
            <a:pPr algn="ctr"/>
            <a:endParaRPr lang="zh-CN" altLang="en-US" sz="2800" b="1">
              <a:solidFill>
                <a:schemeClr val="bg1"/>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5"/>
          <p:cNvSpPr>
            <a:spLocks noChangeArrowheads="1"/>
          </p:cNvSpPr>
          <p:nvPr/>
        </p:nvSpPr>
        <p:spPr bwMode="auto">
          <a:xfrm>
            <a:off x="1092096" y="1456690"/>
            <a:ext cx="10142220" cy="478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endParaRPr lang="en-US" altLang="zh-CN" sz="2000" dirty="0">
              <a:latin typeface="微软雅黑" panose="020B0503020204020204" charset="-122"/>
              <a:ea typeface="微软雅黑" panose="020B0503020204020204" charset="-122"/>
            </a:endParaRPr>
          </a:p>
        </p:txBody>
      </p:sp>
      <p:sp>
        <p:nvSpPr>
          <p:cNvPr id="3" name="Rectangle 5"/>
          <p:cNvSpPr>
            <a:spLocks noChangeArrowheads="1"/>
          </p:cNvSpPr>
          <p:nvPr/>
        </p:nvSpPr>
        <p:spPr bwMode="auto">
          <a:xfrm>
            <a:off x="1237511" y="4452620"/>
            <a:ext cx="10142220" cy="179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kumimoji="1" lang="en-US" altLang="zh-CN" sz="2800" b="1" dirty="0">
                <a:latin typeface="微软雅黑" panose="020B0503020204020204" charset="-122"/>
                <a:ea typeface="微软雅黑" panose="020B0503020204020204" charset="-122"/>
              </a:rPr>
              <a:t>   </a:t>
            </a:r>
            <a:endParaRPr lang="en-US" altLang="zh-CN" sz="2000" dirty="0">
              <a:latin typeface="微软雅黑" panose="020B0503020204020204" charset="-122"/>
              <a:ea typeface="微软雅黑" panose="020B0503020204020204" charset="-122"/>
            </a:endParaRPr>
          </a:p>
        </p:txBody>
      </p:sp>
      <p:sp>
        <p:nvSpPr>
          <p:cNvPr id="6" name="文本框 5"/>
          <p:cNvSpPr txBox="1"/>
          <p:nvPr/>
        </p:nvSpPr>
        <p:spPr>
          <a:xfrm>
            <a:off x="840740" y="895985"/>
            <a:ext cx="10539095" cy="5882640"/>
          </a:xfrm>
          <a:prstGeom prst="rect">
            <a:avLst/>
          </a:prstGeom>
        </p:spPr>
        <p:txBody>
          <a:bodyPr wrap="square">
            <a:noAutofit/>
          </a:bodyPr>
          <a:lstStyle/>
          <a:p>
            <a:pPr indent="711200" algn="just" defTabSz="266700" fontAlgn="auto">
              <a:lnSpc>
                <a:spcPct val="150000"/>
              </a:lnSpc>
              <a:spcBef>
                <a:spcPts val="0"/>
              </a:spcBef>
              <a:spcAft>
                <a:spcPct val="0"/>
              </a:spcAft>
              <a:extLst>
                <a:ext uri="{35155182-B16C-46BC-9424-99874614C6A1}">
                  <wpsdc:indentchars xmlns:wpsdc="http://www.wps.cn/officeDocument/2017/drawingmlCustomData" xmlns="" val="200" checksum="3773799597"/>
                </a:ext>
              </a:extLst>
            </a:pPr>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rPr>
              <a:t>（一）指标权重测算</a:t>
            </a:r>
          </a:p>
          <a:p>
            <a:pPr indent="711200" algn="just" defTabSz="266700" fontAlgn="auto">
              <a:lnSpc>
                <a:spcPct val="150000"/>
              </a:lnSpc>
              <a:spcBef>
                <a:spcPts val="0"/>
              </a:spcBef>
              <a:spcAft>
                <a:spcPct val="0"/>
              </a:spcAft>
            </a:pPr>
            <a:r>
              <a:rPr lang="zh-CN" altLang="en-US" sz="2400" dirty="0">
                <a:latin typeface="Times New Roman" panose="02020603050405020304" pitchFamily="18" charset="0"/>
                <a:ea typeface="华文楷体" panose="02010600040101010101" charset="-122"/>
                <a:cs typeface="Times New Roman" panose="02020603050405020304" pitchFamily="18" charset="0"/>
              </a:rPr>
              <a:t>计算得到第</a:t>
            </a:r>
            <a:r>
              <a:rPr lang="zh-CN" altLang="en-US" sz="2400" i="1" dirty="0">
                <a:latin typeface="Times New Roman" panose="02020603050405020304" pitchFamily="18" charset="0"/>
                <a:ea typeface="华文楷体" panose="02010600040101010101" charset="-122"/>
                <a:cs typeface="Times New Roman" panose="02020603050405020304" pitchFamily="18" charset="0"/>
              </a:rPr>
              <a:t>i</a:t>
            </a:r>
            <a:r>
              <a:rPr lang="zh-CN" altLang="en-US" sz="2400" dirty="0">
                <a:latin typeface="Times New Roman" panose="02020603050405020304" pitchFamily="18" charset="0"/>
                <a:ea typeface="华文楷体" panose="02010600040101010101" charset="-122"/>
                <a:cs typeface="Times New Roman" panose="02020603050405020304" pitchFamily="18" charset="0"/>
              </a:rPr>
              <a:t>个样本中</a:t>
            </a:r>
            <a:r>
              <a:rPr lang="zh-CN" altLang="en-US" sz="2400" i="1" dirty="0">
                <a:latin typeface="Times New Roman" panose="02020603050405020304" pitchFamily="18" charset="0"/>
                <a:ea typeface="华文楷体" panose="02010600040101010101" charset="-122"/>
                <a:cs typeface="Times New Roman" panose="02020603050405020304" pitchFamily="18" charset="0"/>
              </a:rPr>
              <a:t>j</a:t>
            </a:r>
            <a:r>
              <a:rPr lang="zh-CN" altLang="en-US" sz="2400" dirty="0">
                <a:latin typeface="Times New Roman" panose="02020603050405020304" pitchFamily="18" charset="0"/>
                <a:ea typeface="华文楷体" panose="02010600040101010101" charset="-122"/>
                <a:cs typeface="Times New Roman" panose="02020603050405020304" pitchFamily="18" charset="0"/>
              </a:rPr>
              <a:t>指标所占的比重，也即其出现的概率为：</a:t>
            </a:r>
          </a:p>
          <a:p>
            <a:pPr indent="711200" algn="just" defTabSz="266700" fontAlgn="auto">
              <a:lnSpc>
                <a:spcPct val="150000"/>
              </a:lnSpc>
              <a:spcBef>
                <a:spcPts val="0"/>
              </a:spcBef>
              <a:spcAft>
                <a:spcPct val="0"/>
              </a:spcAft>
            </a:pPr>
            <a:r>
              <a:rPr lang="en-US" altLang="zh-CN" sz="2400" dirty="0">
                <a:latin typeface="Times New Roman" panose="02020603050405020304" pitchFamily="18" charset="0"/>
                <a:ea typeface="华文楷体" panose="02010600040101010101" charset="-122"/>
                <a:cs typeface="Times New Roman" panose="02020603050405020304" pitchFamily="18" charset="0"/>
              </a:rPr>
              <a:t>                                                                                        </a:t>
            </a:r>
          </a:p>
          <a:p>
            <a:pPr indent="711200" algn="just" defTabSz="266700" fontAlgn="auto">
              <a:lnSpc>
                <a:spcPct val="150000"/>
              </a:lnSpc>
              <a:spcBef>
                <a:spcPts val="0"/>
              </a:spcBef>
              <a:spcAft>
                <a:spcPct val="0"/>
              </a:spcAft>
            </a:pPr>
            <a:endParaRPr lang="zh-CN" altLang="en-US" sz="2400" dirty="0">
              <a:latin typeface="Times New Roman" panose="02020603050405020304" pitchFamily="18" charset="0"/>
              <a:ea typeface="华文楷体" panose="02010600040101010101" charset="-122"/>
              <a:cs typeface="Times New Roman" panose="02020603050405020304" pitchFamily="18" charset="0"/>
            </a:endParaRPr>
          </a:p>
          <a:p>
            <a:pPr indent="711200" algn="just" defTabSz="266700" fontAlgn="auto">
              <a:lnSpc>
                <a:spcPct val="150000"/>
              </a:lnSpc>
              <a:spcBef>
                <a:spcPts val="0"/>
              </a:spcBef>
              <a:spcAft>
                <a:spcPct val="0"/>
              </a:spcAft>
            </a:pPr>
            <a:r>
              <a:rPr lang="zh-CN" altLang="en-US" sz="2400" dirty="0">
                <a:latin typeface="Times New Roman" panose="02020603050405020304" pitchFamily="18" charset="0"/>
                <a:ea typeface="华文楷体" panose="02010600040101010101" charset="-122"/>
                <a:cs typeface="Times New Roman" panose="02020603050405020304" pitchFamily="18" charset="0"/>
              </a:rPr>
              <a:t>计算指标熵值：</a:t>
            </a:r>
          </a:p>
          <a:p>
            <a:pPr indent="711200" algn="just" defTabSz="266700" fontAlgn="auto">
              <a:lnSpc>
                <a:spcPct val="150000"/>
              </a:lnSpc>
              <a:spcBef>
                <a:spcPts val="0"/>
              </a:spcBef>
              <a:spcAft>
                <a:spcPct val="0"/>
              </a:spcAft>
            </a:pPr>
            <a:r>
              <a:rPr lang="en-US" altLang="zh-CN" sz="2400" dirty="0">
                <a:latin typeface="Times New Roman" panose="02020603050405020304" pitchFamily="18" charset="0"/>
                <a:ea typeface="华文楷体" panose="02010600040101010101" charset="-122"/>
                <a:cs typeface="Times New Roman" panose="02020603050405020304" pitchFamily="18" charset="0"/>
              </a:rPr>
              <a:t>                                                                                        </a:t>
            </a:r>
          </a:p>
          <a:p>
            <a:pPr indent="711200" algn="just" defTabSz="266700" fontAlgn="auto">
              <a:lnSpc>
                <a:spcPct val="150000"/>
              </a:lnSpc>
              <a:spcBef>
                <a:spcPts val="0"/>
              </a:spcBef>
              <a:spcAft>
                <a:spcPct val="0"/>
              </a:spcAft>
            </a:pPr>
            <a:endParaRPr lang="zh-CN" altLang="en-US" sz="2400" dirty="0">
              <a:latin typeface="Times New Roman" panose="02020603050405020304" pitchFamily="18" charset="0"/>
              <a:ea typeface="华文楷体" panose="02010600040101010101" charset="-122"/>
              <a:cs typeface="Times New Roman" panose="02020603050405020304" pitchFamily="18" charset="0"/>
              <a:sym typeface="+mn-ea"/>
            </a:endParaRPr>
          </a:p>
          <a:p>
            <a:pPr indent="711200" algn="just" defTabSz="266700" fontAlgn="auto">
              <a:lnSpc>
                <a:spcPct val="150000"/>
              </a:lnSpc>
              <a:spcBef>
                <a:spcPts val="0"/>
              </a:spcBef>
              <a:spcAft>
                <a:spcPct val="0"/>
              </a:spcAft>
            </a:pPr>
            <a:r>
              <a:rPr lang="zh-CN" altLang="en-US" sz="2400" dirty="0">
                <a:latin typeface="Times New Roman" panose="02020603050405020304" pitchFamily="18" charset="0"/>
                <a:ea typeface="华文楷体" panose="02010600040101010101" charset="-122"/>
                <a:cs typeface="Times New Roman" panose="02020603050405020304" pitchFamily="18" charset="0"/>
                <a:sym typeface="+mn-ea"/>
              </a:rPr>
              <a:t>由此得各指标权重为：</a:t>
            </a:r>
            <a:r>
              <a:rPr lang="en-US" altLang="zh-CN" sz="2400" dirty="0">
                <a:latin typeface="Times New Roman" panose="02020603050405020304" pitchFamily="18" charset="0"/>
                <a:ea typeface="华文楷体" panose="02010600040101010101" charset="-122"/>
                <a:cs typeface="Times New Roman" panose="02020603050405020304" pitchFamily="18" charset="0"/>
                <a:sym typeface="+mn-ea"/>
              </a:rPr>
              <a:t>                                                </a:t>
            </a:r>
            <a:endParaRPr lang="zh-CN" altLang="en-US" sz="2400" dirty="0">
              <a:latin typeface="华文楷体" panose="02010600040101010101" charset="-122"/>
              <a:ea typeface="华文楷体" panose="02010600040101010101" charset="-122"/>
              <a:cs typeface="华文楷体" panose="02010600040101010101" charset="-122"/>
              <a:sym typeface="+mn-ea"/>
            </a:endParaRPr>
          </a:p>
          <a:p>
            <a:pPr indent="711200" algn="just" defTabSz="266700" fontAlgn="auto">
              <a:lnSpc>
                <a:spcPct val="150000"/>
              </a:lnSpc>
              <a:spcBef>
                <a:spcPts val="0"/>
              </a:spcBef>
              <a:spcAft>
                <a:spcPct val="0"/>
              </a:spcAft>
            </a:pPr>
            <a:endParaRPr lang="en-US" altLang="zh-CN" sz="2400" dirty="0">
              <a:latin typeface="华文楷体" panose="02010600040101010101" charset="-122"/>
              <a:ea typeface="华文楷体" panose="02010600040101010101" charset="-122"/>
              <a:cs typeface="华文楷体" panose="02010600040101010101" charset="-122"/>
              <a:sym typeface="+mn-ea"/>
            </a:endParaRPr>
          </a:p>
        </p:txBody>
      </p:sp>
      <p:sp>
        <p:nvSpPr>
          <p:cNvPr id="9"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10</a:t>
            </a:fld>
            <a:endParaRPr lang="zh-CN" altLang="en-US" sz="2000" dirty="0">
              <a:solidFill>
                <a:schemeClr val="tx1"/>
              </a:solidFill>
            </a:endParaRPr>
          </a:p>
        </p:txBody>
      </p:sp>
      <p:graphicFrame>
        <p:nvGraphicFramePr>
          <p:cNvPr id="2" name="对象 -2147482622"/>
          <p:cNvGraphicFramePr>
            <a:graphicFrameLocks noChangeAspect="1"/>
          </p:cNvGraphicFramePr>
          <p:nvPr/>
        </p:nvGraphicFramePr>
        <p:xfrm>
          <a:off x="5352415" y="2207895"/>
          <a:ext cx="1622425" cy="1130935"/>
        </p:xfrm>
        <a:graphic>
          <a:graphicData uri="http://schemas.openxmlformats.org/presentationml/2006/ole">
            <mc:AlternateContent xmlns:mc="http://schemas.openxmlformats.org/markup-compatibility/2006">
              <mc:Choice xmlns:v="urn:schemas-microsoft-com:vml" Requires="v">
                <p:oleObj spid="_x0000_s4112" r:id="rId3" imgW="723900" imgH="647700" progId="Equation.DSMT4">
                  <p:embed/>
                </p:oleObj>
              </mc:Choice>
              <mc:Fallback>
                <p:oleObj r:id="rId3" imgW="723900" imgH="647700" progId="Equation.DSMT4">
                  <p:embed/>
                  <p:pic>
                    <p:nvPicPr>
                      <p:cNvPr id="0" name="图片 6"/>
                      <p:cNvPicPr/>
                      <p:nvPr/>
                    </p:nvPicPr>
                    <p:blipFill>
                      <a:blip r:embed="rId4"/>
                      <a:stretch>
                        <a:fillRect/>
                      </a:stretch>
                    </p:blipFill>
                    <p:spPr>
                      <a:xfrm>
                        <a:off x="5352415" y="2207895"/>
                        <a:ext cx="1622425" cy="1130935"/>
                      </a:xfrm>
                      <a:prstGeom prst="rect">
                        <a:avLst/>
                      </a:prstGeom>
                      <a:noFill/>
                      <a:ln w="38100">
                        <a:noFill/>
                        <a:miter/>
                      </a:ln>
                    </p:spPr>
                  </p:pic>
                </p:oleObj>
              </mc:Fallback>
            </mc:AlternateContent>
          </a:graphicData>
        </a:graphic>
      </p:graphicFrame>
      <p:graphicFrame>
        <p:nvGraphicFramePr>
          <p:cNvPr id="4" name="对象 -2147482621"/>
          <p:cNvGraphicFramePr>
            <a:graphicFrameLocks noChangeAspect="1"/>
          </p:cNvGraphicFramePr>
          <p:nvPr/>
        </p:nvGraphicFramePr>
        <p:xfrm>
          <a:off x="4803140" y="3808095"/>
          <a:ext cx="3041650" cy="861695"/>
        </p:xfrm>
        <a:graphic>
          <a:graphicData uri="http://schemas.openxmlformats.org/presentationml/2006/ole">
            <mc:AlternateContent xmlns:mc="http://schemas.openxmlformats.org/markup-compatibility/2006">
              <mc:Choice xmlns:v="urn:schemas-microsoft-com:vml" Requires="v">
                <p:oleObj spid="_x0000_s4113" r:id="rId5" imgW="1524000" imgH="431800" progId="Equation.DSMT4">
                  <p:embed/>
                </p:oleObj>
              </mc:Choice>
              <mc:Fallback>
                <p:oleObj r:id="rId5" imgW="1524000" imgH="431800" progId="Equation.DSMT4">
                  <p:embed/>
                  <p:pic>
                    <p:nvPicPr>
                      <p:cNvPr id="0" name="图片 7"/>
                      <p:cNvPicPr/>
                      <p:nvPr/>
                    </p:nvPicPr>
                    <p:blipFill>
                      <a:blip r:embed="rId6"/>
                      <a:stretch>
                        <a:fillRect/>
                      </a:stretch>
                    </p:blipFill>
                    <p:spPr>
                      <a:xfrm>
                        <a:off x="4803140" y="3808095"/>
                        <a:ext cx="3041650" cy="861695"/>
                      </a:xfrm>
                      <a:prstGeom prst="rect">
                        <a:avLst/>
                      </a:prstGeom>
                      <a:noFill/>
                      <a:ln w="38100">
                        <a:noFill/>
                        <a:miter/>
                      </a:ln>
                    </p:spPr>
                  </p:pic>
                </p:oleObj>
              </mc:Fallback>
            </mc:AlternateContent>
          </a:graphicData>
        </a:graphic>
      </p:graphicFrame>
      <p:graphicFrame>
        <p:nvGraphicFramePr>
          <p:cNvPr id="5" name="对象 -2147482620"/>
          <p:cNvGraphicFramePr>
            <a:graphicFrameLocks noChangeAspect="1"/>
          </p:cNvGraphicFramePr>
          <p:nvPr/>
        </p:nvGraphicFramePr>
        <p:xfrm>
          <a:off x="4803140" y="5494655"/>
          <a:ext cx="3176905" cy="784225"/>
        </p:xfrm>
        <a:graphic>
          <a:graphicData uri="http://schemas.openxmlformats.org/presentationml/2006/ole">
            <mc:AlternateContent xmlns:mc="http://schemas.openxmlformats.org/markup-compatibility/2006">
              <mc:Choice xmlns:v="urn:schemas-microsoft-com:vml" Requires="v">
                <p:oleObj spid="_x0000_s4114" r:id="rId7" imgW="1714500" imgH="482600" progId="Equation.DSMT4">
                  <p:embed/>
                </p:oleObj>
              </mc:Choice>
              <mc:Fallback>
                <p:oleObj r:id="rId7" imgW="1714500" imgH="482600" progId="Equation.DSMT4">
                  <p:embed/>
                  <p:pic>
                    <p:nvPicPr>
                      <p:cNvPr id="0" name="图片 10"/>
                      <p:cNvPicPr/>
                      <p:nvPr/>
                    </p:nvPicPr>
                    <p:blipFill>
                      <a:blip r:embed="rId8"/>
                      <a:stretch>
                        <a:fillRect/>
                      </a:stretch>
                    </p:blipFill>
                    <p:spPr>
                      <a:xfrm>
                        <a:off x="4803140" y="5494655"/>
                        <a:ext cx="3176905" cy="784225"/>
                      </a:xfrm>
                      <a:prstGeom prst="rect">
                        <a:avLst/>
                      </a:prstGeom>
                      <a:noFill/>
                      <a:ln w="38100">
                        <a:noFill/>
                        <a:miter/>
                      </a:ln>
                    </p:spPr>
                  </p:pic>
                </p:oleObj>
              </mc:Fallback>
            </mc:AlternateContent>
          </a:graphicData>
        </a:graphic>
      </p:graphicFrame>
      <p:sp>
        <p:nvSpPr>
          <p:cNvPr id="12" name="矩形 11"/>
          <p:cNvSpPr/>
          <p:nvPr/>
        </p:nvSpPr>
        <p:spPr>
          <a:xfrm>
            <a:off x="22860" y="97853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a:solidFill>
                  <a:schemeClr val="bg1"/>
                </a:solidFill>
                <a:sym typeface="+mn-ea"/>
              </a:rPr>
              <a:t>经</a:t>
            </a:r>
          </a:p>
          <a:p>
            <a:pPr algn="ctr"/>
            <a:r>
              <a:rPr lang="zh-CN" altLang="en-US" sz="2800" b="1">
                <a:solidFill>
                  <a:schemeClr val="bg1"/>
                </a:solidFill>
                <a:sym typeface="+mn-ea"/>
              </a:rPr>
              <a:t>济统计案例分析</a:t>
            </a:r>
            <a:endParaRPr lang="zh-CN" altLang="en-US" sz="2800" b="1">
              <a:solidFill>
                <a:schemeClr val="bg1"/>
              </a:solidFill>
            </a:endParaRPr>
          </a:p>
          <a:p>
            <a:pPr algn="ctr"/>
            <a:endParaRPr lang="zh-CN" altLang="en-US" sz="2800" b="1">
              <a:solidFill>
                <a:schemeClr val="bg1"/>
              </a:solidFill>
            </a:endParaRPr>
          </a:p>
        </p:txBody>
      </p:sp>
      <p:sp>
        <p:nvSpPr>
          <p:cNvPr id="13" name="Rectangle 4" descr="浅色上对角线"/>
          <p:cNvSpPr>
            <a:spLocks noChangeArrowheads="1"/>
          </p:cNvSpPr>
          <p:nvPr/>
        </p:nvSpPr>
        <p:spPr bwMode="auto">
          <a:xfrm>
            <a:off x="840105" y="107315"/>
            <a:ext cx="2584450"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algn="l" eaLnBrk="0" hangingPunct="0">
              <a:buClrTx/>
              <a:buSzTx/>
              <a:buFontTx/>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rPr>
              <a:t>二、数据处理</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5"/>
          <p:cNvSpPr>
            <a:spLocks noChangeArrowheads="1"/>
          </p:cNvSpPr>
          <p:nvPr/>
        </p:nvSpPr>
        <p:spPr bwMode="auto">
          <a:xfrm>
            <a:off x="1092096" y="1456690"/>
            <a:ext cx="10142220" cy="478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endParaRPr lang="en-US" altLang="zh-CN" sz="2000" dirty="0">
              <a:latin typeface="微软雅黑" panose="020B0503020204020204" charset="-122"/>
              <a:ea typeface="微软雅黑" panose="020B0503020204020204" charset="-122"/>
            </a:endParaRPr>
          </a:p>
        </p:txBody>
      </p:sp>
      <p:sp>
        <p:nvSpPr>
          <p:cNvPr id="3" name="Rectangle 5"/>
          <p:cNvSpPr>
            <a:spLocks noChangeArrowheads="1"/>
          </p:cNvSpPr>
          <p:nvPr/>
        </p:nvSpPr>
        <p:spPr bwMode="auto">
          <a:xfrm>
            <a:off x="1237511" y="4452620"/>
            <a:ext cx="10142220" cy="179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kumimoji="1" lang="en-US" altLang="zh-CN" sz="2800" b="1" dirty="0">
                <a:latin typeface="微软雅黑" panose="020B0503020204020204" charset="-122"/>
                <a:ea typeface="微软雅黑" panose="020B0503020204020204" charset="-122"/>
              </a:rPr>
              <a:t>   </a:t>
            </a:r>
            <a:endParaRPr lang="en-US" altLang="zh-CN" sz="2000" dirty="0">
              <a:latin typeface="微软雅黑" panose="020B0503020204020204" charset="-122"/>
              <a:ea typeface="微软雅黑" panose="020B0503020204020204" charset="-122"/>
            </a:endParaRPr>
          </a:p>
        </p:txBody>
      </p:sp>
      <p:sp>
        <p:nvSpPr>
          <p:cNvPr id="6" name="文本框 5"/>
          <p:cNvSpPr txBox="1"/>
          <p:nvPr/>
        </p:nvSpPr>
        <p:spPr>
          <a:xfrm>
            <a:off x="636270" y="836295"/>
            <a:ext cx="11111865" cy="5882640"/>
          </a:xfrm>
          <a:prstGeom prst="rect">
            <a:avLst/>
          </a:prstGeom>
        </p:spPr>
        <p:txBody>
          <a:bodyPr wrap="square">
            <a:noAutofit/>
          </a:bodyPr>
          <a:lstStyle/>
          <a:p>
            <a:pPr indent="711200" algn="just" defTabSz="266700" fontAlgn="auto">
              <a:lnSpc>
                <a:spcPct val="150000"/>
              </a:lnSpc>
              <a:spcBef>
                <a:spcPts val="0"/>
              </a:spcBef>
              <a:spcAft>
                <a:spcPct val="0"/>
              </a:spcAft>
              <a:extLst>
                <a:ext uri="{35155182-B16C-46BC-9424-99874614C6A1}">
                  <wpsdc:indentchars xmlns:wpsdc="http://www.wps.cn/officeDocument/2017/drawingmlCustomData" xmlns="" val="200" checksum="3773799597"/>
                </a:ext>
              </a:extLst>
            </a:pPr>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rPr>
              <a:t>（二）测算结果</a:t>
            </a:r>
            <a:endPar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endParaRPr>
          </a:p>
          <a:p>
            <a:pPr indent="609600" algn="just" defTabSz="266700" fontAlgn="auto">
              <a:lnSpc>
                <a:spcPct val="150000"/>
              </a:lnSpc>
              <a:spcBef>
                <a:spcPts val="0"/>
              </a:spcBef>
              <a:spcAft>
                <a:spcPct val="0"/>
              </a:spcAft>
              <a:extLst>
                <a:ext uri="{35155182-B16C-46BC-9424-99874614C6A1}">
                  <wpsdc:indentchars xmlns:wpsdc="http://www.wps.cn/officeDocument/2017/drawingmlCustomData" xmlns="" val="200" checksum="4158780845"/>
                </a:ext>
              </a:extLst>
            </a:pPr>
            <a:endPar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endParaRPr>
          </a:p>
          <a:p>
            <a:pPr indent="609600" algn="just" defTabSz="266700" fontAlgn="auto">
              <a:lnSpc>
                <a:spcPct val="150000"/>
              </a:lnSpc>
              <a:spcBef>
                <a:spcPts val="0"/>
              </a:spcBef>
              <a:spcAft>
                <a:spcPct val="0"/>
              </a:spcAft>
              <a:extLst>
                <a:ext uri="{35155182-B16C-46BC-9424-99874614C6A1}">
                  <wpsdc:indentchars xmlns:wpsdc="http://www.wps.cn/officeDocument/2017/drawingmlCustomData" xmlns="" val="200" checksum="4158780845"/>
                </a:ext>
              </a:extLst>
            </a:pPr>
            <a:endPar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endParaRPr>
          </a:p>
          <a:p>
            <a:pPr indent="609600" algn="just" defTabSz="266700" fontAlgn="auto">
              <a:lnSpc>
                <a:spcPct val="150000"/>
              </a:lnSpc>
              <a:spcBef>
                <a:spcPts val="0"/>
              </a:spcBef>
              <a:spcAft>
                <a:spcPct val="0"/>
              </a:spcAft>
              <a:extLst>
                <a:ext uri="{35155182-B16C-46BC-9424-99874614C6A1}">
                  <wpsdc:indentchars xmlns:wpsdc="http://www.wps.cn/officeDocument/2017/drawingmlCustomData" xmlns="" val="200" checksum="4158780845"/>
                </a:ext>
              </a:extLst>
            </a:pP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基于上述权重，可计算出30个</a:t>
            </a:r>
          </a:p>
          <a:p>
            <a:pPr indent="609600" algn="just" defTabSz="266700" fontAlgn="auto">
              <a:lnSpc>
                <a:spcPct val="150000"/>
              </a:lnSpc>
              <a:spcBef>
                <a:spcPts val="0"/>
              </a:spcBef>
              <a:spcAft>
                <a:spcPct val="0"/>
              </a:spcAft>
              <a:extLst>
                <a:ext uri="{35155182-B16C-46BC-9424-99874614C6A1}">
                  <wpsdc:indentchars xmlns:wpsdc="http://www.wps.cn/officeDocument/2017/drawingmlCustomData" xmlns="" val="200" checksum="4158780845"/>
                </a:ext>
              </a:extLst>
            </a:pP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省区2010-2022年共同富裕水平。</a:t>
            </a:r>
          </a:p>
          <a:p>
            <a:pPr indent="609600" algn="just" defTabSz="266700" fontAlgn="auto">
              <a:lnSpc>
                <a:spcPct val="150000"/>
              </a:lnSpc>
              <a:spcBef>
                <a:spcPts val="0"/>
              </a:spcBef>
              <a:spcAft>
                <a:spcPct val="0"/>
              </a:spcAft>
              <a:extLst>
                <a:ext uri="{35155182-B16C-46BC-9424-99874614C6A1}">
                  <wpsdc:indentchars xmlns:wpsdc="http://www.wps.cn/officeDocument/2017/drawingmlCustomData" xmlns="" val="200" checksum="4158780845"/>
                </a:ext>
              </a:extLst>
            </a:pPr>
            <a:endPar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endParaRPr>
          </a:p>
          <a:p>
            <a:pPr indent="711200" algn="just" defTabSz="266700" fontAlgn="auto">
              <a:lnSpc>
                <a:spcPct val="150000"/>
              </a:lnSpc>
              <a:spcBef>
                <a:spcPts val="0"/>
              </a:spcBef>
              <a:spcAft>
                <a:spcPct val="0"/>
              </a:spcAft>
              <a:extLst>
                <a:ext uri="{35155182-B16C-46BC-9424-99874614C6A1}">
                  <wpsdc:indentchars xmlns:wpsdc="http://www.wps.cn/officeDocument/2017/drawingmlCustomData" xmlns="" val="200" checksum="3773799597"/>
                </a:ext>
              </a:extLst>
            </a:pPr>
            <a:endPar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endParaRPr>
          </a:p>
          <a:p>
            <a:pPr indent="711200" algn="just" defTabSz="266700" fontAlgn="auto">
              <a:lnSpc>
                <a:spcPct val="150000"/>
              </a:lnSpc>
              <a:spcBef>
                <a:spcPts val="0"/>
              </a:spcBef>
              <a:spcAft>
                <a:spcPct val="0"/>
              </a:spcAft>
              <a:extLst>
                <a:ext uri="{35155182-B16C-46BC-9424-99874614C6A1}">
                  <wpsdc:indentchars xmlns:wpsdc="http://www.wps.cn/officeDocument/2017/drawingmlCustomData" xmlns="" val="200" checksum="3773799597"/>
                </a:ext>
              </a:extLst>
            </a:pPr>
            <a:endPar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endParaRPr>
          </a:p>
          <a:p>
            <a:pPr indent="711200" algn="just" defTabSz="266700" fontAlgn="auto">
              <a:lnSpc>
                <a:spcPct val="150000"/>
              </a:lnSpc>
              <a:spcBef>
                <a:spcPts val="0"/>
              </a:spcBef>
              <a:spcAft>
                <a:spcPct val="0"/>
              </a:spcAft>
              <a:extLst>
                <a:ext uri="{35155182-B16C-46BC-9424-99874614C6A1}">
                  <wpsdc:indentchars xmlns:wpsdc="http://www.wps.cn/officeDocument/2017/drawingmlCustomData" xmlns="" val="200" checksum="3773799597"/>
                </a:ext>
              </a:extLst>
            </a:pPr>
            <a:endPar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endParaRPr>
          </a:p>
          <a:p>
            <a:pPr indent="609600" algn="just" defTabSz="266700" fontAlgn="auto">
              <a:lnSpc>
                <a:spcPct val="150000"/>
              </a:lnSpc>
              <a:spcBef>
                <a:spcPts val="0"/>
              </a:spcBef>
              <a:spcAft>
                <a:spcPct val="0"/>
              </a:spcAft>
              <a:extLst>
                <a:ext uri="{35155182-B16C-46BC-9424-99874614C6A1}">
                  <wpsdc:indentchars xmlns:wpsdc="http://www.wps.cn/officeDocument/2017/drawingmlCustomData" xmlns="" val="200" checksum="4158780845"/>
                </a:ext>
              </a:extLst>
            </a:pPr>
            <a:endPar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endParaRPr>
          </a:p>
          <a:p>
            <a:pPr indent="609600" algn="just" defTabSz="266700" fontAlgn="auto">
              <a:lnSpc>
                <a:spcPct val="150000"/>
              </a:lnSpc>
              <a:spcBef>
                <a:spcPts val="0"/>
              </a:spcBef>
              <a:spcAft>
                <a:spcPct val="0"/>
              </a:spcAft>
              <a:extLst>
                <a:ext uri="{35155182-B16C-46BC-9424-99874614C6A1}">
                  <wpsdc:indentchars xmlns:wpsdc="http://www.wps.cn/officeDocument/2017/drawingmlCustomData" xmlns="" val="200" checksum="4158780845"/>
                </a:ext>
              </a:extLst>
            </a:pPr>
            <a:endPar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endParaRPr>
          </a:p>
        </p:txBody>
      </p:sp>
      <p:sp>
        <p:nvSpPr>
          <p:cNvPr id="9"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11</a:t>
            </a:fld>
            <a:endParaRPr lang="zh-CN" altLang="en-US" sz="2000" dirty="0">
              <a:solidFill>
                <a:schemeClr val="tx1"/>
              </a:solidFill>
            </a:endParaRPr>
          </a:p>
        </p:txBody>
      </p:sp>
      <p:sp>
        <p:nvSpPr>
          <p:cNvPr id="2" name="文本框 1"/>
          <p:cNvSpPr txBox="1"/>
          <p:nvPr/>
        </p:nvSpPr>
        <p:spPr>
          <a:xfrm>
            <a:off x="5445760" y="774065"/>
            <a:ext cx="6245860" cy="407035"/>
          </a:xfrm>
          <a:prstGeom prst="rect">
            <a:avLst/>
          </a:prstGeom>
        </p:spPr>
        <p:txBody>
          <a:bodyPr>
            <a:noAutofit/>
          </a:bodyPr>
          <a:lstStyle/>
          <a:p>
            <a:pPr marL="0" indent="0" algn="ctr" defTabSz="266700">
              <a:lnSpc>
                <a:spcPct val="120000"/>
              </a:lnSpc>
              <a:spcBef>
                <a:spcPts val="700"/>
              </a:spcBef>
              <a:spcAft>
                <a:spcPct val="0"/>
              </a:spcAft>
            </a:pPr>
            <a:r>
              <a:rPr lang="zh-CN" altLang="en-US" sz="16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表1  2010-2022年各省区共同富裕水平综合评价得分</a:t>
            </a:r>
          </a:p>
        </p:txBody>
      </p:sp>
      <p:sp>
        <p:nvSpPr>
          <p:cNvPr id="5" name="矩形 4"/>
          <p:cNvSpPr/>
          <p:nvPr/>
        </p:nvSpPr>
        <p:spPr>
          <a:xfrm>
            <a:off x="22860" y="97853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a:solidFill>
                  <a:schemeClr val="bg1"/>
                </a:solidFill>
                <a:sym typeface="+mn-ea"/>
              </a:rPr>
              <a:t>经</a:t>
            </a:r>
          </a:p>
          <a:p>
            <a:pPr algn="ctr"/>
            <a:r>
              <a:rPr lang="zh-CN" altLang="en-US" sz="2800" b="1">
                <a:solidFill>
                  <a:schemeClr val="bg1"/>
                </a:solidFill>
                <a:sym typeface="+mn-ea"/>
              </a:rPr>
              <a:t>济统计案例分析</a:t>
            </a:r>
            <a:endParaRPr lang="zh-CN" altLang="en-US" sz="2800" b="1">
              <a:solidFill>
                <a:schemeClr val="bg1"/>
              </a:solidFill>
            </a:endParaRPr>
          </a:p>
        </p:txBody>
      </p:sp>
      <p:graphicFrame>
        <p:nvGraphicFramePr>
          <p:cNvPr id="7" name="表格 6"/>
          <p:cNvGraphicFramePr/>
          <p:nvPr>
            <p:custDataLst>
              <p:tags r:id="rId1"/>
            </p:custDataLst>
          </p:nvPr>
        </p:nvGraphicFramePr>
        <p:xfrm>
          <a:off x="5692775" y="1181100"/>
          <a:ext cx="5751830" cy="5118100"/>
        </p:xfrm>
        <a:graphic>
          <a:graphicData uri="http://schemas.openxmlformats.org/drawingml/2006/table">
            <a:tbl>
              <a:tblPr/>
              <a:tblGrid>
                <a:gridCol w="410845"/>
                <a:gridCol w="410845"/>
                <a:gridCol w="410845"/>
                <a:gridCol w="410845"/>
                <a:gridCol w="410845"/>
                <a:gridCol w="410845"/>
                <a:gridCol w="410845"/>
                <a:gridCol w="410845"/>
                <a:gridCol w="410845"/>
                <a:gridCol w="410845"/>
                <a:gridCol w="410845"/>
                <a:gridCol w="410845"/>
                <a:gridCol w="410845"/>
                <a:gridCol w="410845"/>
              </a:tblGrid>
              <a:tr h="165100">
                <a:tc>
                  <a:txBody>
                    <a:bodyPr/>
                    <a:lstStyle/>
                    <a:p>
                      <a:pPr marL="0" indent="0" algn="ctr">
                        <a:lnSpc>
                          <a:spcPts val="1300"/>
                        </a:lnSpc>
                        <a:spcBef>
                          <a:spcPct val="0"/>
                        </a:spcBef>
                        <a:spcAft>
                          <a:spcPct val="0"/>
                        </a:spcAft>
                      </a:pPr>
                      <a:r>
                        <a:rPr lang="zh-CN" sz="700" b="1">
                          <a:latin typeface="宋体" panose="02010600030101010101" pitchFamily="2" charset="-122"/>
                          <a:ea typeface="宋体" panose="02010600030101010101" pitchFamily="2" charset="-122"/>
                        </a:rPr>
                        <a:t>省区</a:t>
                      </a:r>
                    </a:p>
                  </a:txBody>
                  <a:tcPr marL="68580" marR="68580" marT="0" marB="0" anchor="ctr">
                    <a:lnL>
                      <a:noFill/>
                    </a:lnL>
                    <a:lnR>
                      <a:noFill/>
                    </a:lnR>
                    <a:lnT w="190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lstStyle/>
                    <a:p>
                      <a:pPr marL="0" indent="0" algn="just">
                        <a:lnSpc>
                          <a:spcPts val="1300"/>
                        </a:lnSpc>
                        <a:spcBef>
                          <a:spcPct val="0"/>
                        </a:spcBef>
                        <a:spcAft>
                          <a:spcPct val="0"/>
                        </a:spcAft>
                      </a:pPr>
                      <a:r>
                        <a:rPr lang="en-US" altLang="zh-CN" sz="700" b="1">
                          <a:latin typeface="Times New Roman" panose="02020603050405020304"/>
                          <a:ea typeface="Times New Roman" panose="02020603050405020304"/>
                        </a:rPr>
                        <a:t>2010</a:t>
                      </a:r>
                    </a:p>
                  </a:txBody>
                  <a:tcPr marL="68580" marR="68580" marT="0" marB="0" anchor="ctr">
                    <a:lnL>
                      <a:noFill/>
                    </a:lnL>
                    <a:lnR>
                      <a:noFill/>
                    </a:lnR>
                    <a:lnT w="190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lstStyle/>
                    <a:p>
                      <a:pPr marL="0" indent="0" algn="just">
                        <a:lnSpc>
                          <a:spcPts val="1300"/>
                        </a:lnSpc>
                        <a:spcBef>
                          <a:spcPct val="0"/>
                        </a:spcBef>
                        <a:spcAft>
                          <a:spcPct val="0"/>
                        </a:spcAft>
                      </a:pPr>
                      <a:r>
                        <a:rPr lang="en-US" altLang="zh-CN" sz="700" b="1">
                          <a:latin typeface="Times New Roman" panose="02020603050405020304"/>
                          <a:ea typeface="Times New Roman" panose="02020603050405020304"/>
                        </a:rPr>
                        <a:t>2011</a:t>
                      </a:r>
                    </a:p>
                  </a:txBody>
                  <a:tcPr marL="68580" marR="68580" marT="0" marB="0" anchor="ctr">
                    <a:lnL>
                      <a:noFill/>
                    </a:lnL>
                    <a:lnR>
                      <a:noFill/>
                    </a:lnR>
                    <a:lnT w="190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lstStyle/>
                    <a:p>
                      <a:pPr marL="0" indent="0" algn="just">
                        <a:lnSpc>
                          <a:spcPts val="1300"/>
                        </a:lnSpc>
                        <a:spcBef>
                          <a:spcPct val="0"/>
                        </a:spcBef>
                        <a:spcAft>
                          <a:spcPct val="0"/>
                        </a:spcAft>
                      </a:pPr>
                      <a:r>
                        <a:rPr lang="en-US" altLang="zh-CN" sz="700" b="1">
                          <a:latin typeface="Times New Roman" panose="02020603050405020304"/>
                          <a:ea typeface="Times New Roman" panose="02020603050405020304"/>
                        </a:rPr>
                        <a:t>2012</a:t>
                      </a:r>
                    </a:p>
                  </a:txBody>
                  <a:tcPr marL="68580" marR="68580" marT="0" marB="0" anchor="ctr">
                    <a:lnL>
                      <a:noFill/>
                    </a:lnL>
                    <a:lnR>
                      <a:noFill/>
                    </a:lnR>
                    <a:lnT w="190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lstStyle/>
                    <a:p>
                      <a:pPr marL="0" indent="0" algn="just">
                        <a:lnSpc>
                          <a:spcPts val="1300"/>
                        </a:lnSpc>
                        <a:spcBef>
                          <a:spcPct val="0"/>
                        </a:spcBef>
                        <a:spcAft>
                          <a:spcPct val="0"/>
                        </a:spcAft>
                      </a:pPr>
                      <a:r>
                        <a:rPr lang="en-US" altLang="zh-CN" sz="700" b="1">
                          <a:latin typeface="Times New Roman" panose="02020603050405020304"/>
                          <a:ea typeface="Times New Roman" panose="02020603050405020304"/>
                        </a:rPr>
                        <a:t>2013</a:t>
                      </a:r>
                    </a:p>
                  </a:txBody>
                  <a:tcPr marL="68580" marR="68580" marT="0" marB="0" anchor="ctr">
                    <a:lnL>
                      <a:noFill/>
                    </a:lnL>
                    <a:lnR>
                      <a:noFill/>
                    </a:lnR>
                    <a:lnT w="190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lstStyle/>
                    <a:p>
                      <a:pPr marL="0" indent="0" algn="just">
                        <a:lnSpc>
                          <a:spcPts val="1300"/>
                        </a:lnSpc>
                        <a:spcBef>
                          <a:spcPct val="0"/>
                        </a:spcBef>
                        <a:spcAft>
                          <a:spcPct val="0"/>
                        </a:spcAft>
                      </a:pPr>
                      <a:r>
                        <a:rPr lang="en-US" altLang="zh-CN" sz="700" b="1">
                          <a:latin typeface="Times New Roman" panose="02020603050405020304"/>
                          <a:ea typeface="Times New Roman" panose="02020603050405020304"/>
                        </a:rPr>
                        <a:t>2014</a:t>
                      </a:r>
                    </a:p>
                  </a:txBody>
                  <a:tcPr marL="68580" marR="68580" marT="0" marB="0" anchor="ctr">
                    <a:lnL>
                      <a:noFill/>
                    </a:lnL>
                    <a:lnR>
                      <a:noFill/>
                    </a:lnR>
                    <a:lnT w="190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lstStyle/>
                    <a:p>
                      <a:pPr marL="0" indent="0" algn="just">
                        <a:lnSpc>
                          <a:spcPts val="1300"/>
                        </a:lnSpc>
                        <a:spcBef>
                          <a:spcPct val="0"/>
                        </a:spcBef>
                        <a:spcAft>
                          <a:spcPct val="0"/>
                        </a:spcAft>
                      </a:pPr>
                      <a:r>
                        <a:rPr lang="en-US" altLang="zh-CN" sz="700" b="1">
                          <a:latin typeface="Times New Roman" panose="02020603050405020304"/>
                          <a:ea typeface="Times New Roman" panose="02020603050405020304"/>
                        </a:rPr>
                        <a:t>2015</a:t>
                      </a:r>
                    </a:p>
                  </a:txBody>
                  <a:tcPr marL="68580" marR="68580" marT="0" marB="0" anchor="ctr">
                    <a:lnL>
                      <a:noFill/>
                    </a:lnL>
                    <a:lnR>
                      <a:noFill/>
                    </a:lnR>
                    <a:lnT w="190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lstStyle/>
                    <a:p>
                      <a:pPr marL="0" indent="0" algn="just">
                        <a:lnSpc>
                          <a:spcPts val="1300"/>
                        </a:lnSpc>
                        <a:spcBef>
                          <a:spcPct val="0"/>
                        </a:spcBef>
                        <a:spcAft>
                          <a:spcPct val="0"/>
                        </a:spcAft>
                      </a:pPr>
                      <a:r>
                        <a:rPr lang="en-US" altLang="zh-CN" sz="700" b="1">
                          <a:latin typeface="Times New Roman" panose="02020603050405020304"/>
                          <a:ea typeface="Times New Roman" panose="02020603050405020304"/>
                        </a:rPr>
                        <a:t>2016</a:t>
                      </a:r>
                    </a:p>
                  </a:txBody>
                  <a:tcPr marL="68580" marR="68580" marT="0" marB="0" anchor="ctr">
                    <a:lnL>
                      <a:noFill/>
                    </a:lnL>
                    <a:lnR>
                      <a:noFill/>
                    </a:lnR>
                    <a:lnT w="190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lstStyle/>
                    <a:p>
                      <a:pPr marL="0" indent="0" algn="just">
                        <a:lnSpc>
                          <a:spcPts val="1300"/>
                        </a:lnSpc>
                        <a:spcBef>
                          <a:spcPct val="0"/>
                        </a:spcBef>
                        <a:spcAft>
                          <a:spcPct val="0"/>
                        </a:spcAft>
                      </a:pPr>
                      <a:r>
                        <a:rPr lang="en-US" altLang="zh-CN" sz="700" b="1">
                          <a:latin typeface="Times New Roman" panose="02020603050405020304"/>
                          <a:ea typeface="Times New Roman" panose="02020603050405020304"/>
                        </a:rPr>
                        <a:t>2017</a:t>
                      </a:r>
                    </a:p>
                  </a:txBody>
                  <a:tcPr marL="68580" marR="68580" marT="0" marB="0" anchor="ctr">
                    <a:lnL>
                      <a:noFill/>
                    </a:lnL>
                    <a:lnR>
                      <a:noFill/>
                    </a:lnR>
                    <a:lnT w="190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lstStyle/>
                    <a:p>
                      <a:pPr marL="0" indent="0" algn="just">
                        <a:lnSpc>
                          <a:spcPts val="1300"/>
                        </a:lnSpc>
                        <a:spcBef>
                          <a:spcPct val="0"/>
                        </a:spcBef>
                        <a:spcAft>
                          <a:spcPct val="0"/>
                        </a:spcAft>
                      </a:pPr>
                      <a:r>
                        <a:rPr lang="en-US" altLang="zh-CN" sz="700" b="1">
                          <a:latin typeface="Times New Roman" panose="02020603050405020304"/>
                          <a:ea typeface="Times New Roman" panose="02020603050405020304"/>
                        </a:rPr>
                        <a:t>2018</a:t>
                      </a:r>
                    </a:p>
                  </a:txBody>
                  <a:tcPr marL="68580" marR="68580" marT="0" marB="0" anchor="ctr">
                    <a:lnL>
                      <a:noFill/>
                    </a:lnL>
                    <a:lnR>
                      <a:noFill/>
                    </a:lnR>
                    <a:lnT w="190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lstStyle/>
                    <a:p>
                      <a:pPr marL="0" indent="0" algn="just">
                        <a:lnSpc>
                          <a:spcPts val="1300"/>
                        </a:lnSpc>
                        <a:spcBef>
                          <a:spcPct val="0"/>
                        </a:spcBef>
                        <a:spcAft>
                          <a:spcPct val="0"/>
                        </a:spcAft>
                      </a:pPr>
                      <a:r>
                        <a:rPr lang="en-US" altLang="zh-CN" sz="700" b="1">
                          <a:latin typeface="Times New Roman" panose="02020603050405020304"/>
                          <a:ea typeface="Times New Roman" panose="02020603050405020304"/>
                        </a:rPr>
                        <a:t>2019</a:t>
                      </a:r>
                    </a:p>
                  </a:txBody>
                  <a:tcPr marL="68580" marR="68580" marT="0" marB="0" anchor="ctr">
                    <a:lnL>
                      <a:noFill/>
                    </a:lnL>
                    <a:lnR>
                      <a:noFill/>
                    </a:lnR>
                    <a:lnT w="190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lstStyle/>
                    <a:p>
                      <a:pPr marL="0" indent="0" algn="ctr">
                        <a:lnSpc>
                          <a:spcPts val="1300"/>
                        </a:lnSpc>
                        <a:spcBef>
                          <a:spcPct val="0"/>
                        </a:spcBef>
                        <a:spcAft>
                          <a:spcPct val="0"/>
                        </a:spcAft>
                      </a:pPr>
                      <a:r>
                        <a:rPr lang="en-US" altLang="zh-CN" sz="700" b="1">
                          <a:latin typeface="Times New Roman" panose="02020603050405020304"/>
                          <a:ea typeface="Times New Roman" panose="02020603050405020304"/>
                        </a:rPr>
                        <a:t>2020</a:t>
                      </a:r>
                    </a:p>
                  </a:txBody>
                  <a:tcPr marL="68580" marR="68580" marT="0" marB="0" anchor="ctr">
                    <a:lnL>
                      <a:noFill/>
                    </a:lnL>
                    <a:lnR>
                      <a:noFill/>
                    </a:lnR>
                    <a:lnT w="190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lstStyle/>
                    <a:p>
                      <a:pPr marL="0" indent="0" algn="ctr">
                        <a:lnSpc>
                          <a:spcPts val="1300"/>
                        </a:lnSpc>
                        <a:spcBef>
                          <a:spcPct val="0"/>
                        </a:spcBef>
                        <a:spcAft>
                          <a:spcPct val="0"/>
                        </a:spcAft>
                      </a:pPr>
                      <a:r>
                        <a:rPr lang="en-US" altLang="zh-CN" sz="700" b="1">
                          <a:latin typeface="Times New Roman" panose="02020603050405020304"/>
                          <a:ea typeface="Times New Roman" panose="02020603050405020304"/>
                        </a:rPr>
                        <a:t>2021</a:t>
                      </a:r>
                    </a:p>
                  </a:txBody>
                  <a:tcPr marL="68580" marR="68580" marT="0" marB="0" anchor="ctr">
                    <a:lnL>
                      <a:noFill/>
                    </a:lnL>
                    <a:lnR>
                      <a:noFill/>
                    </a:lnR>
                    <a:lnT w="190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lstStyle/>
                    <a:p>
                      <a:pPr marL="0" indent="0" algn="ctr">
                        <a:lnSpc>
                          <a:spcPts val="1300"/>
                        </a:lnSpc>
                        <a:spcBef>
                          <a:spcPct val="0"/>
                        </a:spcBef>
                        <a:spcAft>
                          <a:spcPct val="0"/>
                        </a:spcAft>
                      </a:pPr>
                      <a:r>
                        <a:rPr lang="en-US" altLang="zh-CN" sz="700" b="1">
                          <a:latin typeface="Times New Roman" panose="02020603050405020304"/>
                          <a:ea typeface="Times New Roman" panose="02020603050405020304"/>
                        </a:rPr>
                        <a:t>2022</a:t>
                      </a:r>
                    </a:p>
                  </a:txBody>
                  <a:tcPr marL="68580" marR="68580" marT="0" marB="0" anchor="ctr">
                    <a:lnL>
                      <a:noFill/>
                    </a:lnL>
                    <a:lnR>
                      <a:noFill/>
                    </a:lnR>
                    <a:lnT w="190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165100">
                <a:tc>
                  <a:txBody>
                    <a:bodyPr/>
                    <a:lstStyle/>
                    <a:p>
                      <a:pPr marL="0" indent="0" algn="ctr">
                        <a:lnSpc>
                          <a:spcPts val="1300"/>
                        </a:lnSpc>
                        <a:spcBef>
                          <a:spcPct val="0"/>
                        </a:spcBef>
                        <a:spcAft>
                          <a:spcPct val="0"/>
                        </a:spcAft>
                      </a:pPr>
                      <a:r>
                        <a:rPr lang="zh-CN" sz="700">
                          <a:latin typeface="宋体" panose="02010600030101010101" pitchFamily="2" charset="-122"/>
                          <a:ea typeface="宋体" panose="02010600030101010101" pitchFamily="2" charset="-122"/>
                        </a:rPr>
                        <a:t>北京</a:t>
                      </a:r>
                    </a:p>
                  </a:txBody>
                  <a:tcPr marL="68580" marR="68580" marT="0" marB="0" anchor="ctr">
                    <a:lnL>
                      <a:noFill/>
                    </a:lnL>
                    <a:lnR>
                      <a:noFill/>
                    </a:lnR>
                    <a:lnT w="6350" cap="flat" cmpd="sng">
                      <a:solidFill>
                        <a:srgbClr val="000008"/>
                      </a:solidFill>
                      <a:prstDash val="solid"/>
                      <a:headEnd type="none" w="med" len="med"/>
                      <a:tailEnd type="none" w="med" len="med"/>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0.683</a:t>
                      </a:r>
                    </a:p>
                  </a:txBody>
                  <a:tcPr marL="68580" marR="68580" marT="0" marB="0" anchor="b">
                    <a:lnL>
                      <a:noFill/>
                    </a:lnL>
                    <a:lnR>
                      <a:noFill/>
                    </a:lnR>
                    <a:lnT w="6350" cap="flat" cmpd="sng">
                      <a:solidFill>
                        <a:srgbClr val="000008"/>
                      </a:solidFill>
                      <a:prstDash val="solid"/>
                      <a:headEnd type="none" w="med" len="med"/>
                      <a:tailEnd type="none" w="med" len="med"/>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0.636</a:t>
                      </a:r>
                    </a:p>
                  </a:txBody>
                  <a:tcPr marL="68580" marR="68580" marT="0" marB="0" anchor="b">
                    <a:lnL>
                      <a:noFill/>
                    </a:lnL>
                    <a:lnR>
                      <a:noFill/>
                    </a:lnR>
                    <a:lnT w="6350" cap="flat" cmpd="sng">
                      <a:solidFill>
                        <a:srgbClr val="000008"/>
                      </a:solidFill>
                      <a:prstDash val="solid"/>
                      <a:headEnd type="none" w="med" len="med"/>
                      <a:tailEnd type="none" w="med" len="med"/>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0.633</a:t>
                      </a:r>
                    </a:p>
                  </a:txBody>
                  <a:tcPr marL="68580" marR="68580" marT="0" marB="0" anchor="b">
                    <a:lnL>
                      <a:noFill/>
                    </a:lnL>
                    <a:lnR>
                      <a:noFill/>
                    </a:lnR>
                    <a:lnT w="6350" cap="flat" cmpd="sng">
                      <a:solidFill>
                        <a:srgbClr val="000008"/>
                      </a:solidFill>
                      <a:prstDash val="solid"/>
                      <a:headEnd type="none" w="med" len="med"/>
                      <a:tailEnd type="none" w="med" len="med"/>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0.581</a:t>
                      </a:r>
                    </a:p>
                  </a:txBody>
                  <a:tcPr marL="68580" marR="68580" marT="0" marB="0" anchor="b">
                    <a:lnL>
                      <a:noFill/>
                    </a:lnL>
                    <a:lnR>
                      <a:noFill/>
                    </a:lnR>
                    <a:lnT w="6350" cap="flat" cmpd="sng">
                      <a:solidFill>
                        <a:srgbClr val="000008"/>
                      </a:solidFill>
                      <a:prstDash val="solid"/>
                      <a:headEnd type="none" w="med" len="med"/>
                      <a:tailEnd type="none" w="med" len="med"/>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0.571</a:t>
                      </a:r>
                    </a:p>
                  </a:txBody>
                  <a:tcPr marL="68580" marR="68580" marT="0" marB="0" anchor="b">
                    <a:lnL>
                      <a:noFill/>
                    </a:lnL>
                    <a:lnR>
                      <a:noFill/>
                    </a:lnR>
                    <a:lnT w="6350" cap="flat" cmpd="sng">
                      <a:solidFill>
                        <a:srgbClr val="000008"/>
                      </a:solidFill>
                      <a:prstDash val="solid"/>
                      <a:headEnd type="none" w="med" len="med"/>
                      <a:tailEnd type="none" w="med" len="med"/>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0.561</a:t>
                      </a:r>
                    </a:p>
                  </a:txBody>
                  <a:tcPr marL="68580" marR="68580" marT="0" marB="0" anchor="b">
                    <a:lnL>
                      <a:noFill/>
                    </a:lnL>
                    <a:lnR>
                      <a:noFill/>
                    </a:lnR>
                    <a:lnT w="6350" cap="flat" cmpd="sng">
                      <a:solidFill>
                        <a:srgbClr val="000008"/>
                      </a:solidFill>
                      <a:prstDash val="solid"/>
                      <a:headEnd type="none" w="med" len="med"/>
                      <a:tailEnd type="none" w="med" len="med"/>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0.523</a:t>
                      </a:r>
                    </a:p>
                  </a:txBody>
                  <a:tcPr marL="68580" marR="68580" marT="0" marB="0" anchor="b">
                    <a:lnL>
                      <a:noFill/>
                    </a:lnL>
                    <a:lnR>
                      <a:noFill/>
                    </a:lnR>
                    <a:lnT w="6350" cap="flat" cmpd="sng">
                      <a:solidFill>
                        <a:srgbClr val="000008"/>
                      </a:solidFill>
                      <a:prstDash val="solid"/>
                      <a:headEnd type="none" w="med" len="med"/>
                      <a:tailEnd type="none" w="med" len="med"/>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0.579</a:t>
                      </a:r>
                    </a:p>
                  </a:txBody>
                  <a:tcPr marL="68580" marR="68580" marT="0" marB="0" anchor="b">
                    <a:lnL>
                      <a:noFill/>
                    </a:lnL>
                    <a:lnR>
                      <a:noFill/>
                    </a:lnR>
                    <a:lnT w="6350" cap="flat" cmpd="sng">
                      <a:solidFill>
                        <a:srgbClr val="000008"/>
                      </a:solidFill>
                      <a:prstDash val="solid"/>
                      <a:headEnd type="none" w="med" len="med"/>
                      <a:tailEnd type="none" w="med" len="med"/>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0.562</a:t>
                      </a:r>
                    </a:p>
                  </a:txBody>
                  <a:tcPr marL="68580" marR="68580" marT="0" marB="0" anchor="b">
                    <a:lnL>
                      <a:noFill/>
                    </a:lnL>
                    <a:lnR>
                      <a:noFill/>
                    </a:lnR>
                    <a:lnT w="6350" cap="flat" cmpd="sng">
                      <a:solidFill>
                        <a:srgbClr val="000008"/>
                      </a:solidFill>
                      <a:prstDash val="solid"/>
                      <a:headEnd type="none" w="med" len="med"/>
                      <a:tailEnd type="none" w="med" len="med"/>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0.535</a:t>
                      </a:r>
                    </a:p>
                  </a:txBody>
                  <a:tcPr marL="68580" marR="68580" marT="0" marB="0" anchor="b">
                    <a:lnL>
                      <a:noFill/>
                    </a:lnL>
                    <a:lnR>
                      <a:noFill/>
                    </a:lnR>
                    <a:lnT w="6350" cap="flat" cmpd="sng">
                      <a:solidFill>
                        <a:srgbClr val="000008"/>
                      </a:solidFill>
                      <a:prstDash val="solid"/>
                      <a:headEnd type="none" w="med" len="med"/>
                      <a:tailEnd type="none" w="med" len="med"/>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0.593</a:t>
                      </a:r>
                    </a:p>
                  </a:txBody>
                  <a:tcPr marL="68580" marR="68580" marT="0" marB="0" anchor="b">
                    <a:lnL>
                      <a:noFill/>
                    </a:lnL>
                    <a:lnR>
                      <a:noFill/>
                    </a:lnR>
                    <a:lnT w="6350" cap="flat" cmpd="sng">
                      <a:solidFill>
                        <a:srgbClr val="000008"/>
                      </a:solidFill>
                      <a:prstDash val="solid"/>
                      <a:headEnd type="none" w="med" len="med"/>
                      <a:tailEnd type="none" w="med" len="med"/>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0.544</a:t>
                      </a:r>
                    </a:p>
                  </a:txBody>
                  <a:tcPr marL="68580" marR="68580" marT="0" marB="0" anchor="b">
                    <a:lnL>
                      <a:noFill/>
                    </a:lnL>
                    <a:lnR>
                      <a:noFill/>
                    </a:lnR>
                    <a:lnT w="6350" cap="flat" cmpd="sng">
                      <a:solidFill>
                        <a:srgbClr val="000008"/>
                      </a:solidFill>
                      <a:prstDash val="solid"/>
                      <a:headEnd type="none" w="med" len="med"/>
                      <a:tailEnd type="none" w="med" len="med"/>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0.552</a:t>
                      </a:r>
                    </a:p>
                  </a:txBody>
                  <a:tcPr marL="68580" marR="68580" marT="0" marB="0" anchor="b">
                    <a:lnL>
                      <a:noFill/>
                    </a:lnL>
                    <a:lnR>
                      <a:noFill/>
                    </a:lnR>
                    <a:lnT w="6350" cap="flat" cmpd="sng">
                      <a:solidFill>
                        <a:srgbClr val="000008"/>
                      </a:solidFill>
                      <a:prstDash val="solid"/>
                      <a:headEnd type="none" w="med" len="med"/>
                      <a:tailEnd type="none" w="med" len="med"/>
                    </a:lnT>
                    <a:lnB>
                      <a:noFill/>
                    </a:lnB>
                    <a:noFill/>
                  </a:tcPr>
                </a:tc>
              </a:tr>
              <a:tr h="165100">
                <a:tc>
                  <a:txBody>
                    <a:bodyPr/>
                    <a:lstStyle/>
                    <a:p>
                      <a:pPr marL="0" indent="0" algn="ctr">
                        <a:lnSpc>
                          <a:spcPts val="1300"/>
                        </a:lnSpc>
                        <a:spcBef>
                          <a:spcPct val="0"/>
                        </a:spcBef>
                        <a:spcAft>
                          <a:spcPct val="0"/>
                        </a:spcAft>
                      </a:pPr>
                      <a:r>
                        <a:rPr lang="zh-CN" sz="700">
                          <a:latin typeface="宋体" panose="02010600030101010101" pitchFamily="2" charset="-122"/>
                          <a:ea typeface="宋体" panose="02010600030101010101" pitchFamily="2" charset="-122"/>
                        </a:rPr>
                        <a:t>天津</a:t>
                      </a:r>
                    </a:p>
                  </a:txBody>
                  <a:tcPr marL="68580" marR="68580" marT="0" marB="0" anchor="ctr">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0.420</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0.478</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0.501</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0.481</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0.514</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0.455</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0.447</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0.434</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0.434</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0.439</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0.369</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0.410</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0.421</a:t>
                      </a:r>
                    </a:p>
                  </a:txBody>
                  <a:tcPr marL="68580" marR="68580" marT="0" marB="0" anchor="b">
                    <a:lnL>
                      <a:noFill/>
                    </a:lnL>
                    <a:lnR>
                      <a:noFill/>
                    </a:lnR>
                    <a:lnT>
                      <a:noFill/>
                    </a:lnT>
                    <a:lnB>
                      <a:noFill/>
                    </a:lnB>
                    <a:noFill/>
                  </a:tcPr>
                </a:tc>
              </a:tr>
              <a:tr h="165100">
                <a:tc>
                  <a:txBody>
                    <a:bodyPr/>
                    <a:lstStyle/>
                    <a:p>
                      <a:pPr marL="0" indent="0" algn="ctr">
                        <a:lnSpc>
                          <a:spcPts val="1300"/>
                        </a:lnSpc>
                        <a:spcBef>
                          <a:spcPct val="0"/>
                        </a:spcBef>
                        <a:spcAft>
                          <a:spcPct val="0"/>
                        </a:spcAft>
                      </a:pPr>
                      <a:r>
                        <a:rPr lang="zh-CN" sz="700">
                          <a:latin typeface="宋体" panose="02010600030101010101" pitchFamily="2" charset="-122"/>
                          <a:ea typeface="宋体" panose="02010600030101010101" pitchFamily="2" charset="-122"/>
                        </a:rPr>
                        <a:t>河北</a:t>
                      </a:r>
                    </a:p>
                  </a:txBody>
                  <a:tcPr marL="68580" marR="68580" marT="0" marB="0" anchor="ctr">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0.397</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0.427</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0.491</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0.496</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0.468</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0.445</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0.435</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0.499</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0.484</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0.479</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0.477</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0.496</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0.523</a:t>
                      </a:r>
                    </a:p>
                  </a:txBody>
                  <a:tcPr marL="68580" marR="68580" marT="0" marB="0" anchor="b">
                    <a:lnL>
                      <a:noFill/>
                    </a:lnL>
                    <a:lnR>
                      <a:noFill/>
                    </a:lnR>
                    <a:lnT>
                      <a:noFill/>
                    </a:lnT>
                    <a:lnB>
                      <a:noFill/>
                    </a:lnB>
                    <a:noFill/>
                  </a:tcPr>
                </a:tc>
              </a:tr>
              <a:tr h="165100">
                <a:tc>
                  <a:txBody>
                    <a:bodyPr/>
                    <a:lstStyle/>
                    <a:p>
                      <a:pPr marL="0" indent="0" algn="ctr">
                        <a:lnSpc>
                          <a:spcPts val="1300"/>
                        </a:lnSpc>
                        <a:spcBef>
                          <a:spcPct val="0"/>
                        </a:spcBef>
                        <a:spcAft>
                          <a:spcPct val="0"/>
                        </a:spcAft>
                      </a:pPr>
                      <a:r>
                        <a:rPr lang="zh-CN" sz="700">
                          <a:latin typeface="宋体" panose="02010600030101010101" pitchFamily="2" charset="-122"/>
                          <a:ea typeface="宋体" panose="02010600030101010101" pitchFamily="2" charset="-122"/>
                        </a:rPr>
                        <a:t>山西</a:t>
                      </a:r>
                    </a:p>
                  </a:txBody>
                  <a:tcPr marL="68580" marR="68580" marT="0" marB="0" anchor="ctr">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0.431</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0.362</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0.384</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0.449</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0.390</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0.374</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0.366</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0.426</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0.402</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0.443</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0.366</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0.405</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0.428</a:t>
                      </a:r>
                    </a:p>
                  </a:txBody>
                  <a:tcPr marL="68580" marR="68580" marT="0" marB="0" anchor="b">
                    <a:lnL>
                      <a:noFill/>
                    </a:lnL>
                    <a:lnR>
                      <a:noFill/>
                    </a:lnR>
                    <a:lnT>
                      <a:noFill/>
                    </a:lnT>
                    <a:lnB>
                      <a:noFill/>
                    </a:lnB>
                    <a:noFill/>
                  </a:tcPr>
                </a:tc>
              </a:tr>
              <a:tr h="165100">
                <a:tc>
                  <a:txBody>
                    <a:bodyPr/>
                    <a:lstStyle/>
                    <a:p>
                      <a:pPr marL="0" indent="0" algn="ctr">
                        <a:lnSpc>
                          <a:spcPts val="1300"/>
                        </a:lnSpc>
                        <a:spcBef>
                          <a:spcPct val="0"/>
                        </a:spcBef>
                        <a:spcAft>
                          <a:spcPct val="0"/>
                        </a:spcAft>
                      </a:pPr>
                      <a:r>
                        <a:rPr lang="zh-CN" sz="700">
                          <a:latin typeface="宋体" panose="02010600030101010101" pitchFamily="2" charset="-122"/>
                          <a:ea typeface="宋体" panose="02010600030101010101" pitchFamily="2" charset="-122"/>
                        </a:rPr>
                        <a:t>内蒙古</a:t>
                      </a:r>
                    </a:p>
                  </a:txBody>
                  <a:tcPr marL="68580" marR="68580" marT="0" marB="0" anchor="ctr">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0.363</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0.433</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0.391</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0.437</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0.429</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0.398</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0.428</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0.421</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0.404</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0.422</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0.433</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0.433</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0.451</a:t>
                      </a:r>
                    </a:p>
                  </a:txBody>
                  <a:tcPr marL="68580" marR="68580" marT="0" marB="0" anchor="b">
                    <a:lnL>
                      <a:noFill/>
                    </a:lnL>
                    <a:lnR>
                      <a:noFill/>
                    </a:lnR>
                    <a:lnT>
                      <a:noFill/>
                    </a:lnT>
                    <a:lnB>
                      <a:noFill/>
                    </a:lnB>
                    <a:noFill/>
                  </a:tcPr>
                </a:tc>
              </a:tr>
              <a:tr h="165100">
                <a:tc>
                  <a:txBody>
                    <a:bodyPr/>
                    <a:lstStyle/>
                    <a:p>
                      <a:pPr marL="0" indent="0" algn="ctr">
                        <a:lnSpc>
                          <a:spcPts val="1300"/>
                        </a:lnSpc>
                        <a:spcBef>
                          <a:spcPct val="0"/>
                        </a:spcBef>
                        <a:spcAft>
                          <a:spcPct val="0"/>
                        </a:spcAft>
                      </a:pPr>
                      <a:r>
                        <a:rPr lang="zh-CN" sz="700">
                          <a:latin typeface="宋体" panose="02010600030101010101" pitchFamily="2" charset="-122"/>
                          <a:ea typeface="宋体" panose="02010600030101010101" pitchFamily="2" charset="-122"/>
                        </a:rPr>
                        <a:t>辽宁</a:t>
                      </a:r>
                    </a:p>
                  </a:txBody>
                  <a:tcPr marL="68580" marR="68580" marT="0" marB="0" anchor="ctr">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0.469</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0.469</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0.467</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0.417</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0.419</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0.474</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0.437</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0.478</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0.440</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0.449</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0.392</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0.442</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0.447</a:t>
                      </a:r>
                    </a:p>
                  </a:txBody>
                  <a:tcPr marL="68580" marR="68580" marT="0" marB="0" anchor="b">
                    <a:lnL>
                      <a:noFill/>
                    </a:lnL>
                    <a:lnR>
                      <a:noFill/>
                    </a:lnR>
                    <a:lnT>
                      <a:noFill/>
                    </a:lnT>
                    <a:lnB>
                      <a:noFill/>
                    </a:lnB>
                    <a:noFill/>
                  </a:tcPr>
                </a:tc>
              </a:tr>
              <a:tr h="165100">
                <a:tc>
                  <a:txBody>
                    <a:bodyPr/>
                    <a:lstStyle/>
                    <a:p>
                      <a:pPr marL="0" indent="0" algn="ctr">
                        <a:lnSpc>
                          <a:spcPts val="1300"/>
                        </a:lnSpc>
                        <a:spcBef>
                          <a:spcPct val="0"/>
                        </a:spcBef>
                        <a:spcAft>
                          <a:spcPct val="0"/>
                        </a:spcAft>
                      </a:pPr>
                      <a:r>
                        <a:rPr lang="zh-CN" sz="700">
                          <a:latin typeface="宋体" panose="02010600030101010101" pitchFamily="2" charset="-122"/>
                          <a:ea typeface="宋体" panose="02010600030101010101" pitchFamily="2" charset="-122"/>
                        </a:rPr>
                        <a:t>吉林</a:t>
                      </a:r>
                    </a:p>
                  </a:txBody>
                  <a:tcPr marL="68580" marR="68580" marT="0" marB="0" anchor="ctr">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0.471</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0.491</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0.423</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0.438</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0.456</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0.458</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0.448</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0.436</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0.392</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0.459</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0.430</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0.460</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0.482</a:t>
                      </a:r>
                    </a:p>
                  </a:txBody>
                  <a:tcPr marL="68580" marR="68580" marT="0" marB="0" anchor="b">
                    <a:lnL>
                      <a:noFill/>
                    </a:lnL>
                    <a:lnR>
                      <a:noFill/>
                    </a:lnR>
                    <a:lnT>
                      <a:noFill/>
                    </a:lnT>
                    <a:lnB>
                      <a:noFill/>
                    </a:lnB>
                    <a:noFill/>
                  </a:tcPr>
                </a:tc>
              </a:tr>
              <a:tr h="165100">
                <a:tc>
                  <a:txBody>
                    <a:bodyPr/>
                    <a:lstStyle/>
                    <a:p>
                      <a:pPr marL="0" indent="0" algn="ctr">
                        <a:lnSpc>
                          <a:spcPts val="1300"/>
                        </a:lnSpc>
                        <a:spcBef>
                          <a:spcPct val="0"/>
                        </a:spcBef>
                        <a:spcAft>
                          <a:spcPct val="0"/>
                        </a:spcAft>
                      </a:pPr>
                      <a:r>
                        <a:rPr lang="zh-CN" sz="700">
                          <a:latin typeface="宋体" panose="02010600030101010101" pitchFamily="2" charset="-122"/>
                          <a:ea typeface="宋体" panose="02010600030101010101" pitchFamily="2" charset="-122"/>
                        </a:rPr>
                        <a:t>黑龙江</a:t>
                      </a:r>
                    </a:p>
                  </a:txBody>
                  <a:tcPr marL="68580" marR="68580" marT="0" marB="0" anchor="ctr">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0.451</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0.481</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0.490</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0.474</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0.493</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0.511</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0.497</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0.504</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0.484</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0.534</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0.453</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0.511</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0.498</a:t>
                      </a:r>
                    </a:p>
                  </a:txBody>
                  <a:tcPr marL="68580" marR="68580" marT="0" marB="0" anchor="b">
                    <a:lnL>
                      <a:noFill/>
                    </a:lnL>
                    <a:lnR>
                      <a:noFill/>
                    </a:lnR>
                    <a:lnT>
                      <a:noFill/>
                    </a:lnT>
                    <a:lnB>
                      <a:noFill/>
                    </a:lnB>
                    <a:noFill/>
                  </a:tcPr>
                </a:tc>
              </a:tr>
              <a:tr h="165100">
                <a:tc>
                  <a:txBody>
                    <a:bodyPr/>
                    <a:lstStyle/>
                    <a:p>
                      <a:pPr marL="0" indent="0" algn="ctr">
                        <a:lnSpc>
                          <a:spcPts val="1300"/>
                        </a:lnSpc>
                        <a:spcBef>
                          <a:spcPct val="0"/>
                        </a:spcBef>
                        <a:spcAft>
                          <a:spcPct val="0"/>
                        </a:spcAft>
                      </a:pPr>
                      <a:r>
                        <a:rPr lang="zh-CN" sz="700">
                          <a:latin typeface="宋体" panose="02010600030101010101" pitchFamily="2" charset="-122"/>
                          <a:ea typeface="宋体" panose="02010600030101010101" pitchFamily="2" charset="-122"/>
                        </a:rPr>
                        <a:t>上海</a:t>
                      </a:r>
                    </a:p>
                  </a:txBody>
                  <a:tcPr marL="68580" marR="68580" marT="0" marB="0" anchor="ctr">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0.586</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0.637</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0.628</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0.607</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0.520</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0.584</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0.620</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0.599</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0.568</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0.501</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0.546</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0.524</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0.531</a:t>
                      </a:r>
                    </a:p>
                  </a:txBody>
                  <a:tcPr marL="68580" marR="68580" marT="0" marB="0" anchor="b">
                    <a:lnL>
                      <a:noFill/>
                    </a:lnL>
                    <a:lnR>
                      <a:noFill/>
                    </a:lnR>
                    <a:lnT>
                      <a:noFill/>
                    </a:lnT>
                    <a:lnB>
                      <a:noFill/>
                    </a:lnB>
                    <a:noFill/>
                  </a:tcPr>
                </a:tc>
              </a:tr>
              <a:tr h="165100">
                <a:tc>
                  <a:txBody>
                    <a:bodyPr/>
                    <a:lstStyle/>
                    <a:p>
                      <a:pPr marL="0" indent="0" algn="ctr">
                        <a:lnSpc>
                          <a:spcPts val="1300"/>
                        </a:lnSpc>
                        <a:spcBef>
                          <a:spcPct val="0"/>
                        </a:spcBef>
                        <a:spcAft>
                          <a:spcPct val="0"/>
                        </a:spcAft>
                      </a:pPr>
                      <a:r>
                        <a:rPr lang="zh-CN" sz="700">
                          <a:latin typeface="宋体" panose="02010600030101010101" pitchFamily="2" charset="-122"/>
                          <a:ea typeface="宋体" panose="02010600030101010101" pitchFamily="2" charset="-122"/>
                        </a:rPr>
                        <a:t>江苏</a:t>
                      </a:r>
                    </a:p>
                  </a:txBody>
                  <a:tcPr marL="68580" marR="68580" marT="0" marB="0" anchor="ctr">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0.518</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0.581</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0.520</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0.567</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0.539</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0.563</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0.540</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0.606</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0.590</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0.566</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0.454</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0.549</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0.570</a:t>
                      </a:r>
                    </a:p>
                  </a:txBody>
                  <a:tcPr marL="68580" marR="68580" marT="0" marB="0" anchor="b">
                    <a:lnL>
                      <a:noFill/>
                    </a:lnL>
                    <a:lnR>
                      <a:noFill/>
                    </a:lnR>
                    <a:lnT>
                      <a:noFill/>
                    </a:lnT>
                    <a:lnB>
                      <a:noFill/>
                    </a:lnB>
                    <a:noFill/>
                  </a:tcPr>
                </a:tc>
              </a:tr>
              <a:tr h="165100">
                <a:tc>
                  <a:txBody>
                    <a:bodyPr/>
                    <a:lstStyle/>
                    <a:p>
                      <a:pPr marL="0" indent="0" algn="ctr">
                        <a:lnSpc>
                          <a:spcPts val="1300"/>
                        </a:lnSpc>
                        <a:spcBef>
                          <a:spcPct val="0"/>
                        </a:spcBef>
                        <a:spcAft>
                          <a:spcPct val="0"/>
                        </a:spcAft>
                      </a:pPr>
                      <a:r>
                        <a:rPr lang="zh-CN" sz="700">
                          <a:latin typeface="宋体" panose="02010600030101010101" pitchFamily="2" charset="-122"/>
                          <a:ea typeface="宋体" panose="02010600030101010101" pitchFamily="2" charset="-122"/>
                        </a:rPr>
                        <a:t>浙江</a:t>
                      </a:r>
                    </a:p>
                  </a:txBody>
                  <a:tcPr marL="68580" marR="68580" marT="0" marB="0" anchor="ctr">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0.527</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0.585</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0.542</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0.629</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0.630</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0.625</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0.586</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0.598</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0.622</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0.593</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0.497</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0.577</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0.606</a:t>
                      </a:r>
                    </a:p>
                  </a:txBody>
                  <a:tcPr marL="68580" marR="68580" marT="0" marB="0" anchor="b">
                    <a:lnL>
                      <a:noFill/>
                    </a:lnL>
                    <a:lnR>
                      <a:noFill/>
                    </a:lnR>
                    <a:lnT>
                      <a:noFill/>
                    </a:lnT>
                    <a:lnB>
                      <a:noFill/>
                    </a:lnB>
                    <a:noFill/>
                  </a:tcPr>
                </a:tc>
              </a:tr>
              <a:tr h="165100">
                <a:tc>
                  <a:txBody>
                    <a:bodyPr/>
                    <a:lstStyle/>
                    <a:p>
                      <a:pPr marL="0" indent="0" algn="ctr">
                        <a:lnSpc>
                          <a:spcPts val="1300"/>
                        </a:lnSpc>
                        <a:spcBef>
                          <a:spcPct val="0"/>
                        </a:spcBef>
                        <a:spcAft>
                          <a:spcPct val="0"/>
                        </a:spcAft>
                      </a:pPr>
                      <a:r>
                        <a:rPr lang="zh-CN" sz="700">
                          <a:latin typeface="宋体" panose="02010600030101010101" pitchFamily="2" charset="-122"/>
                          <a:ea typeface="宋体" panose="02010600030101010101" pitchFamily="2" charset="-122"/>
                        </a:rPr>
                        <a:t>安徽</a:t>
                      </a:r>
                    </a:p>
                  </a:txBody>
                  <a:tcPr marL="68580" marR="68580" marT="0" marB="0" anchor="ctr">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0.425</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0.363</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0.424</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0.393</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0.455</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0.424</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0.439</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0.439</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0.444</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0.424</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0.395</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0.442</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0.455</a:t>
                      </a:r>
                    </a:p>
                  </a:txBody>
                  <a:tcPr marL="68580" marR="68580" marT="0" marB="0" anchor="b">
                    <a:lnL>
                      <a:noFill/>
                    </a:lnL>
                    <a:lnR>
                      <a:noFill/>
                    </a:lnR>
                    <a:lnT>
                      <a:noFill/>
                    </a:lnT>
                    <a:lnB>
                      <a:noFill/>
                    </a:lnB>
                    <a:noFill/>
                  </a:tcPr>
                </a:tc>
              </a:tr>
              <a:tr h="165100">
                <a:tc>
                  <a:txBody>
                    <a:bodyPr/>
                    <a:lstStyle/>
                    <a:p>
                      <a:pPr marL="0" indent="0" algn="ctr">
                        <a:lnSpc>
                          <a:spcPts val="1300"/>
                        </a:lnSpc>
                        <a:spcBef>
                          <a:spcPct val="0"/>
                        </a:spcBef>
                        <a:spcAft>
                          <a:spcPct val="0"/>
                        </a:spcAft>
                      </a:pPr>
                      <a:r>
                        <a:rPr lang="zh-CN" sz="700">
                          <a:latin typeface="宋体" panose="02010600030101010101" pitchFamily="2" charset="-122"/>
                          <a:ea typeface="宋体" panose="02010600030101010101" pitchFamily="2" charset="-122"/>
                        </a:rPr>
                        <a:t>福建</a:t>
                      </a:r>
                    </a:p>
                  </a:txBody>
                  <a:tcPr marL="68580" marR="68580" marT="0" marB="0" anchor="ctr">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0.480</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0.441</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0.440</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0.443</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0.485</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0.548</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0.475</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0.541</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0.499</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0.505</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0.497</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0.511</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0.538</a:t>
                      </a:r>
                    </a:p>
                  </a:txBody>
                  <a:tcPr marL="68580" marR="68580" marT="0" marB="0" anchor="b">
                    <a:lnL>
                      <a:noFill/>
                    </a:lnL>
                    <a:lnR>
                      <a:noFill/>
                    </a:lnR>
                    <a:lnT>
                      <a:noFill/>
                    </a:lnT>
                    <a:lnB>
                      <a:noFill/>
                    </a:lnB>
                    <a:noFill/>
                  </a:tcPr>
                </a:tc>
              </a:tr>
              <a:tr h="165100">
                <a:tc>
                  <a:txBody>
                    <a:bodyPr/>
                    <a:lstStyle/>
                    <a:p>
                      <a:pPr marL="0" indent="0" algn="ctr">
                        <a:lnSpc>
                          <a:spcPts val="1300"/>
                        </a:lnSpc>
                        <a:spcBef>
                          <a:spcPct val="0"/>
                        </a:spcBef>
                        <a:spcAft>
                          <a:spcPct val="0"/>
                        </a:spcAft>
                      </a:pPr>
                      <a:r>
                        <a:rPr lang="zh-CN" sz="700">
                          <a:latin typeface="宋体" panose="02010600030101010101" pitchFamily="2" charset="-122"/>
                          <a:ea typeface="宋体" panose="02010600030101010101" pitchFamily="2" charset="-122"/>
                        </a:rPr>
                        <a:t>江西</a:t>
                      </a:r>
                    </a:p>
                  </a:txBody>
                  <a:tcPr marL="68580" marR="68580" marT="0" marB="0" anchor="ctr">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0.455</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0.400</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0.446</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0.472</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0.445</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0.455</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0.455</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0.468</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0.430</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0.405</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0.370</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0.431</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0.447</a:t>
                      </a:r>
                    </a:p>
                  </a:txBody>
                  <a:tcPr marL="68580" marR="68580" marT="0" marB="0" anchor="b">
                    <a:lnL>
                      <a:noFill/>
                    </a:lnL>
                    <a:lnR>
                      <a:noFill/>
                    </a:lnR>
                    <a:lnT>
                      <a:noFill/>
                    </a:lnT>
                    <a:lnB>
                      <a:noFill/>
                    </a:lnB>
                    <a:noFill/>
                  </a:tcPr>
                </a:tc>
              </a:tr>
              <a:tr h="165100">
                <a:tc>
                  <a:txBody>
                    <a:bodyPr/>
                    <a:lstStyle/>
                    <a:p>
                      <a:pPr marL="0" indent="0" algn="ctr">
                        <a:lnSpc>
                          <a:spcPts val="1300"/>
                        </a:lnSpc>
                        <a:spcBef>
                          <a:spcPct val="0"/>
                        </a:spcBef>
                        <a:spcAft>
                          <a:spcPct val="0"/>
                        </a:spcAft>
                      </a:pPr>
                      <a:r>
                        <a:rPr lang="zh-CN" sz="700">
                          <a:latin typeface="宋体" panose="02010600030101010101" pitchFamily="2" charset="-122"/>
                          <a:ea typeface="宋体" panose="02010600030101010101" pitchFamily="2" charset="-122"/>
                        </a:rPr>
                        <a:t>山东</a:t>
                      </a:r>
                    </a:p>
                  </a:txBody>
                  <a:tcPr marL="68580" marR="68580" marT="0" marB="0" anchor="ctr">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0.468</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0.458</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0.430</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0.498</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0.482</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0.514</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0.542</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0.523</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0.497</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0.511</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0.386</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0.449</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0.463</a:t>
                      </a:r>
                    </a:p>
                  </a:txBody>
                  <a:tcPr marL="68580" marR="68580" marT="0" marB="0" anchor="b">
                    <a:lnL>
                      <a:noFill/>
                    </a:lnL>
                    <a:lnR>
                      <a:noFill/>
                    </a:lnR>
                    <a:lnT>
                      <a:noFill/>
                    </a:lnT>
                    <a:lnB>
                      <a:noFill/>
                    </a:lnB>
                    <a:noFill/>
                  </a:tcPr>
                </a:tc>
              </a:tr>
              <a:tr h="165100">
                <a:tc>
                  <a:txBody>
                    <a:bodyPr/>
                    <a:lstStyle/>
                    <a:p>
                      <a:pPr marL="0" indent="0" algn="ctr">
                        <a:lnSpc>
                          <a:spcPts val="1300"/>
                        </a:lnSpc>
                        <a:spcBef>
                          <a:spcPct val="0"/>
                        </a:spcBef>
                        <a:spcAft>
                          <a:spcPct val="0"/>
                        </a:spcAft>
                      </a:pPr>
                      <a:r>
                        <a:rPr lang="zh-CN" sz="700">
                          <a:latin typeface="宋体" panose="02010600030101010101" pitchFamily="2" charset="-122"/>
                          <a:ea typeface="宋体" panose="02010600030101010101" pitchFamily="2" charset="-122"/>
                        </a:rPr>
                        <a:t>河南</a:t>
                      </a:r>
                    </a:p>
                  </a:txBody>
                  <a:tcPr marL="68580" marR="68580" marT="0" marB="0" anchor="ctr">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0.405</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0.416</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0.436</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0.402</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0.437</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0.487</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0.413</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0.484</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0.415</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0.419</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0.481</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0.483</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0.505</a:t>
                      </a:r>
                    </a:p>
                  </a:txBody>
                  <a:tcPr marL="68580" marR="68580" marT="0" marB="0" anchor="b">
                    <a:lnL>
                      <a:noFill/>
                    </a:lnL>
                    <a:lnR>
                      <a:noFill/>
                    </a:lnR>
                    <a:lnT>
                      <a:noFill/>
                    </a:lnT>
                    <a:lnB>
                      <a:noFill/>
                    </a:lnB>
                    <a:noFill/>
                  </a:tcPr>
                </a:tc>
              </a:tr>
              <a:tr h="165100">
                <a:tc>
                  <a:txBody>
                    <a:bodyPr/>
                    <a:lstStyle/>
                    <a:p>
                      <a:pPr marL="0" indent="0" algn="ctr">
                        <a:lnSpc>
                          <a:spcPts val="1300"/>
                        </a:lnSpc>
                        <a:spcBef>
                          <a:spcPct val="0"/>
                        </a:spcBef>
                        <a:spcAft>
                          <a:spcPct val="0"/>
                        </a:spcAft>
                      </a:pPr>
                      <a:r>
                        <a:rPr lang="zh-CN" sz="700">
                          <a:latin typeface="宋体" panose="02010600030101010101" pitchFamily="2" charset="-122"/>
                          <a:ea typeface="宋体" panose="02010600030101010101" pitchFamily="2" charset="-122"/>
                        </a:rPr>
                        <a:t>湖北</a:t>
                      </a:r>
                    </a:p>
                  </a:txBody>
                  <a:tcPr marL="68580" marR="68580" marT="0" marB="0" anchor="ctr">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0.409</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0.364</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0.459</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0.510</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0.446</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0.439</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0.445</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0.505</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0.491</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0.512</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0.477</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0.495</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0.509</a:t>
                      </a:r>
                    </a:p>
                  </a:txBody>
                  <a:tcPr marL="68580" marR="68580" marT="0" marB="0" anchor="b">
                    <a:lnL>
                      <a:noFill/>
                    </a:lnL>
                    <a:lnR>
                      <a:noFill/>
                    </a:lnR>
                    <a:lnT>
                      <a:noFill/>
                    </a:lnT>
                    <a:lnB>
                      <a:noFill/>
                    </a:lnB>
                    <a:noFill/>
                  </a:tcPr>
                </a:tc>
              </a:tr>
              <a:tr h="165100">
                <a:tc>
                  <a:txBody>
                    <a:bodyPr/>
                    <a:lstStyle/>
                    <a:p>
                      <a:pPr marL="0" indent="0" algn="ctr">
                        <a:lnSpc>
                          <a:spcPts val="1300"/>
                        </a:lnSpc>
                        <a:spcBef>
                          <a:spcPct val="0"/>
                        </a:spcBef>
                        <a:spcAft>
                          <a:spcPct val="0"/>
                        </a:spcAft>
                      </a:pPr>
                      <a:r>
                        <a:rPr lang="zh-CN" sz="700">
                          <a:latin typeface="宋体" panose="02010600030101010101" pitchFamily="2" charset="-122"/>
                          <a:ea typeface="宋体" panose="02010600030101010101" pitchFamily="2" charset="-122"/>
                        </a:rPr>
                        <a:t>湖南</a:t>
                      </a:r>
                    </a:p>
                  </a:txBody>
                  <a:tcPr marL="68580" marR="68580" marT="0" marB="0" anchor="ctr">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0.369</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0.431</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0.432</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0.379</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0.448</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0.444</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0.419</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0.408</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0.406</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0.403</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0.366</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0.422</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0.436</a:t>
                      </a:r>
                    </a:p>
                  </a:txBody>
                  <a:tcPr marL="68580" marR="68580" marT="0" marB="0" anchor="b">
                    <a:lnL>
                      <a:noFill/>
                    </a:lnL>
                    <a:lnR>
                      <a:noFill/>
                    </a:lnR>
                    <a:lnT>
                      <a:noFill/>
                    </a:lnT>
                    <a:lnB>
                      <a:noFill/>
                    </a:lnB>
                    <a:noFill/>
                  </a:tcPr>
                </a:tc>
              </a:tr>
              <a:tr h="165100">
                <a:tc>
                  <a:txBody>
                    <a:bodyPr/>
                    <a:lstStyle/>
                    <a:p>
                      <a:pPr marL="0" indent="0" algn="ctr">
                        <a:lnSpc>
                          <a:spcPts val="1300"/>
                        </a:lnSpc>
                        <a:spcBef>
                          <a:spcPct val="0"/>
                        </a:spcBef>
                        <a:spcAft>
                          <a:spcPct val="0"/>
                        </a:spcAft>
                      </a:pPr>
                      <a:r>
                        <a:rPr lang="zh-CN" sz="700">
                          <a:latin typeface="宋体" panose="02010600030101010101" pitchFamily="2" charset="-122"/>
                          <a:ea typeface="宋体" panose="02010600030101010101" pitchFamily="2" charset="-122"/>
                        </a:rPr>
                        <a:t>广东</a:t>
                      </a:r>
                    </a:p>
                  </a:txBody>
                  <a:tcPr marL="68580" marR="68580" marT="0" marB="0" anchor="ctr">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0.390</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0.413</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0.438</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0.400</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0.410</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0.468</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0.480</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0.431</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0.436</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0.424</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0.387</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0.424</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0.426</a:t>
                      </a:r>
                    </a:p>
                  </a:txBody>
                  <a:tcPr marL="68580" marR="68580" marT="0" marB="0" anchor="b">
                    <a:lnL>
                      <a:noFill/>
                    </a:lnL>
                    <a:lnR>
                      <a:noFill/>
                    </a:lnR>
                    <a:lnT>
                      <a:noFill/>
                    </a:lnT>
                    <a:lnB>
                      <a:noFill/>
                    </a:lnB>
                    <a:noFill/>
                  </a:tcPr>
                </a:tc>
              </a:tr>
              <a:tr h="165100">
                <a:tc>
                  <a:txBody>
                    <a:bodyPr/>
                    <a:lstStyle/>
                    <a:p>
                      <a:pPr marL="0" indent="0" algn="ctr">
                        <a:lnSpc>
                          <a:spcPts val="1300"/>
                        </a:lnSpc>
                        <a:spcBef>
                          <a:spcPct val="0"/>
                        </a:spcBef>
                        <a:spcAft>
                          <a:spcPct val="0"/>
                        </a:spcAft>
                      </a:pPr>
                      <a:r>
                        <a:rPr lang="zh-CN" sz="700">
                          <a:latin typeface="宋体" panose="02010600030101010101" pitchFamily="2" charset="-122"/>
                          <a:ea typeface="宋体" panose="02010600030101010101" pitchFamily="2" charset="-122"/>
                        </a:rPr>
                        <a:t>广西</a:t>
                      </a:r>
                    </a:p>
                  </a:txBody>
                  <a:tcPr marL="68580" marR="68580" marT="0" marB="0" anchor="ctr">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0.384</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0.382</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0.432</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0.404</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0.457</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0.461</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0.411</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0.483</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0.465</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0.469</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0.428</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0.464</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0.485</a:t>
                      </a:r>
                    </a:p>
                  </a:txBody>
                  <a:tcPr marL="68580" marR="68580" marT="0" marB="0" anchor="b">
                    <a:lnL>
                      <a:noFill/>
                    </a:lnL>
                    <a:lnR>
                      <a:noFill/>
                    </a:lnR>
                    <a:lnT>
                      <a:noFill/>
                    </a:lnT>
                    <a:lnB>
                      <a:noFill/>
                    </a:lnB>
                    <a:noFill/>
                  </a:tcPr>
                </a:tc>
              </a:tr>
              <a:tr h="165100">
                <a:tc>
                  <a:txBody>
                    <a:bodyPr/>
                    <a:lstStyle/>
                    <a:p>
                      <a:pPr marL="0" indent="0" algn="ctr">
                        <a:lnSpc>
                          <a:spcPts val="1300"/>
                        </a:lnSpc>
                        <a:spcBef>
                          <a:spcPct val="0"/>
                        </a:spcBef>
                        <a:spcAft>
                          <a:spcPct val="0"/>
                        </a:spcAft>
                      </a:pPr>
                      <a:r>
                        <a:rPr lang="zh-CN" sz="700">
                          <a:latin typeface="宋体" panose="02010600030101010101" pitchFamily="2" charset="-122"/>
                          <a:ea typeface="宋体" panose="02010600030101010101" pitchFamily="2" charset="-122"/>
                        </a:rPr>
                        <a:t>海南</a:t>
                      </a:r>
                    </a:p>
                  </a:txBody>
                  <a:tcPr marL="68580" marR="68580" marT="0" marB="0" anchor="ctr">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0.453</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0.502</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0.446</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0.499</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0.483</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0.452</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0.471</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0.507</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0.506</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0.498</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0.506</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0.505</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0.526</a:t>
                      </a:r>
                    </a:p>
                  </a:txBody>
                  <a:tcPr marL="68580" marR="68580" marT="0" marB="0" anchor="b">
                    <a:lnL>
                      <a:noFill/>
                    </a:lnL>
                    <a:lnR>
                      <a:noFill/>
                    </a:lnR>
                    <a:lnT>
                      <a:noFill/>
                    </a:lnT>
                    <a:lnB>
                      <a:noFill/>
                    </a:lnB>
                    <a:noFill/>
                  </a:tcPr>
                </a:tc>
              </a:tr>
              <a:tr h="165100">
                <a:tc>
                  <a:txBody>
                    <a:bodyPr/>
                    <a:lstStyle/>
                    <a:p>
                      <a:pPr marL="0" indent="0" algn="ctr">
                        <a:lnSpc>
                          <a:spcPts val="1300"/>
                        </a:lnSpc>
                        <a:spcBef>
                          <a:spcPct val="0"/>
                        </a:spcBef>
                        <a:spcAft>
                          <a:spcPct val="0"/>
                        </a:spcAft>
                      </a:pPr>
                      <a:r>
                        <a:rPr lang="zh-CN" sz="700">
                          <a:latin typeface="宋体" panose="02010600030101010101" pitchFamily="2" charset="-122"/>
                          <a:ea typeface="宋体" panose="02010600030101010101" pitchFamily="2" charset="-122"/>
                        </a:rPr>
                        <a:t>重庆</a:t>
                      </a:r>
                    </a:p>
                  </a:txBody>
                  <a:tcPr marL="68580" marR="68580" marT="0" marB="0" anchor="ctr">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0.343</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0.445</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0.380</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0.453</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0.436</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0.418</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0.415</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0.477</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0.470</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0.459</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0.444</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0.469</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0.493</a:t>
                      </a:r>
                    </a:p>
                  </a:txBody>
                  <a:tcPr marL="68580" marR="68580" marT="0" marB="0" anchor="b">
                    <a:lnL>
                      <a:noFill/>
                    </a:lnL>
                    <a:lnR>
                      <a:noFill/>
                    </a:lnR>
                    <a:lnT>
                      <a:noFill/>
                    </a:lnT>
                    <a:lnB>
                      <a:noFill/>
                    </a:lnB>
                    <a:noFill/>
                  </a:tcPr>
                </a:tc>
              </a:tr>
              <a:tr h="165100">
                <a:tc>
                  <a:txBody>
                    <a:bodyPr/>
                    <a:lstStyle/>
                    <a:p>
                      <a:pPr marL="0" indent="0" algn="ctr">
                        <a:lnSpc>
                          <a:spcPts val="1300"/>
                        </a:lnSpc>
                        <a:spcBef>
                          <a:spcPct val="0"/>
                        </a:spcBef>
                        <a:spcAft>
                          <a:spcPct val="0"/>
                        </a:spcAft>
                      </a:pPr>
                      <a:r>
                        <a:rPr lang="zh-CN" sz="700">
                          <a:latin typeface="宋体" panose="02010600030101010101" pitchFamily="2" charset="-122"/>
                          <a:ea typeface="宋体" panose="02010600030101010101" pitchFamily="2" charset="-122"/>
                        </a:rPr>
                        <a:t>四川</a:t>
                      </a:r>
                    </a:p>
                  </a:txBody>
                  <a:tcPr marL="68580" marR="68580" marT="0" marB="0" anchor="ctr">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0.369</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0.439</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0.365</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0.462</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0.404</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0.465</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0.440</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0.489</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0.457</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0.432</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0.430</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0.448</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0.475</a:t>
                      </a:r>
                    </a:p>
                  </a:txBody>
                  <a:tcPr marL="68580" marR="68580" marT="0" marB="0" anchor="b">
                    <a:lnL>
                      <a:noFill/>
                    </a:lnL>
                    <a:lnR>
                      <a:noFill/>
                    </a:lnR>
                    <a:lnT>
                      <a:noFill/>
                    </a:lnT>
                    <a:lnB>
                      <a:noFill/>
                    </a:lnB>
                    <a:noFill/>
                  </a:tcPr>
                </a:tc>
              </a:tr>
              <a:tr h="165100">
                <a:tc>
                  <a:txBody>
                    <a:bodyPr/>
                    <a:lstStyle/>
                    <a:p>
                      <a:pPr marL="0" indent="0" algn="ctr">
                        <a:lnSpc>
                          <a:spcPts val="1300"/>
                        </a:lnSpc>
                        <a:spcBef>
                          <a:spcPct val="0"/>
                        </a:spcBef>
                        <a:spcAft>
                          <a:spcPct val="0"/>
                        </a:spcAft>
                      </a:pPr>
                      <a:r>
                        <a:rPr lang="zh-CN" sz="700">
                          <a:latin typeface="宋体" panose="02010600030101010101" pitchFamily="2" charset="-122"/>
                          <a:ea typeface="宋体" panose="02010600030101010101" pitchFamily="2" charset="-122"/>
                        </a:rPr>
                        <a:t>贵州</a:t>
                      </a:r>
                    </a:p>
                  </a:txBody>
                  <a:tcPr marL="68580" marR="68580" marT="0" marB="0" anchor="ctr">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0.282</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0.319</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0.336</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0.358</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0.406</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0.346</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0.399</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0.378</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0.379</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0.401</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0.315</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0.354</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0.370</a:t>
                      </a:r>
                    </a:p>
                  </a:txBody>
                  <a:tcPr marL="68580" marR="68580" marT="0" marB="0" anchor="b">
                    <a:lnL>
                      <a:noFill/>
                    </a:lnL>
                    <a:lnR>
                      <a:noFill/>
                    </a:lnR>
                    <a:lnT>
                      <a:noFill/>
                    </a:lnT>
                    <a:lnB>
                      <a:noFill/>
                    </a:lnB>
                    <a:noFill/>
                  </a:tcPr>
                </a:tc>
              </a:tr>
              <a:tr h="165100">
                <a:tc>
                  <a:txBody>
                    <a:bodyPr/>
                    <a:lstStyle/>
                    <a:p>
                      <a:pPr marL="0" indent="0" algn="ctr">
                        <a:lnSpc>
                          <a:spcPts val="1300"/>
                        </a:lnSpc>
                        <a:spcBef>
                          <a:spcPct val="0"/>
                        </a:spcBef>
                        <a:spcAft>
                          <a:spcPct val="0"/>
                        </a:spcAft>
                      </a:pPr>
                      <a:r>
                        <a:rPr lang="zh-CN" sz="700">
                          <a:latin typeface="宋体" panose="02010600030101010101" pitchFamily="2" charset="-122"/>
                          <a:ea typeface="宋体" panose="02010600030101010101" pitchFamily="2" charset="-122"/>
                        </a:rPr>
                        <a:t>云南</a:t>
                      </a:r>
                    </a:p>
                  </a:txBody>
                  <a:tcPr marL="68580" marR="68580" marT="0" marB="0" anchor="ctr">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0.347</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0.292</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0.322</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0.357</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0.325</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0.291</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0.296</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0.363</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0.381</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0.368</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0.334</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0.341</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0.372</a:t>
                      </a:r>
                    </a:p>
                  </a:txBody>
                  <a:tcPr marL="68580" marR="68580" marT="0" marB="0" anchor="b">
                    <a:lnL>
                      <a:noFill/>
                    </a:lnL>
                    <a:lnR>
                      <a:noFill/>
                    </a:lnR>
                    <a:lnT>
                      <a:noFill/>
                    </a:lnT>
                    <a:lnB>
                      <a:noFill/>
                    </a:lnB>
                    <a:noFill/>
                  </a:tcPr>
                </a:tc>
              </a:tr>
              <a:tr h="165100">
                <a:tc>
                  <a:txBody>
                    <a:bodyPr/>
                    <a:lstStyle/>
                    <a:p>
                      <a:pPr marL="0" indent="0" algn="ctr">
                        <a:lnSpc>
                          <a:spcPts val="1300"/>
                        </a:lnSpc>
                        <a:spcBef>
                          <a:spcPct val="0"/>
                        </a:spcBef>
                        <a:spcAft>
                          <a:spcPct val="0"/>
                        </a:spcAft>
                      </a:pPr>
                      <a:r>
                        <a:rPr lang="zh-CN" sz="700">
                          <a:latin typeface="宋体" panose="02010600030101010101" pitchFamily="2" charset="-122"/>
                          <a:ea typeface="宋体" panose="02010600030101010101" pitchFamily="2" charset="-122"/>
                        </a:rPr>
                        <a:t>陕西</a:t>
                      </a:r>
                    </a:p>
                  </a:txBody>
                  <a:tcPr marL="68580" marR="68580" marT="0" marB="0" anchor="ctr">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0.357</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0.383</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0.386</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0.418</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0.378</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0.430</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0.446</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0.413</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0.421</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0.399</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0.380</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0.399</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0.422</a:t>
                      </a:r>
                    </a:p>
                  </a:txBody>
                  <a:tcPr marL="68580" marR="68580" marT="0" marB="0" anchor="b">
                    <a:lnL>
                      <a:noFill/>
                    </a:lnL>
                    <a:lnR>
                      <a:noFill/>
                    </a:lnR>
                    <a:lnT>
                      <a:noFill/>
                    </a:lnT>
                    <a:lnB>
                      <a:noFill/>
                    </a:lnB>
                    <a:noFill/>
                  </a:tcPr>
                </a:tc>
              </a:tr>
              <a:tr h="165100">
                <a:tc>
                  <a:txBody>
                    <a:bodyPr/>
                    <a:lstStyle/>
                    <a:p>
                      <a:pPr marL="0" indent="0" algn="ctr">
                        <a:lnSpc>
                          <a:spcPts val="1300"/>
                        </a:lnSpc>
                        <a:spcBef>
                          <a:spcPct val="0"/>
                        </a:spcBef>
                        <a:spcAft>
                          <a:spcPct val="0"/>
                        </a:spcAft>
                      </a:pPr>
                      <a:r>
                        <a:rPr lang="zh-CN" sz="700">
                          <a:latin typeface="宋体" panose="02010600030101010101" pitchFamily="2" charset="-122"/>
                          <a:ea typeface="宋体" panose="02010600030101010101" pitchFamily="2" charset="-122"/>
                        </a:rPr>
                        <a:t>甘肃</a:t>
                      </a:r>
                    </a:p>
                  </a:txBody>
                  <a:tcPr marL="68580" marR="68580" marT="0" marB="0" anchor="ctr">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0.271</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0.217</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0.296</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0.255</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0.264</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0.226</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0.286</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0.306</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0.288</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0.322</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0.242</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0.276</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0.282</a:t>
                      </a:r>
                    </a:p>
                  </a:txBody>
                  <a:tcPr marL="68580" marR="68580" marT="0" marB="0" anchor="b">
                    <a:lnL>
                      <a:noFill/>
                    </a:lnL>
                    <a:lnR>
                      <a:noFill/>
                    </a:lnR>
                    <a:lnT>
                      <a:noFill/>
                    </a:lnT>
                    <a:lnB>
                      <a:noFill/>
                    </a:lnB>
                    <a:noFill/>
                  </a:tcPr>
                </a:tc>
              </a:tr>
              <a:tr h="165100">
                <a:tc>
                  <a:txBody>
                    <a:bodyPr/>
                    <a:lstStyle/>
                    <a:p>
                      <a:pPr marL="0" indent="0" algn="ctr">
                        <a:lnSpc>
                          <a:spcPts val="1300"/>
                        </a:lnSpc>
                        <a:spcBef>
                          <a:spcPct val="0"/>
                        </a:spcBef>
                        <a:spcAft>
                          <a:spcPct val="0"/>
                        </a:spcAft>
                      </a:pPr>
                      <a:r>
                        <a:rPr lang="zh-CN" sz="700">
                          <a:latin typeface="宋体" panose="02010600030101010101" pitchFamily="2" charset="-122"/>
                          <a:ea typeface="宋体" panose="02010600030101010101" pitchFamily="2" charset="-122"/>
                        </a:rPr>
                        <a:t>青海</a:t>
                      </a:r>
                    </a:p>
                  </a:txBody>
                  <a:tcPr marL="68580" marR="68580" marT="0" marB="0" anchor="ctr">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0.387</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0.322</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0.375</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0.424</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0.408</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0.302</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0.350</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0.344</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0.346</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0.348</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0.392</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0.377</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0.390</a:t>
                      </a:r>
                    </a:p>
                  </a:txBody>
                  <a:tcPr marL="68580" marR="68580" marT="0" marB="0" anchor="b">
                    <a:lnL>
                      <a:noFill/>
                    </a:lnL>
                    <a:lnR>
                      <a:noFill/>
                    </a:lnR>
                    <a:lnT>
                      <a:noFill/>
                    </a:lnT>
                    <a:lnB>
                      <a:noFill/>
                    </a:lnB>
                    <a:noFill/>
                  </a:tcPr>
                </a:tc>
              </a:tr>
              <a:tr h="165100">
                <a:tc>
                  <a:txBody>
                    <a:bodyPr/>
                    <a:lstStyle/>
                    <a:p>
                      <a:pPr marL="0" indent="0" algn="ctr">
                        <a:lnSpc>
                          <a:spcPts val="1300"/>
                        </a:lnSpc>
                        <a:spcBef>
                          <a:spcPct val="0"/>
                        </a:spcBef>
                        <a:spcAft>
                          <a:spcPct val="0"/>
                        </a:spcAft>
                      </a:pPr>
                      <a:r>
                        <a:rPr lang="zh-CN" sz="700">
                          <a:latin typeface="宋体" panose="02010600030101010101" pitchFamily="2" charset="-122"/>
                          <a:ea typeface="宋体" panose="02010600030101010101" pitchFamily="2" charset="-122"/>
                        </a:rPr>
                        <a:t>宁夏</a:t>
                      </a:r>
                    </a:p>
                  </a:txBody>
                  <a:tcPr marL="68580" marR="68580" marT="0" marB="0" anchor="ctr">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0.359</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0.329</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0.367</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0.373</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0.395</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0.361</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0.317</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0.367</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0.367</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0.379</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0.336</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0.372</a:t>
                      </a:r>
                    </a:p>
                  </a:txBody>
                  <a:tcPr marL="68580" marR="68580" marT="0" marB="0" anchor="b">
                    <a:lnL>
                      <a:noFill/>
                    </a:lnL>
                    <a:lnR>
                      <a:noFill/>
                    </a:lnR>
                    <a:lnT>
                      <a:noFill/>
                    </a:lnT>
                    <a:lnB>
                      <a:noFill/>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0.372</a:t>
                      </a:r>
                    </a:p>
                  </a:txBody>
                  <a:tcPr marL="68580" marR="68580" marT="0" marB="0" anchor="b">
                    <a:lnL>
                      <a:noFill/>
                    </a:lnL>
                    <a:lnR>
                      <a:noFill/>
                    </a:lnR>
                    <a:lnT>
                      <a:noFill/>
                    </a:lnT>
                    <a:lnB>
                      <a:noFill/>
                    </a:lnB>
                    <a:noFill/>
                  </a:tcPr>
                </a:tc>
              </a:tr>
              <a:tr h="165100">
                <a:tc>
                  <a:txBody>
                    <a:bodyPr/>
                    <a:lstStyle/>
                    <a:p>
                      <a:pPr marL="0" indent="0" algn="ctr">
                        <a:lnSpc>
                          <a:spcPts val="1300"/>
                        </a:lnSpc>
                        <a:spcBef>
                          <a:spcPct val="0"/>
                        </a:spcBef>
                        <a:spcAft>
                          <a:spcPct val="0"/>
                        </a:spcAft>
                      </a:pPr>
                      <a:r>
                        <a:rPr lang="zh-CN" sz="700">
                          <a:latin typeface="宋体" panose="02010600030101010101" pitchFamily="2" charset="-122"/>
                          <a:ea typeface="宋体" panose="02010600030101010101" pitchFamily="2" charset="-122"/>
                        </a:rPr>
                        <a:t>新疆</a:t>
                      </a:r>
                    </a:p>
                  </a:txBody>
                  <a:tcPr marL="68580" marR="68580" marT="0" marB="0" anchor="ctr">
                    <a:lnL>
                      <a:noFill/>
                    </a:lnL>
                    <a:lnR>
                      <a:noFill/>
                    </a:lnR>
                    <a:lnT>
                      <a:noFill/>
                    </a:lnT>
                    <a:lnB w="6350" cap="flat" cmpd="sng">
                      <a:solidFill>
                        <a:srgbClr val="000008"/>
                      </a:solidFill>
                      <a:prstDash val="solid"/>
                      <a:headEnd type="none" w="med" len="med"/>
                      <a:tailEnd type="none" w="med" len="med"/>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0.303</a:t>
                      </a:r>
                    </a:p>
                  </a:txBody>
                  <a:tcPr marL="68580" marR="68580" marT="0" marB="0" anchor="b">
                    <a:lnL>
                      <a:noFill/>
                    </a:lnL>
                    <a:lnR>
                      <a:noFill/>
                    </a:lnR>
                    <a:lnT>
                      <a:noFill/>
                    </a:lnT>
                    <a:lnB w="6350" cap="flat" cmpd="sng">
                      <a:solidFill>
                        <a:srgbClr val="000008"/>
                      </a:solidFill>
                      <a:prstDash val="solid"/>
                      <a:headEnd type="none" w="med" len="med"/>
                      <a:tailEnd type="none" w="med" len="med"/>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0.343</a:t>
                      </a:r>
                    </a:p>
                  </a:txBody>
                  <a:tcPr marL="68580" marR="68580" marT="0" marB="0" anchor="b">
                    <a:lnL>
                      <a:noFill/>
                    </a:lnL>
                    <a:lnR>
                      <a:noFill/>
                    </a:lnR>
                    <a:lnT>
                      <a:noFill/>
                    </a:lnT>
                    <a:lnB w="6350" cap="flat" cmpd="sng">
                      <a:solidFill>
                        <a:srgbClr val="000008"/>
                      </a:solidFill>
                      <a:prstDash val="solid"/>
                      <a:headEnd type="none" w="med" len="med"/>
                      <a:tailEnd type="none" w="med" len="med"/>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0.409</a:t>
                      </a:r>
                    </a:p>
                  </a:txBody>
                  <a:tcPr marL="68580" marR="68580" marT="0" marB="0" anchor="b">
                    <a:lnL>
                      <a:noFill/>
                    </a:lnL>
                    <a:lnR>
                      <a:noFill/>
                    </a:lnR>
                    <a:lnT>
                      <a:noFill/>
                    </a:lnT>
                    <a:lnB w="6350" cap="flat" cmpd="sng">
                      <a:solidFill>
                        <a:srgbClr val="000008"/>
                      </a:solidFill>
                      <a:prstDash val="solid"/>
                      <a:headEnd type="none" w="med" len="med"/>
                      <a:tailEnd type="none" w="med" len="med"/>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0.344</a:t>
                      </a:r>
                    </a:p>
                  </a:txBody>
                  <a:tcPr marL="68580" marR="68580" marT="0" marB="0" anchor="b">
                    <a:lnL>
                      <a:noFill/>
                    </a:lnL>
                    <a:lnR>
                      <a:noFill/>
                    </a:lnR>
                    <a:lnT>
                      <a:noFill/>
                    </a:lnT>
                    <a:lnB w="6350" cap="flat" cmpd="sng">
                      <a:solidFill>
                        <a:srgbClr val="000008"/>
                      </a:solidFill>
                      <a:prstDash val="solid"/>
                      <a:headEnd type="none" w="med" len="med"/>
                      <a:tailEnd type="none" w="med" len="med"/>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0.325</a:t>
                      </a:r>
                    </a:p>
                  </a:txBody>
                  <a:tcPr marL="68580" marR="68580" marT="0" marB="0" anchor="b">
                    <a:lnL>
                      <a:noFill/>
                    </a:lnL>
                    <a:lnR>
                      <a:noFill/>
                    </a:lnR>
                    <a:lnT>
                      <a:noFill/>
                    </a:lnT>
                    <a:lnB w="6350" cap="flat" cmpd="sng">
                      <a:solidFill>
                        <a:srgbClr val="000008"/>
                      </a:solidFill>
                      <a:prstDash val="solid"/>
                      <a:headEnd type="none" w="med" len="med"/>
                      <a:tailEnd type="none" w="med" len="med"/>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0.368</a:t>
                      </a:r>
                    </a:p>
                  </a:txBody>
                  <a:tcPr marL="68580" marR="68580" marT="0" marB="0" anchor="b">
                    <a:lnL>
                      <a:noFill/>
                    </a:lnL>
                    <a:lnR>
                      <a:noFill/>
                    </a:lnR>
                    <a:lnT>
                      <a:noFill/>
                    </a:lnT>
                    <a:lnB w="6350" cap="flat" cmpd="sng">
                      <a:solidFill>
                        <a:srgbClr val="000008"/>
                      </a:solidFill>
                      <a:prstDash val="solid"/>
                      <a:headEnd type="none" w="med" len="med"/>
                      <a:tailEnd type="none" w="med" len="med"/>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0.405</a:t>
                      </a:r>
                    </a:p>
                  </a:txBody>
                  <a:tcPr marL="68580" marR="68580" marT="0" marB="0" anchor="b">
                    <a:lnL>
                      <a:noFill/>
                    </a:lnL>
                    <a:lnR>
                      <a:noFill/>
                    </a:lnR>
                    <a:lnT>
                      <a:noFill/>
                    </a:lnT>
                    <a:lnB w="6350" cap="flat" cmpd="sng">
                      <a:solidFill>
                        <a:srgbClr val="000008"/>
                      </a:solidFill>
                      <a:prstDash val="solid"/>
                      <a:headEnd type="none" w="med" len="med"/>
                      <a:tailEnd type="none" w="med" len="med"/>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0.326</a:t>
                      </a:r>
                    </a:p>
                  </a:txBody>
                  <a:tcPr marL="68580" marR="68580" marT="0" marB="0" anchor="b">
                    <a:lnL>
                      <a:noFill/>
                    </a:lnL>
                    <a:lnR>
                      <a:noFill/>
                    </a:lnR>
                    <a:lnT>
                      <a:noFill/>
                    </a:lnT>
                    <a:lnB w="6350" cap="flat" cmpd="sng">
                      <a:solidFill>
                        <a:srgbClr val="000008"/>
                      </a:solidFill>
                      <a:prstDash val="solid"/>
                      <a:headEnd type="none" w="med" len="med"/>
                      <a:tailEnd type="none" w="med" len="med"/>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0.301</a:t>
                      </a:r>
                    </a:p>
                  </a:txBody>
                  <a:tcPr marL="68580" marR="68580" marT="0" marB="0" anchor="b">
                    <a:lnL>
                      <a:noFill/>
                    </a:lnL>
                    <a:lnR>
                      <a:noFill/>
                    </a:lnR>
                    <a:lnT>
                      <a:noFill/>
                    </a:lnT>
                    <a:lnB w="6350" cap="flat" cmpd="sng">
                      <a:solidFill>
                        <a:srgbClr val="000008"/>
                      </a:solidFill>
                      <a:prstDash val="solid"/>
                      <a:headEnd type="none" w="med" len="med"/>
                      <a:tailEnd type="none" w="med" len="med"/>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0.323</a:t>
                      </a:r>
                    </a:p>
                  </a:txBody>
                  <a:tcPr marL="68580" marR="68580" marT="0" marB="0" anchor="b">
                    <a:lnL>
                      <a:noFill/>
                    </a:lnL>
                    <a:lnR>
                      <a:noFill/>
                    </a:lnR>
                    <a:lnT>
                      <a:noFill/>
                    </a:lnT>
                    <a:lnB w="6350" cap="flat" cmpd="sng">
                      <a:solidFill>
                        <a:srgbClr val="000008"/>
                      </a:solidFill>
                      <a:prstDash val="solid"/>
                      <a:headEnd type="none" w="med" len="med"/>
                      <a:tailEnd type="none" w="med" len="med"/>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0.310</a:t>
                      </a:r>
                    </a:p>
                  </a:txBody>
                  <a:tcPr marL="68580" marR="68580" marT="0" marB="0" anchor="b">
                    <a:lnL>
                      <a:noFill/>
                    </a:lnL>
                    <a:lnR>
                      <a:noFill/>
                    </a:lnR>
                    <a:lnT>
                      <a:noFill/>
                    </a:lnT>
                    <a:lnB w="6350" cap="flat" cmpd="sng">
                      <a:solidFill>
                        <a:srgbClr val="000008"/>
                      </a:solidFill>
                      <a:prstDash val="solid"/>
                      <a:headEnd type="none" w="med" len="med"/>
                      <a:tailEnd type="none" w="med" len="med"/>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0.329</a:t>
                      </a:r>
                    </a:p>
                  </a:txBody>
                  <a:tcPr marL="68580" marR="68580" marT="0" marB="0" anchor="b">
                    <a:lnL>
                      <a:noFill/>
                    </a:lnL>
                    <a:lnR>
                      <a:noFill/>
                    </a:lnR>
                    <a:lnT>
                      <a:noFill/>
                    </a:lnT>
                    <a:lnB w="6350" cap="flat" cmpd="sng">
                      <a:solidFill>
                        <a:srgbClr val="000008"/>
                      </a:solidFill>
                      <a:prstDash val="solid"/>
                      <a:headEnd type="none" w="med" len="med"/>
                      <a:tailEnd type="none" w="med" len="med"/>
                    </a:lnB>
                    <a:noFill/>
                  </a:tcPr>
                </a:tc>
                <a:tc>
                  <a:txBody>
                    <a:bodyPr/>
                    <a:lstStyle/>
                    <a:p>
                      <a:pPr marL="0" indent="0" algn="r" fontAlgn="b">
                        <a:spcBef>
                          <a:spcPct val="0"/>
                        </a:spcBef>
                        <a:spcAft>
                          <a:spcPct val="0"/>
                        </a:spcAft>
                      </a:pPr>
                      <a:r>
                        <a:rPr lang="en-US" altLang="zh-CN" sz="700">
                          <a:latin typeface="Times New Roman" panose="02020603050405020304"/>
                          <a:ea typeface="宋体" panose="02010600030101010101" pitchFamily="2" charset="-122"/>
                        </a:rPr>
                        <a:t>0.331</a:t>
                      </a:r>
                    </a:p>
                  </a:txBody>
                  <a:tcPr marL="68580" marR="68580" marT="0" marB="0" anchor="b">
                    <a:lnL>
                      <a:noFill/>
                    </a:lnL>
                    <a:lnR>
                      <a:noFill/>
                    </a:lnR>
                    <a:lnT>
                      <a:noFill/>
                    </a:lnT>
                    <a:lnB w="6350" cap="flat" cmpd="sng">
                      <a:solidFill>
                        <a:srgbClr val="000008"/>
                      </a:solidFill>
                      <a:prstDash val="solid"/>
                      <a:headEnd type="none" w="med" len="med"/>
                      <a:tailEnd type="none" w="med" len="med"/>
                    </a:lnB>
                    <a:noFill/>
                  </a:tcPr>
                </a:tc>
              </a:tr>
            </a:tbl>
          </a:graphicData>
        </a:graphic>
      </p:graphicFrame>
      <p:sp>
        <p:nvSpPr>
          <p:cNvPr id="4" name="Rectangle 4" descr="浅色上对角线"/>
          <p:cNvSpPr>
            <a:spLocks noChangeArrowheads="1"/>
          </p:cNvSpPr>
          <p:nvPr/>
        </p:nvSpPr>
        <p:spPr bwMode="auto">
          <a:xfrm>
            <a:off x="840105" y="107315"/>
            <a:ext cx="2584450"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algn="l" eaLnBrk="0" hangingPunct="0">
              <a:buClrTx/>
              <a:buSzTx/>
              <a:buFontTx/>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rPr>
              <a:t>二、数据处理</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微信图片_2025-08-21_135334_841"/>
          <p:cNvPicPr>
            <a:picLocks noChangeAspect="1"/>
          </p:cNvPicPr>
          <p:nvPr/>
        </p:nvPicPr>
        <p:blipFill>
          <a:blip r:embed="rId2"/>
          <a:stretch>
            <a:fillRect/>
          </a:stretch>
        </p:blipFill>
        <p:spPr>
          <a:xfrm>
            <a:off x="500438" y="-72736"/>
            <a:ext cx="11691562" cy="6681355"/>
          </a:xfrm>
          <a:prstGeom prst="rect">
            <a:avLst/>
          </a:prstGeom>
        </p:spPr>
      </p:pic>
      <p:sp>
        <p:nvSpPr>
          <p:cNvPr id="52" name="圆角矩形 51"/>
          <p:cNvSpPr/>
          <p:nvPr/>
        </p:nvSpPr>
        <p:spPr>
          <a:xfrm>
            <a:off x="1817489" y="856749"/>
            <a:ext cx="8222187" cy="2405890"/>
          </a:xfrm>
          <a:prstGeom prst="roundRect">
            <a:avLst/>
          </a:prstGeom>
          <a:ln>
            <a:noFill/>
          </a:ln>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a:p>
        </p:txBody>
      </p:sp>
      <p:sp>
        <p:nvSpPr>
          <p:cNvPr id="3" name="矩形 2"/>
          <p:cNvSpPr/>
          <p:nvPr/>
        </p:nvSpPr>
        <p:spPr>
          <a:xfrm>
            <a:off x="-83121"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
        <p:nvSpPr>
          <p:cNvPr id="5"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12</a:t>
            </a:fld>
            <a:endParaRPr lang="zh-CN" altLang="en-US" sz="2000" dirty="0">
              <a:solidFill>
                <a:schemeClr val="tx1"/>
              </a:solidFill>
            </a:endParaRPr>
          </a:p>
        </p:txBody>
      </p:sp>
      <p:sp>
        <p:nvSpPr>
          <p:cNvPr id="6" name="Rectangle 4"/>
          <p:cNvSpPr>
            <a:spLocks noGrp="1" noChangeArrowheads="1"/>
          </p:cNvSpPr>
          <p:nvPr/>
        </p:nvSpPr>
        <p:spPr>
          <a:xfrm>
            <a:off x="871220" y="856615"/>
            <a:ext cx="11019790" cy="111125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lnSpc>
                <a:spcPct val="150000"/>
              </a:lnSpc>
              <a:buClrTx/>
              <a:buSzTx/>
              <a:buFontTx/>
            </a:pPr>
            <a:r>
              <a:rPr lang="zh-CN" altLang="en-US" sz="3600" b="1" dirty="0">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第三节  共同富裕水平综合评价</a:t>
            </a:r>
          </a:p>
        </p:txBody>
      </p:sp>
      <p:sp>
        <p:nvSpPr>
          <p:cNvPr id="7" name="Rectangle 9"/>
          <p:cNvSpPr txBox="1">
            <a:spLocks noChangeArrowheads="1"/>
          </p:cNvSpPr>
          <p:nvPr/>
        </p:nvSpPr>
        <p:spPr>
          <a:xfrm>
            <a:off x="1992630" y="2030095"/>
            <a:ext cx="8735060" cy="3941445"/>
          </a:xfrm>
          <a:prstGeom prst="rect">
            <a:avLst/>
          </a:prstGeom>
          <a:ln w="25400">
            <a:noFill/>
          </a:ln>
          <a:effectLst>
            <a:outerShdw blurRad="50800" dist="50800" dir="5400000" algn="ctr" rotWithShape="0">
              <a:schemeClr val="accent5">
                <a:lumMod val="20000"/>
                <a:lumOff val="80000"/>
              </a:schemeClr>
            </a:outerShdw>
          </a:effectLst>
        </p:spPr>
        <p:txBody>
          <a:bodyPr vert="horz" lIns="91440" tIns="45720" rIns="91440" bIns="45720" rtlCol="0" anchor="ctr" anchorCtr="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50000"/>
              </a:lnSpc>
            </a:pPr>
            <a:r>
              <a:rPr lang="zh-CN" altLang="en-US" sz="3600" b="1" dirty="0">
                <a:solidFill>
                  <a:srgbClr val="0070C0"/>
                </a:solidFill>
                <a:latin typeface="Times New Roman" panose="02020603050405020304" pitchFamily="18" charset="0"/>
                <a:ea typeface="楷体" panose="02010609060101010101" charset="-122"/>
                <a:cs typeface="Times New Roman" panose="02020603050405020304" pitchFamily="18" charset="0"/>
                <a:sym typeface="+mn-ea"/>
              </a:rPr>
              <a:t>一、横向比较</a:t>
            </a:r>
          </a:p>
          <a:p>
            <a:pPr algn="l">
              <a:lnSpc>
                <a:spcPct val="150000"/>
              </a:lnSpc>
            </a:pPr>
            <a:r>
              <a:rPr lang="zh-CN" altLang="en-US" sz="3600" b="1" dirty="0">
                <a:solidFill>
                  <a:srgbClr val="0070C0"/>
                </a:solidFill>
                <a:latin typeface="Times New Roman" panose="02020603050405020304" pitchFamily="18" charset="0"/>
                <a:ea typeface="楷体" panose="02010609060101010101" charset="-122"/>
                <a:cs typeface="Times New Roman" panose="02020603050405020304" pitchFamily="18" charset="0"/>
                <a:sym typeface="+mn-ea"/>
              </a:rPr>
              <a:t>二、泰尔指数分析</a:t>
            </a:r>
          </a:p>
          <a:p>
            <a:pPr algn="l">
              <a:lnSpc>
                <a:spcPct val="150000"/>
              </a:lnSpc>
            </a:pPr>
            <a:r>
              <a:rPr lang="zh-CN" altLang="en-US" sz="3600" b="1" dirty="0">
                <a:solidFill>
                  <a:srgbClr val="0070C0"/>
                </a:solidFill>
                <a:latin typeface="Times New Roman" panose="02020603050405020304" pitchFamily="18" charset="0"/>
                <a:ea typeface="楷体" panose="02010609060101010101" charset="-122"/>
                <a:cs typeface="Times New Roman" panose="02020603050405020304" pitchFamily="18" charset="0"/>
                <a:sym typeface="+mn-ea"/>
              </a:rPr>
              <a:t>三、纵向比较</a:t>
            </a:r>
          </a:p>
          <a:p>
            <a:pPr algn="l">
              <a:lnSpc>
                <a:spcPct val="150000"/>
              </a:lnSpc>
            </a:pPr>
            <a:r>
              <a:rPr lang="zh-CN" altLang="en-US" sz="3600" b="1" dirty="0">
                <a:solidFill>
                  <a:srgbClr val="0070C0"/>
                </a:solidFill>
                <a:latin typeface="Times New Roman" panose="02020603050405020304" pitchFamily="18" charset="0"/>
                <a:ea typeface="楷体" panose="02010609060101010101" charset="-122"/>
                <a:cs typeface="Times New Roman" panose="02020603050405020304" pitchFamily="18" charset="0"/>
                <a:sym typeface="+mn-ea"/>
              </a:rPr>
              <a:t>四、障碍度分析</a:t>
            </a:r>
          </a:p>
        </p:txBody>
      </p:sp>
      <p:sp>
        <p:nvSpPr>
          <p:cNvPr id="2" name="矩形 1"/>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a:solidFill>
                  <a:schemeClr val="bg1"/>
                </a:solidFill>
                <a:sym typeface="+mn-ea"/>
              </a:rPr>
              <a:t>经</a:t>
            </a:r>
          </a:p>
          <a:p>
            <a:pPr algn="ctr"/>
            <a:r>
              <a:rPr lang="zh-CN" altLang="en-US" sz="2400" b="1">
                <a:solidFill>
                  <a:schemeClr val="bg1"/>
                </a:solidFill>
                <a:sym typeface="+mn-ea"/>
              </a:rPr>
              <a:t>济统计案例分析</a:t>
            </a:r>
            <a:endParaRPr lang="zh-CN" altLang="en-US" sz="2400" b="1">
              <a:solidFill>
                <a:schemeClr val="bg1"/>
              </a:solidFill>
            </a:endParaRPr>
          </a:p>
          <a:p>
            <a:pPr algn="ctr"/>
            <a:endParaRPr lang="zh-CN" altLang="en-US" sz="2400" b="1">
              <a:ln>
                <a:noFill/>
              </a:ln>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581025" y="816610"/>
            <a:ext cx="11315700" cy="5584190"/>
          </a:xfrm>
          <a:prstGeom prst="rect">
            <a:avLst/>
          </a:prstGeom>
        </p:spPr>
        <p:txBody>
          <a:bodyPr wrap="square">
            <a:noAutofit/>
          </a:bodyPr>
          <a:lstStyle/>
          <a:p>
            <a:pPr indent="609600" algn="just" defTabSz="266700" fontAlgn="auto">
              <a:lnSpc>
                <a:spcPct val="130000"/>
              </a:lnSpc>
              <a:buClrTx/>
              <a:buSzTx/>
              <a:buFontTx/>
              <a:extLst>
                <a:ext uri="{35155182-B16C-46BC-9424-99874614C6A1}">
                  <wpsdc:indentchars xmlns:wpsdc="http://www.wps.cn/officeDocument/2017/drawingmlCustomData" xmlns="" val="200" checksum="4158780845"/>
                </a:ext>
              </a:extLst>
            </a:pPr>
            <a:r>
              <a:rPr lang="zh-CN" altLang="en-US" sz="2400" noProof="0" dirty="0" smtClean="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年均</a:t>
            </a: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得分可分为三组：第一组是浙江等年均得分在0.5以上，共同富裕水平遥遥领先，福建等为第二组，主要是其共同度得分较高；第三组几乎占据了中国一半的省区，说明我国多数省区共同富裕水平不高。可见，省区间差距显著，两极分化严重。东中西部差异明显：东部平均得分普遍较高，中部次之，西部最低。   </a:t>
            </a:r>
            <a:endPar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endParaRPr>
          </a:p>
        </p:txBody>
      </p:sp>
      <p:sp>
        <p:nvSpPr>
          <p:cNvPr id="13315" name="Rectangle 5"/>
          <p:cNvSpPr>
            <a:spLocks noChangeArrowheads="1"/>
          </p:cNvSpPr>
          <p:nvPr/>
        </p:nvSpPr>
        <p:spPr bwMode="auto">
          <a:xfrm>
            <a:off x="1092096" y="1456690"/>
            <a:ext cx="10142220" cy="478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2000" dirty="0">
                <a:latin typeface="微软雅黑" panose="020B0503020204020204" charset="-122"/>
                <a:ea typeface="微软雅黑" panose="020B0503020204020204" charset="-122"/>
              </a:rPr>
              <a:t>   </a:t>
            </a:r>
          </a:p>
        </p:txBody>
      </p:sp>
      <p:sp>
        <p:nvSpPr>
          <p:cNvPr id="3" name="Rectangle 5"/>
          <p:cNvSpPr>
            <a:spLocks noChangeArrowheads="1"/>
          </p:cNvSpPr>
          <p:nvPr/>
        </p:nvSpPr>
        <p:spPr bwMode="auto">
          <a:xfrm>
            <a:off x="1237511" y="4452620"/>
            <a:ext cx="10142220" cy="179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kumimoji="1" lang="en-US" altLang="zh-CN" sz="2800" b="1" dirty="0">
                <a:latin typeface="微软雅黑" panose="020B0503020204020204" charset="-122"/>
                <a:ea typeface="微软雅黑" panose="020B0503020204020204" charset="-122"/>
              </a:rPr>
              <a:t>   </a:t>
            </a:r>
            <a:endParaRPr lang="en-US" altLang="zh-CN" sz="2000" dirty="0">
              <a:latin typeface="微软雅黑" panose="020B0503020204020204" charset="-122"/>
              <a:ea typeface="微软雅黑" panose="020B0503020204020204" charset="-122"/>
            </a:endParaRPr>
          </a:p>
        </p:txBody>
      </p:sp>
      <p:sp>
        <p:nvSpPr>
          <p:cNvPr id="8"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13</a:t>
            </a:fld>
            <a:endParaRPr lang="zh-CN" altLang="en-US" sz="2000" dirty="0">
              <a:solidFill>
                <a:schemeClr val="tx1"/>
              </a:solidFill>
            </a:endParaRPr>
          </a:p>
        </p:txBody>
      </p:sp>
      <p:sp>
        <p:nvSpPr>
          <p:cNvPr id="9" name="Rectangle 4" descr="浅色上对角线"/>
          <p:cNvSpPr>
            <a:spLocks noChangeArrowheads="1"/>
          </p:cNvSpPr>
          <p:nvPr/>
        </p:nvSpPr>
        <p:spPr bwMode="auto">
          <a:xfrm>
            <a:off x="886861" y="107315"/>
            <a:ext cx="4725374"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一、横向</a:t>
            </a:r>
            <a:r>
              <a:rPr kumimoji="1" lang="zh-CN" altLang="en-US" sz="2800" b="1" dirty="0" smtClean="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比较（年均得分）</a:t>
            </a:r>
            <a:endPar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endParaRPr>
          </a:p>
        </p:txBody>
      </p:sp>
      <p:sp>
        <p:nvSpPr>
          <p:cNvPr id="7" name="矩形 6"/>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a:solidFill>
                  <a:schemeClr val="bg1"/>
                </a:solidFill>
                <a:sym typeface="+mn-ea"/>
              </a:rPr>
              <a:t>经</a:t>
            </a:r>
          </a:p>
          <a:p>
            <a:pPr algn="ctr"/>
            <a:r>
              <a:rPr lang="zh-CN" altLang="en-US" sz="2400" b="1">
                <a:solidFill>
                  <a:schemeClr val="bg1"/>
                </a:solidFill>
                <a:sym typeface="+mn-ea"/>
              </a:rPr>
              <a:t>济统计案例分析</a:t>
            </a:r>
            <a:endParaRPr lang="zh-CN" altLang="en-US" sz="2400" b="1">
              <a:ln>
                <a:noFill/>
              </a:ln>
            </a:endParaRPr>
          </a:p>
        </p:txBody>
      </p:sp>
      <p:graphicFrame>
        <p:nvGraphicFramePr>
          <p:cNvPr id="4" name="图表 1"/>
          <p:cNvGraphicFramePr/>
          <p:nvPr>
            <p:extLst>
              <p:ext uri="{D42A27DB-BD31-4B8C-83A1-F6EECF244321}">
                <p14:modId xmlns:p14="http://schemas.microsoft.com/office/powerpoint/2010/main" val="2020819201"/>
              </p:ext>
            </p:extLst>
          </p:nvPr>
        </p:nvGraphicFramePr>
        <p:xfrm>
          <a:off x="2248250" y="2828331"/>
          <a:ext cx="8027839" cy="3416259"/>
        </p:xfrm>
        <a:graphic>
          <a:graphicData uri="http://schemas.openxmlformats.org/drawingml/2006/chart">
            <c:chart xmlns:c="http://schemas.openxmlformats.org/drawingml/2006/chart" xmlns:r="http://schemas.openxmlformats.org/officeDocument/2006/relationships" r:id="rId2"/>
          </a:graphicData>
        </a:graphic>
      </p:graphicFrame>
      <p:sp>
        <p:nvSpPr>
          <p:cNvPr id="2" name="矩形 1"/>
          <p:cNvSpPr/>
          <p:nvPr/>
        </p:nvSpPr>
        <p:spPr>
          <a:xfrm>
            <a:off x="4214768" y="6244590"/>
            <a:ext cx="3506088" cy="307777"/>
          </a:xfrm>
          <a:prstGeom prst="rect">
            <a:avLst/>
          </a:prstGeom>
        </p:spPr>
        <p:txBody>
          <a:bodyPr wrap="none">
            <a:spAutoFit/>
          </a:bodyPr>
          <a:lstStyle/>
          <a:p>
            <a:r>
              <a:rPr lang="zh-CN" altLang="zh-CN" sz="1400" dirty="0">
                <a:latin typeface="Times New Roman" panose="02020603050405020304" pitchFamily="18" charset="0"/>
                <a:cs typeface="Times New Roman" panose="02020603050405020304" pitchFamily="18" charset="0"/>
              </a:rPr>
              <a:t>图</a:t>
            </a:r>
            <a:r>
              <a:rPr lang="en-US" altLang="zh-CN" sz="1400" dirty="0">
                <a:latin typeface="Times New Roman" panose="02020603050405020304" pitchFamily="18" charset="0"/>
                <a:cs typeface="Times New Roman" panose="02020603050405020304" pitchFamily="18" charset="0"/>
              </a:rPr>
              <a:t>4.1 </a:t>
            </a:r>
            <a:r>
              <a:rPr lang="zh-CN" altLang="zh-CN" sz="1400" dirty="0">
                <a:latin typeface="Times New Roman" panose="02020603050405020304" pitchFamily="18" charset="0"/>
                <a:cs typeface="Times New Roman" panose="02020603050405020304" pitchFamily="18" charset="0"/>
              </a:rPr>
              <a:t>各个省区共同富裕年均综合评价得分</a:t>
            </a:r>
            <a:endParaRPr lang="zh-CN" altLang="en-US" sz="1400"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5"/>
          <p:cNvSpPr>
            <a:spLocks noChangeArrowheads="1"/>
          </p:cNvSpPr>
          <p:nvPr/>
        </p:nvSpPr>
        <p:spPr bwMode="auto">
          <a:xfrm>
            <a:off x="1092096" y="1456690"/>
            <a:ext cx="10142220" cy="478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endParaRPr lang="en-US" altLang="zh-CN" sz="2000" dirty="0">
              <a:latin typeface="微软雅黑" panose="020B0503020204020204" charset="-122"/>
              <a:ea typeface="微软雅黑" panose="020B0503020204020204" charset="-122"/>
            </a:endParaRPr>
          </a:p>
        </p:txBody>
      </p:sp>
      <p:sp>
        <p:nvSpPr>
          <p:cNvPr id="3" name="Rectangle 5"/>
          <p:cNvSpPr>
            <a:spLocks noChangeArrowheads="1"/>
          </p:cNvSpPr>
          <p:nvPr/>
        </p:nvSpPr>
        <p:spPr bwMode="auto">
          <a:xfrm>
            <a:off x="1237511" y="4452620"/>
            <a:ext cx="10142220" cy="179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kumimoji="1" lang="en-US" altLang="zh-CN" sz="2800" b="1" dirty="0">
                <a:latin typeface="微软雅黑" panose="020B0503020204020204" charset="-122"/>
                <a:ea typeface="微软雅黑" panose="020B0503020204020204" charset="-122"/>
              </a:rPr>
              <a:t>   </a:t>
            </a:r>
            <a:endParaRPr lang="en-US" altLang="zh-CN" sz="2000" dirty="0">
              <a:latin typeface="微软雅黑" panose="020B0503020204020204" charset="-122"/>
              <a:ea typeface="微软雅黑" panose="020B0503020204020204" charset="-122"/>
            </a:endParaRPr>
          </a:p>
        </p:txBody>
      </p:sp>
      <p:sp>
        <p:nvSpPr>
          <p:cNvPr id="6" name="文本框 5"/>
          <p:cNvSpPr txBox="1"/>
          <p:nvPr/>
        </p:nvSpPr>
        <p:spPr>
          <a:xfrm>
            <a:off x="894080" y="771525"/>
            <a:ext cx="10539095" cy="5882640"/>
          </a:xfrm>
          <a:prstGeom prst="rect">
            <a:avLst/>
          </a:prstGeom>
        </p:spPr>
        <p:txBody>
          <a:bodyPr wrap="square">
            <a:noAutofit/>
          </a:bodyPr>
          <a:lstStyle/>
          <a:p>
            <a:pPr indent="711200" algn="just" defTabSz="266700" fontAlgn="auto">
              <a:lnSpc>
                <a:spcPct val="150000"/>
              </a:lnSpc>
              <a:spcBef>
                <a:spcPts val="0"/>
              </a:spcBef>
              <a:spcAft>
                <a:spcPct val="0"/>
              </a:spcAft>
            </a:pPr>
            <a:r>
              <a:rPr lang="zh-CN" altLang="en-US" sz="2400" b="1" dirty="0">
                <a:solidFill>
                  <a:schemeClr val="accent2"/>
                </a:solidFill>
                <a:latin typeface="华文楷体" panose="02010600040101010101" charset="-122"/>
                <a:ea typeface="华文楷体" panose="02010600040101010101" charset="-122"/>
                <a:cs typeface="华文楷体" panose="02010600040101010101" charset="-122"/>
                <a:sym typeface="+mn-ea"/>
              </a:rPr>
              <a:t>（一）泰尔指数公式</a:t>
            </a:r>
            <a:endPar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endParaRPr>
          </a:p>
          <a:p>
            <a:pPr indent="711200" algn="just" defTabSz="266700" fontAlgn="auto">
              <a:lnSpc>
                <a:spcPct val="150000"/>
              </a:lnSpc>
              <a:spcBef>
                <a:spcPts val="0"/>
              </a:spcBef>
              <a:spcAft>
                <a:spcPct val="0"/>
              </a:spcAft>
            </a:pP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为了进一步考察共同富裕水平地区差距产生的原因，这里引入泰尔指数，其具体公式如下：</a:t>
            </a:r>
          </a:p>
          <a:p>
            <a:pPr indent="711200" algn="just" defTabSz="266700" fontAlgn="auto">
              <a:lnSpc>
                <a:spcPct val="150000"/>
              </a:lnSpc>
              <a:spcBef>
                <a:spcPts val="0"/>
              </a:spcBef>
              <a:spcAft>
                <a:spcPct val="0"/>
              </a:spcAft>
            </a:pPr>
            <a:endPar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endParaRPr>
          </a:p>
          <a:p>
            <a:pPr indent="711200" algn="just" defTabSz="266700" fontAlgn="auto">
              <a:lnSpc>
                <a:spcPct val="150000"/>
              </a:lnSpc>
              <a:spcBef>
                <a:spcPts val="0"/>
              </a:spcBef>
              <a:spcAft>
                <a:spcPct val="0"/>
              </a:spcAft>
            </a:pPr>
            <a:r>
              <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                                                                                                                   </a:t>
            </a:r>
            <a:endPar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endParaRPr>
          </a:p>
          <a:p>
            <a:pPr indent="711200" algn="just" defTabSz="266700" fontAlgn="auto">
              <a:lnSpc>
                <a:spcPct val="150000"/>
              </a:lnSpc>
              <a:spcBef>
                <a:spcPts val="0"/>
              </a:spcBef>
              <a:spcAft>
                <a:spcPct val="0"/>
              </a:spcAft>
            </a:pPr>
            <a:endPar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endParaRPr>
          </a:p>
          <a:p>
            <a:pPr indent="711200" algn="just" defTabSz="266700" fontAlgn="auto">
              <a:lnSpc>
                <a:spcPct val="150000"/>
              </a:lnSpc>
              <a:spcBef>
                <a:spcPts val="0"/>
              </a:spcBef>
              <a:spcAft>
                <a:spcPct val="0"/>
              </a:spcAft>
            </a:pP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式中，</a:t>
            </a:r>
            <a:r>
              <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T</a:t>
            </a: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表示地区共同富裕水平的总差距；</a:t>
            </a:r>
            <a:r>
              <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 </a:t>
            </a: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为区域内差距；</a:t>
            </a:r>
            <a:r>
              <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  </a:t>
            </a: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为区域间差距；</a:t>
            </a:r>
            <a:r>
              <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g</a:t>
            </a: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表示区域（</a:t>
            </a:r>
            <a:r>
              <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g=1,2,3）；n</a:t>
            </a: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表示省区总数（30）；</a:t>
            </a:r>
            <a:r>
              <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Z</a:t>
            </a: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表示30个省区的综合评价得分合计；</a:t>
            </a:r>
            <a:r>
              <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 </a:t>
            </a: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表示</a:t>
            </a:r>
            <a:r>
              <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g</a:t>
            </a: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区域内各省区综合评价得分合计；</a:t>
            </a:r>
            <a:r>
              <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   </a:t>
            </a: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表示</a:t>
            </a:r>
            <a:r>
              <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g</a:t>
            </a: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区域内省区综合评价得分；</a:t>
            </a:r>
            <a:r>
              <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 </a:t>
            </a: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表示</a:t>
            </a:r>
            <a:r>
              <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g</a:t>
            </a: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区域内的省区个数。</a:t>
            </a:r>
          </a:p>
        </p:txBody>
      </p:sp>
      <p:sp>
        <p:nvSpPr>
          <p:cNvPr id="9"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14</a:t>
            </a:fld>
            <a:endParaRPr lang="zh-CN" altLang="en-US" sz="2000" dirty="0">
              <a:solidFill>
                <a:schemeClr val="tx1"/>
              </a:solidFill>
            </a:endParaRPr>
          </a:p>
        </p:txBody>
      </p:sp>
      <p:sp>
        <p:nvSpPr>
          <p:cNvPr id="7" name="矩形 6"/>
          <p:cNvSpPr/>
          <p:nvPr/>
        </p:nvSpPr>
        <p:spPr>
          <a:xfrm>
            <a:off x="22860" y="97853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a:solidFill>
                  <a:schemeClr val="bg1"/>
                </a:solidFill>
                <a:sym typeface="+mn-ea"/>
              </a:rPr>
              <a:t>经</a:t>
            </a:r>
          </a:p>
          <a:p>
            <a:pPr algn="ctr"/>
            <a:r>
              <a:rPr lang="zh-CN" altLang="en-US" sz="2800" b="1">
                <a:solidFill>
                  <a:schemeClr val="bg1"/>
                </a:solidFill>
                <a:sym typeface="+mn-ea"/>
              </a:rPr>
              <a:t>济统计案例分析</a:t>
            </a:r>
            <a:endParaRPr lang="zh-CN" altLang="en-US" sz="2800" b="1">
              <a:solidFill>
                <a:schemeClr val="bg1"/>
              </a:solidFill>
            </a:endParaRPr>
          </a:p>
          <a:p>
            <a:pPr algn="ctr"/>
            <a:endParaRPr lang="zh-CN" altLang="en-US" sz="2800" b="1">
              <a:solidFill>
                <a:schemeClr val="bg1"/>
              </a:solidFill>
            </a:endParaRPr>
          </a:p>
        </p:txBody>
      </p:sp>
      <p:graphicFrame>
        <p:nvGraphicFramePr>
          <p:cNvPr id="2" name="对象 -2147482610"/>
          <p:cNvGraphicFramePr>
            <a:graphicFrameLocks noChangeAspect="1"/>
          </p:cNvGraphicFramePr>
          <p:nvPr/>
        </p:nvGraphicFramePr>
        <p:xfrm>
          <a:off x="2396490" y="2635250"/>
          <a:ext cx="7533640" cy="958215"/>
        </p:xfrm>
        <a:graphic>
          <a:graphicData uri="http://schemas.openxmlformats.org/presentationml/2006/ole">
            <mc:AlternateContent xmlns:mc="http://schemas.openxmlformats.org/markup-compatibility/2006">
              <mc:Choice xmlns:v="urn:schemas-microsoft-com:vml" Requires="v">
                <p:oleObj spid="_x0000_s5151" r:id="rId3" imgW="3822700" imgH="482600" progId="Equation.DSMT4">
                  <p:embed/>
                </p:oleObj>
              </mc:Choice>
              <mc:Fallback>
                <p:oleObj r:id="rId3" imgW="3822700" imgH="482600" progId="Equation.DSMT4">
                  <p:embed/>
                  <p:pic>
                    <p:nvPicPr>
                      <p:cNvPr id="0" name="图片 7"/>
                      <p:cNvPicPr/>
                      <p:nvPr/>
                    </p:nvPicPr>
                    <p:blipFill>
                      <a:blip r:embed="rId4"/>
                      <a:stretch>
                        <a:fillRect/>
                      </a:stretch>
                    </p:blipFill>
                    <p:spPr>
                      <a:xfrm>
                        <a:off x="2396490" y="2635250"/>
                        <a:ext cx="7533640" cy="958215"/>
                      </a:xfrm>
                      <a:prstGeom prst="rect">
                        <a:avLst/>
                      </a:prstGeom>
                      <a:noFill/>
                      <a:ln w="38100">
                        <a:noFill/>
                        <a:miter/>
                      </a:ln>
                    </p:spPr>
                  </p:pic>
                </p:oleObj>
              </mc:Fallback>
            </mc:AlternateContent>
          </a:graphicData>
        </a:graphic>
      </p:graphicFrame>
      <p:graphicFrame>
        <p:nvGraphicFramePr>
          <p:cNvPr id="4" name="对象 -2147482602"/>
          <p:cNvGraphicFramePr>
            <a:graphicFrameLocks noChangeAspect="1"/>
          </p:cNvGraphicFramePr>
          <p:nvPr/>
        </p:nvGraphicFramePr>
        <p:xfrm>
          <a:off x="7203440" y="4264343"/>
          <a:ext cx="375285" cy="359410"/>
        </p:xfrm>
        <a:graphic>
          <a:graphicData uri="http://schemas.openxmlformats.org/presentationml/2006/ole">
            <mc:AlternateContent xmlns:mc="http://schemas.openxmlformats.org/markup-compatibility/2006">
              <mc:Choice xmlns:v="urn:schemas-microsoft-com:vml" Requires="v">
                <p:oleObj spid="_x0000_s5152" r:id="rId5" imgW="241300" imgH="228600" progId="Equation.DSMT4">
                  <p:embed/>
                </p:oleObj>
              </mc:Choice>
              <mc:Fallback>
                <p:oleObj r:id="rId5" imgW="241300" imgH="228600" progId="Equation.DSMT4">
                  <p:embed/>
                  <p:pic>
                    <p:nvPicPr>
                      <p:cNvPr id="0" name="图片 3075"/>
                      <p:cNvPicPr/>
                      <p:nvPr/>
                    </p:nvPicPr>
                    <p:blipFill>
                      <a:blip r:embed="rId6"/>
                      <a:stretch>
                        <a:fillRect/>
                      </a:stretch>
                    </p:blipFill>
                    <p:spPr>
                      <a:xfrm>
                        <a:off x="7203440" y="4264343"/>
                        <a:ext cx="375285" cy="359410"/>
                      </a:xfrm>
                      <a:prstGeom prst="rect">
                        <a:avLst/>
                      </a:prstGeom>
                      <a:noFill/>
                      <a:ln w="38100">
                        <a:noFill/>
                        <a:miter/>
                      </a:ln>
                    </p:spPr>
                  </p:pic>
                </p:oleObj>
              </mc:Fallback>
            </mc:AlternateContent>
          </a:graphicData>
        </a:graphic>
      </p:graphicFrame>
      <p:graphicFrame>
        <p:nvGraphicFramePr>
          <p:cNvPr id="11" name="对象 -2147482602"/>
          <p:cNvGraphicFramePr>
            <a:graphicFrameLocks noChangeAspect="1"/>
          </p:cNvGraphicFramePr>
          <p:nvPr/>
        </p:nvGraphicFramePr>
        <p:xfrm>
          <a:off x="9493568" y="4264343"/>
          <a:ext cx="355600" cy="359410"/>
        </p:xfrm>
        <a:graphic>
          <a:graphicData uri="http://schemas.openxmlformats.org/presentationml/2006/ole">
            <mc:AlternateContent xmlns:mc="http://schemas.openxmlformats.org/markup-compatibility/2006">
              <mc:Choice xmlns:v="urn:schemas-microsoft-com:vml" Requires="v">
                <p:oleObj spid="_x0000_s5153" r:id="rId7" imgW="228600" imgH="228600" progId="Equation.DSMT4">
                  <p:embed/>
                </p:oleObj>
              </mc:Choice>
              <mc:Fallback>
                <p:oleObj r:id="rId7" imgW="228600" imgH="228600" progId="Equation.DSMT4">
                  <p:embed/>
                  <p:pic>
                    <p:nvPicPr>
                      <p:cNvPr id="0" name="图片 3075"/>
                      <p:cNvPicPr/>
                      <p:nvPr/>
                    </p:nvPicPr>
                    <p:blipFill>
                      <a:blip r:embed="rId8"/>
                      <a:stretch>
                        <a:fillRect/>
                      </a:stretch>
                    </p:blipFill>
                    <p:spPr>
                      <a:xfrm>
                        <a:off x="9493568" y="4264343"/>
                        <a:ext cx="355600" cy="359410"/>
                      </a:xfrm>
                      <a:prstGeom prst="rect">
                        <a:avLst/>
                      </a:prstGeom>
                      <a:noFill/>
                      <a:ln w="38100">
                        <a:noFill/>
                        <a:miter/>
                      </a:ln>
                    </p:spPr>
                  </p:pic>
                </p:oleObj>
              </mc:Fallback>
            </mc:AlternateContent>
          </a:graphicData>
        </a:graphic>
      </p:graphicFrame>
      <p:graphicFrame>
        <p:nvGraphicFramePr>
          <p:cNvPr id="13" name="对象 -2147482602"/>
          <p:cNvGraphicFramePr>
            <a:graphicFrameLocks noChangeAspect="1"/>
          </p:cNvGraphicFramePr>
          <p:nvPr/>
        </p:nvGraphicFramePr>
        <p:xfrm>
          <a:off x="2708910" y="5331143"/>
          <a:ext cx="316865" cy="379730"/>
        </p:xfrm>
        <a:graphic>
          <a:graphicData uri="http://schemas.openxmlformats.org/presentationml/2006/ole">
            <mc:AlternateContent xmlns:mc="http://schemas.openxmlformats.org/markup-compatibility/2006">
              <mc:Choice xmlns:v="urn:schemas-microsoft-com:vml" Requires="v">
                <p:oleObj spid="_x0000_s5154" r:id="rId9" imgW="203200" imgH="241300" progId="Equation.DSMT4">
                  <p:embed/>
                </p:oleObj>
              </mc:Choice>
              <mc:Fallback>
                <p:oleObj r:id="rId9" imgW="203200" imgH="241300" progId="Equation.DSMT4">
                  <p:embed/>
                  <p:pic>
                    <p:nvPicPr>
                      <p:cNvPr id="0" name="图片 3075"/>
                      <p:cNvPicPr/>
                      <p:nvPr/>
                    </p:nvPicPr>
                    <p:blipFill>
                      <a:blip r:embed="rId10"/>
                      <a:stretch>
                        <a:fillRect/>
                      </a:stretch>
                    </p:blipFill>
                    <p:spPr>
                      <a:xfrm>
                        <a:off x="2708910" y="5331143"/>
                        <a:ext cx="316865" cy="379730"/>
                      </a:xfrm>
                      <a:prstGeom prst="rect">
                        <a:avLst/>
                      </a:prstGeom>
                      <a:noFill/>
                      <a:ln w="38100">
                        <a:noFill/>
                        <a:miter/>
                      </a:ln>
                    </p:spPr>
                  </p:pic>
                </p:oleObj>
              </mc:Fallback>
            </mc:AlternateContent>
          </a:graphicData>
        </a:graphic>
      </p:graphicFrame>
      <p:graphicFrame>
        <p:nvGraphicFramePr>
          <p:cNvPr id="15" name="对象 -2147482602"/>
          <p:cNvGraphicFramePr>
            <a:graphicFrameLocks noChangeAspect="1"/>
          </p:cNvGraphicFramePr>
          <p:nvPr/>
        </p:nvGraphicFramePr>
        <p:xfrm>
          <a:off x="8325485" y="5331143"/>
          <a:ext cx="337185" cy="379730"/>
        </p:xfrm>
        <a:graphic>
          <a:graphicData uri="http://schemas.openxmlformats.org/presentationml/2006/ole">
            <mc:AlternateContent xmlns:mc="http://schemas.openxmlformats.org/markup-compatibility/2006">
              <mc:Choice xmlns:v="urn:schemas-microsoft-com:vml" Requires="v">
                <p:oleObj spid="_x0000_s5155" r:id="rId11" imgW="215900" imgH="241300" progId="Equation.DSMT4">
                  <p:embed/>
                </p:oleObj>
              </mc:Choice>
              <mc:Fallback>
                <p:oleObj r:id="rId11" imgW="215900" imgH="241300" progId="Equation.DSMT4">
                  <p:embed/>
                  <p:pic>
                    <p:nvPicPr>
                      <p:cNvPr id="0" name="图片 3075"/>
                      <p:cNvPicPr/>
                      <p:nvPr/>
                    </p:nvPicPr>
                    <p:blipFill>
                      <a:blip r:embed="rId12"/>
                      <a:stretch>
                        <a:fillRect/>
                      </a:stretch>
                    </p:blipFill>
                    <p:spPr>
                      <a:xfrm>
                        <a:off x="8325485" y="5331143"/>
                        <a:ext cx="337185" cy="379730"/>
                      </a:xfrm>
                      <a:prstGeom prst="rect">
                        <a:avLst/>
                      </a:prstGeom>
                      <a:noFill/>
                      <a:ln w="38100">
                        <a:noFill/>
                        <a:miter/>
                      </a:ln>
                    </p:spPr>
                  </p:pic>
                </p:oleObj>
              </mc:Fallback>
            </mc:AlternateContent>
          </a:graphicData>
        </a:graphic>
      </p:graphicFrame>
      <p:graphicFrame>
        <p:nvGraphicFramePr>
          <p:cNvPr id="17" name="对象 -2147482602"/>
          <p:cNvGraphicFramePr>
            <a:graphicFrameLocks noChangeAspect="1"/>
          </p:cNvGraphicFramePr>
          <p:nvPr/>
        </p:nvGraphicFramePr>
        <p:xfrm>
          <a:off x="2638425" y="5864543"/>
          <a:ext cx="337185" cy="379730"/>
        </p:xfrm>
        <a:graphic>
          <a:graphicData uri="http://schemas.openxmlformats.org/presentationml/2006/ole">
            <mc:AlternateContent xmlns:mc="http://schemas.openxmlformats.org/markup-compatibility/2006">
              <mc:Choice xmlns:v="urn:schemas-microsoft-com:vml" Requires="v">
                <p:oleObj spid="_x0000_s5156" r:id="rId13" imgW="215900" imgH="241300" progId="Equation.DSMT4">
                  <p:embed/>
                </p:oleObj>
              </mc:Choice>
              <mc:Fallback>
                <p:oleObj r:id="rId13" imgW="215900" imgH="241300" progId="Equation.DSMT4">
                  <p:embed/>
                  <p:pic>
                    <p:nvPicPr>
                      <p:cNvPr id="0" name="图片 3075"/>
                      <p:cNvPicPr/>
                      <p:nvPr/>
                    </p:nvPicPr>
                    <p:blipFill>
                      <a:blip r:embed="rId14"/>
                      <a:stretch>
                        <a:fillRect/>
                      </a:stretch>
                    </p:blipFill>
                    <p:spPr>
                      <a:xfrm>
                        <a:off x="2638425" y="5864543"/>
                        <a:ext cx="337185" cy="379730"/>
                      </a:xfrm>
                      <a:prstGeom prst="rect">
                        <a:avLst/>
                      </a:prstGeom>
                      <a:noFill/>
                      <a:ln w="38100">
                        <a:noFill/>
                        <a:miter/>
                      </a:ln>
                    </p:spPr>
                  </p:pic>
                </p:oleObj>
              </mc:Fallback>
            </mc:AlternateContent>
          </a:graphicData>
        </a:graphic>
      </p:graphicFrame>
      <p:sp>
        <p:nvSpPr>
          <p:cNvPr id="19" name="Rectangle 4" descr="浅色上对角线"/>
          <p:cNvSpPr>
            <a:spLocks noChangeArrowheads="1"/>
          </p:cNvSpPr>
          <p:nvPr/>
        </p:nvSpPr>
        <p:spPr bwMode="auto">
          <a:xfrm>
            <a:off x="840105" y="107315"/>
            <a:ext cx="3369310"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algn="l" eaLnBrk="0" hangingPunct="0">
              <a:buClrTx/>
              <a:buSzTx/>
              <a:buFontTx/>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rPr>
              <a:t>二、泰尔指数分析</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5"/>
          <p:cNvSpPr>
            <a:spLocks noChangeArrowheads="1"/>
          </p:cNvSpPr>
          <p:nvPr/>
        </p:nvSpPr>
        <p:spPr bwMode="auto">
          <a:xfrm>
            <a:off x="1092096" y="1456690"/>
            <a:ext cx="10142220" cy="478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endParaRPr lang="en-US" altLang="zh-CN" sz="2000" dirty="0">
              <a:latin typeface="微软雅黑" panose="020B0503020204020204" charset="-122"/>
              <a:ea typeface="微软雅黑" panose="020B0503020204020204" charset="-122"/>
            </a:endParaRPr>
          </a:p>
        </p:txBody>
      </p:sp>
      <p:sp>
        <p:nvSpPr>
          <p:cNvPr id="3" name="Rectangle 5"/>
          <p:cNvSpPr>
            <a:spLocks noChangeArrowheads="1"/>
          </p:cNvSpPr>
          <p:nvPr/>
        </p:nvSpPr>
        <p:spPr bwMode="auto">
          <a:xfrm>
            <a:off x="1237511" y="4452620"/>
            <a:ext cx="10142220" cy="179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kumimoji="1" lang="en-US" altLang="zh-CN" sz="2800" b="1" dirty="0">
                <a:latin typeface="微软雅黑" panose="020B0503020204020204" charset="-122"/>
                <a:ea typeface="微软雅黑" panose="020B0503020204020204" charset="-122"/>
              </a:rPr>
              <a:t>   </a:t>
            </a:r>
            <a:endParaRPr lang="en-US" altLang="zh-CN" sz="2000" dirty="0">
              <a:latin typeface="微软雅黑" panose="020B0503020204020204" charset="-122"/>
              <a:ea typeface="微软雅黑" panose="020B0503020204020204" charset="-122"/>
            </a:endParaRPr>
          </a:p>
        </p:txBody>
      </p:sp>
      <p:sp>
        <p:nvSpPr>
          <p:cNvPr id="6" name="文本框 5"/>
          <p:cNvSpPr txBox="1"/>
          <p:nvPr/>
        </p:nvSpPr>
        <p:spPr>
          <a:xfrm>
            <a:off x="880745" y="826135"/>
            <a:ext cx="10940415" cy="5882640"/>
          </a:xfrm>
          <a:prstGeom prst="rect">
            <a:avLst/>
          </a:prstGeom>
        </p:spPr>
        <p:txBody>
          <a:bodyPr wrap="square">
            <a:noAutofit/>
          </a:bodyPr>
          <a:lstStyle/>
          <a:p>
            <a:pPr indent="711200" algn="just" defTabSz="266700" fontAlgn="auto">
              <a:lnSpc>
                <a:spcPct val="150000"/>
              </a:lnSpc>
              <a:spcBef>
                <a:spcPts val="0"/>
              </a:spcBef>
              <a:buClrTx/>
              <a:buSzTx/>
              <a:buFontTx/>
            </a:pPr>
            <a:r>
              <a:rPr lang="zh-CN" altLang="en-US" sz="2400" b="1" dirty="0">
                <a:solidFill>
                  <a:schemeClr val="accent2"/>
                </a:solidFill>
                <a:latin typeface="华文楷体" panose="02010600040101010101" charset="-122"/>
                <a:ea typeface="华文楷体" panose="02010600040101010101" charset="-122"/>
                <a:cs typeface="华文楷体" panose="02010600040101010101" charset="-122"/>
                <a:sym typeface="+mn-ea"/>
              </a:rPr>
              <a:t>（二）泰尔指数分解</a:t>
            </a:r>
            <a:endPar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endParaRPr>
          </a:p>
          <a:p>
            <a:pPr indent="711200" algn="just" defTabSz="266700" fontAlgn="auto">
              <a:lnSpc>
                <a:spcPct val="150000"/>
              </a:lnSpc>
              <a:spcBef>
                <a:spcPts val="0"/>
              </a:spcBef>
              <a:buClrTx/>
              <a:buSzTx/>
              <a:buFontTx/>
            </a:pPr>
            <a:r>
              <a:rPr lang="zh-CN" altLang="en-US" sz="20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总体上总差距曲线呈现出波动下降的趋势，2022年泰尔指数较2011年下降一半左右。区域间差距大于区域内差距，说明我国共同富裕水平地区差距主要由东中西三大区域间差异主导。可喜的是，区域间差距在考察期内虽有波动，但长期来看也呈缩小态势，说明持续推进的“西部大开发战略”、“东北振兴战略”、“中部崛起战略”、等重要战略措施取得了显著成效。</a:t>
            </a:r>
          </a:p>
        </p:txBody>
      </p:sp>
      <p:sp>
        <p:nvSpPr>
          <p:cNvPr id="9"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15</a:t>
            </a:fld>
            <a:endParaRPr lang="zh-CN" altLang="en-US" sz="2000" dirty="0">
              <a:solidFill>
                <a:schemeClr val="tx1"/>
              </a:solidFill>
            </a:endParaRPr>
          </a:p>
        </p:txBody>
      </p:sp>
      <p:sp>
        <p:nvSpPr>
          <p:cNvPr id="7" name="矩形 6"/>
          <p:cNvSpPr/>
          <p:nvPr/>
        </p:nvSpPr>
        <p:spPr>
          <a:xfrm>
            <a:off x="22860" y="97853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a:solidFill>
                  <a:schemeClr val="bg1"/>
                </a:solidFill>
                <a:sym typeface="+mn-ea"/>
              </a:rPr>
              <a:t>经</a:t>
            </a:r>
          </a:p>
          <a:p>
            <a:pPr algn="ctr"/>
            <a:r>
              <a:rPr lang="zh-CN" altLang="en-US" sz="2800" b="1">
                <a:solidFill>
                  <a:schemeClr val="bg1"/>
                </a:solidFill>
                <a:sym typeface="+mn-ea"/>
              </a:rPr>
              <a:t>济统计案例分析</a:t>
            </a:r>
            <a:endParaRPr lang="zh-CN" altLang="en-US" sz="2800" b="1">
              <a:solidFill>
                <a:schemeClr val="bg1"/>
              </a:solidFill>
            </a:endParaRPr>
          </a:p>
          <a:p>
            <a:pPr algn="ctr"/>
            <a:endParaRPr lang="zh-CN" altLang="en-US" sz="2800" b="1">
              <a:solidFill>
                <a:schemeClr val="bg1"/>
              </a:solidFill>
            </a:endParaRPr>
          </a:p>
        </p:txBody>
      </p:sp>
      <p:graphicFrame>
        <p:nvGraphicFramePr>
          <p:cNvPr id="4" name="图表 3"/>
          <p:cNvGraphicFramePr/>
          <p:nvPr>
            <p:extLst>
              <p:ext uri="{D42A27DB-BD31-4B8C-83A1-F6EECF244321}">
                <p14:modId xmlns:p14="http://schemas.microsoft.com/office/powerpoint/2010/main" val="997724199"/>
              </p:ext>
            </p:extLst>
          </p:nvPr>
        </p:nvGraphicFramePr>
        <p:xfrm>
          <a:off x="3467948" y="3275901"/>
          <a:ext cx="5390515" cy="2683510"/>
        </p:xfrm>
        <a:graphic>
          <a:graphicData uri="http://schemas.openxmlformats.org/drawingml/2006/chart">
            <c:chart xmlns:c="http://schemas.openxmlformats.org/drawingml/2006/chart" xmlns:r="http://schemas.openxmlformats.org/officeDocument/2006/relationships" r:id="rId2"/>
          </a:graphicData>
        </a:graphic>
      </p:graphicFrame>
      <p:sp>
        <p:nvSpPr>
          <p:cNvPr id="2" name="Rectangle 4" descr="浅色上对角线"/>
          <p:cNvSpPr>
            <a:spLocks noChangeArrowheads="1"/>
          </p:cNvSpPr>
          <p:nvPr/>
        </p:nvSpPr>
        <p:spPr bwMode="auto">
          <a:xfrm>
            <a:off x="840105" y="107315"/>
            <a:ext cx="3369310"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algn="l" eaLnBrk="0" hangingPunct="0">
              <a:buClrTx/>
              <a:buSzTx/>
              <a:buFontTx/>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rPr>
              <a:t>二、泰尔指数分析</a:t>
            </a:r>
          </a:p>
        </p:txBody>
      </p:sp>
      <p:sp>
        <p:nvSpPr>
          <p:cNvPr id="5" name="矩形 4"/>
          <p:cNvSpPr/>
          <p:nvPr/>
        </p:nvSpPr>
        <p:spPr>
          <a:xfrm>
            <a:off x="4038598" y="6001201"/>
            <a:ext cx="3980577" cy="338554"/>
          </a:xfrm>
          <a:prstGeom prst="rect">
            <a:avLst/>
          </a:prstGeom>
        </p:spPr>
        <p:txBody>
          <a:bodyPr wrap="none">
            <a:spAutoFit/>
          </a:bodyPr>
          <a:lstStyle/>
          <a:p>
            <a:r>
              <a:rPr lang="zh-CN" altLang="zh-CN" sz="1600" dirty="0">
                <a:latin typeface="Times New Roman" panose="02020603050405020304" pitchFamily="18" charset="0"/>
                <a:cs typeface="Times New Roman" panose="02020603050405020304" pitchFamily="18" charset="0"/>
              </a:rPr>
              <a:t>图</a:t>
            </a:r>
            <a:r>
              <a:rPr lang="en-US" altLang="zh-CN" sz="1600" dirty="0">
                <a:latin typeface="Times New Roman" panose="02020603050405020304" pitchFamily="18" charset="0"/>
                <a:cs typeface="Times New Roman" panose="02020603050405020304" pitchFamily="18" charset="0"/>
              </a:rPr>
              <a:t>4.2 </a:t>
            </a:r>
            <a:r>
              <a:rPr lang="zh-CN" altLang="zh-CN" sz="1600" dirty="0">
                <a:latin typeface="Times New Roman" panose="02020603050405020304" pitchFamily="18" charset="0"/>
                <a:cs typeface="Times New Roman" panose="02020603050405020304" pitchFamily="18" charset="0"/>
              </a:rPr>
              <a:t>共同富裕水平地区差异泰尔指数分解</a:t>
            </a:r>
            <a:endParaRPr lang="zh-CN" altLang="en-US" sz="1600"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5"/>
          <p:cNvSpPr>
            <a:spLocks noChangeArrowheads="1"/>
          </p:cNvSpPr>
          <p:nvPr/>
        </p:nvSpPr>
        <p:spPr bwMode="auto">
          <a:xfrm>
            <a:off x="1092096" y="1456690"/>
            <a:ext cx="10142220" cy="478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endParaRPr lang="en-US" altLang="zh-CN" sz="2000" dirty="0">
              <a:latin typeface="微软雅黑" panose="020B0503020204020204" charset="-122"/>
              <a:ea typeface="微软雅黑" panose="020B0503020204020204" charset="-122"/>
            </a:endParaRPr>
          </a:p>
        </p:txBody>
      </p:sp>
      <p:sp>
        <p:nvSpPr>
          <p:cNvPr id="3" name="Rectangle 5"/>
          <p:cNvSpPr>
            <a:spLocks noChangeArrowheads="1"/>
          </p:cNvSpPr>
          <p:nvPr/>
        </p:nvSpPr>
        <p:spPr bwMode="auto">
          <a:xfrm>
            <a:off x="1237511" y="4452620"/>
            <a:ext cx="10142220" cy="179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kumimoji="1" lang="en-US" altLang="zh-CN" sz="2800" b="1" dirty="0">
                <a:latin typeface="微软雅黑" panose="020B0503020204020204" charset="-122"/>
                <a:ea typeface="微软雅黑" panose="020B0503020204020204" charset="-122"/>
              </a:rPr>
              <a:t>   </a:t>
            </a:r>
            <a:endParaRPr lang="en-US" altLang="zh-CN" sz="2000" dirty="0">
              <a:latin typeface="微软雅黑" panose="020B0503020204020204" charset="-122"/>
              <a:ea typeface="微软雅黑" panose="020B0503020204020204" charset="-122"/>
            </a:endParaRPr>
          </a:p>
        </p:txBody>
      </p:sp>
      <p:sp>
        <p:nvSpPr>
          <p:cNvPr id="6" name="文本框 5"/>
          <p:cNvSpPr txBox="1"/>
          <p:nvPr/>
        </p:nvSpPr>
        <p:spPr>
          <a:xfrm>
            <a:off x="840740" y="786928"/>
            <a:ext cx="10940415" cy="5882640"/>
          </a:xfrm>
          <a:prstGeom prst="rect">
            <a:avLst/>
          </a:prstGeom>
        </p:spPr>
        <p:txBody>
          <a:bodyPr wrap="square">
            <a:noAutofit/>
          </a:bodyPr>
          <a:lstStyle/>
          <a:p>
            <a:pPr indent="711200" algn="just" defTabSz="266700" fontAlgn="auto">
              <a:lnSpc>
                <a:spcPct val="150000"/>
              </a:lnSpc>
              <a:spcBef>
                <a:spcPts val="0"/>
              </a:spcBef>
              <a:buClrTx/>
              <a:buSzTx/>
              <a:buFontTx/>
            </a:pPr>
            <a:r>
              <a:rPr lang="zh-CN" altLang="en-US" sz="2400" b="1" dirty="0">
                <a:solidFill>
                  <a:schemeClr val="accent2"/>
                </a:solidFill>
                <a:latin typeface="华文楷体" panose="02010600040101010101" charset="-122"/>
                <a:ea typeface="华文楷体" panose="02010600040101010101" charset="-122"/>
                <a:cs typeface="华文楷体" panose="02010600040101010101" charset="-122"/>
                <a:sym typeface="+mn-ea"/>
              </a:rPr>
              <a:t>（三）泰尔指数分析</a:t>
            </a:r>
            <a:endPar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endParaRPr>
          </a:p>
          <a:p>
            <a:pPr indent="711200" algn="just" defTabSz="266700" fontAlgn="auto">
              <a:lnSpc>
                <a:spcPct val="150000"/>
              </a:lnSpc>
              <a:spcBef>
                <a:spcPts val="0"/>
              </a:spcBef>
              <a:buClrTx/>
              <a:buSzTx/>
              <a:buFontTx/>
            </a:pPr>
            <a:r>
              <a:rPr lang="zh-CN" altLang="en-US" sz="20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西部区域内部泰尔指数大于东中部，表明西部省区间共同富裕发展水平不均衡现象最为严重，归结于西部省区两极分化明显，东部和中部区域内泰尔指数曲线非常接近，走势大体一致，表明这两个区域内省区发展相对较为均衡。近年来我国区域内部差距不断缩小，离不开我国采取的区域协调发展机制，一带一路等重大战略措施。</a:t>
            </a:r>
          </a:p>
        </p:txBody>
      </p:sp>
      <p:sp>
        <p:nvSpPr>
          <p:cNvPr id="9"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16</a:t>
            </a:fld>
            <a:endParaRPr lang="zh-CN" altLang="en-US" sz="2000" dirty="0">
              <a:solidFill>
                <a:schemeClr val="tx1"/>
              </a:solidFill>
            </a:endParaRPr>
          </a:p>
        </p:txBody>
      </p:sp>
      <p:sp>
        <p:nvSpPr>
          <p:cNvPr id="10" name="Rectangle 4" descr="浅色上对角线"/>
          <p:cNvSpPr>
            <a:spLocks noChangeArrowheads="1"/>
          </p:cNvSpPr>
          <p:nvPr/>
        </p:nvSpPr>
        <p:spPr bwMode="auto">
          <a:xfrm>
            <a:off x="840105" y="107315"/>
            <a:ext cx="3369310"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algn="l" eaLnBrk="0" hangingPunct="0">
              <a:buClrTx/>
              <a:buSzTx/>
              <a:buFontTx/>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rPr>
              <a:t>二、泰尔指数分析</a:t>
            </a:r>
          </a:p>
        </p:txBody>
      </p:sp>
      <p:sp>
        <p:nvSpPr>
          <p:cNvPr id="7" name="矩形 6"/>
          <p:cNvSpPr/>
          <p:nvPr/>
        </p:nvSpPr>
        <p:spPr>
          <a:xfrm>
            <a:off x="22860" y="97853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a:solidFill>
                  <a:schemeClr val="bg1"/>
                </a:solidFill>
                <a:sym typeface="+mn-ea"/>
              </a:rPr>
              <a:t>经</a:t>
            </a:r>
          </a:p>
          <a:p>
            <a:pPr algn="ctr"/>
            <a:r>
              <a:rPr lang="zh-CN" altLang="en-US" sz="2800" b="1">
                <a:solidFill>
                  <a:schemeClr val="bg1"/>
                </a:solidFill>
                <a:sym typeface="+mn-ea"/>
              </a:rPr>
              <a:t>济统计案例分析</a:t>
            </a:r>
            <a:endParaRPr lang="zh-CN" altLang="en-US" sz="2800" b="1">
              <a:solidFill>
                <a:schemeClr val="bg1"/>
              </a:solidFill>
            </a:endParaRPr>
          </a:p>
          <a:p>
            <a:pPr algn="ctr"/>
            <a:endParaRPr lang="zh-CN" altLang="en-US" sz="2800" b="1">
              <a:solidFill>
                <a:schemeClr val="bg1"/>
              </a:solidFill>
            </a:endParaRPr>
          </a:p>
        </p:txBody>
      </p:sp>
      <p:graphicFrame>
        <p:nvGraphicFramePr>
          <p:cNvPr id="2" name="图表 2"/>
          <p:cNvGraphicFramePr/>
          <p:nvPr>
            <p:extLst>
              <p:ext uri="{D42A27DB-BD31-4B8C-83A1-F6EECF244321}">
                <p14:modId xmlns:p14="http://schemas.microsoft.com/office/powerpoint/2010/main" val="139696567"/>
              </p:ext>
            </p:extLst>
          </p:nvPr>
        </p:nvGraphicFramePr>
        <p:xfrm>
          <a:off x="3466996" y="3236595"/>
          <a:ext cx="5392420" cy="2863215"/>
        </p:xfrm>
        <a:graphic>
          <a:graphicData uri="http://schemas.openxmlformats.org/drawingml/2006/chart">
            <c:chart xmlns:c="http://schemas.openxmlformats.org/drawingml/2006/chart" xmlns:r="http://schemas.openxmlformats.org/officeDocument/2006/relationships" r:id="rId2"/>
          </a:graphicData>
        </a:graphic>
      </p:graphicFrame>
      <p:sp>
        <p:nvSpPr>
          <p:cNvPr id="11" name="矩形 10"/>
          <p:cNvSpPr/>
          <p:nvPr/>
        </p:nvSpPr>
        <p:spPr>
          <a:xfrm>
            <a:off x="4173719" y="6075313"/>
            <a:ext cx="3978974" cy="338554"/>
          </a:xfrm>
          <a:prstGeom prst="rect">
            <a:avLst/>
          </a:prstGeom>
        </p:spPr>
        <p:txBody>
          <a:bodyPr wrap="none">
            <a:spAutoFit/>
          </a:bodyPr>
          <a:lstStyle/>
          <a:p>
            <a:r>
              <a:rPr lang="zh-CN" altLang="zh-CN" sz="1600" dirty="0">
                <a:latin typeface="Times New Roman" panose="02020603050405020304" pitchFamily="18" charset="0"/>
                <a:cs typeface="Times New Roman" panose="02020603050405020304" pitchFamily="18" charset="0"/>
              </a:rPr>
              <a:t>图</a:t>
            </a:r>
            <a:r>
              <a:rPr lang="en-US" altLang="zh-CN" sz="1600" dirty="0">
                <a:latin typeface="Times New Roman" panose="02020603050405020304" pitchFamily="18" charset="0"/>
                <a:cs typeface="Times New Roman" panose="02020603050405020304" pitchFamily="18" charset="0"/>
              </a:rPr>
              <a:t>4.3 </a:t>
            </a:r>
            <a:r>
              <a:rPr lang="zh-CN" altLang="zh-CN" sz="1600" dirty="0">
                <a:latin typeface="Times New Roman" panose="02020603050405020304" pitchFamily="18" charset="0"/>
                <a:cs typeface="Times New Roman" panose="02020603050405020304" pitchFamily="18" charset="0"/>
              </a:rPr>
              <a:t>三大区域内部共同富裕水平泰尔指数</a:t>
            </a:r>
            <a:endParaRPr lang="zh-CN" altLang="en-US" sz="1600"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4"/>
          <p:cNvSpPr txBox="1">
            <a:spLocks noChangeArrowheads="1"/>
          </p:cNvSpPr>
          <p:nvPr/>
        </p:nvSpPr>
        <p:spPr bwMode="auto">
          <a:xfrm>
            <a:off x="958215" y="1096645"/>
            <a:ext cx="10276205" cy="1648460"/>
          </a:xfrm>
          <a:prstGeom prst="rect">
            <a:avLst/>
          </a:prstGeom>
          <a:solidFill>
            <a:schemeClr val="bg1"/>
          </a:solidFill>
          <a:ln w="9525">
            <a:noFill/>
            <a:miter lim="800000"/>
          </a:ln>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252095" algn="just" defTabSz="266700" fontAlgn="auto">
              <a:lnSpc>
                <a:spcPts val="2800"/>
              </a:lnSpc>
              <a:spcBef>
                <a:spcPts val="700"/>
              </a:spcBef>
              <a:spcAft>
                <a:spcPct val="0"/>
              </a:spcAft>
            </a:pPr>
            <a:r>
              <a:rPr lang="zh-CN" altLang="en-US" sz="2400" b="1" dirty="0">
                <a:solidFill>
                  <a:schemeClr val="accent2"/>
                </a:solidFill>
                <a:latin typeface="华文楷体" panose="02010600040101010101" charset="-122"/>
                <a:ea typeface="华文楷体" panose="02010600040101010101" charset="-122"/>
                <a:cs typeface="华文楷体" panose="02010600040101010101" charset="-122"/>
                <a:sym typeface="+mn-ea"/>
              </a:rPr>
              <a:t>（一）变化趋势</a:t>
            </a:r>
            <a:endParaRPr lang="zh-CN" altLang="en-US"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endParaRPr>
          </a:p>
          <a:p>
            <a:pPr indent="609600" algn="just" defTabSz="266700" eaLnBrk="1" fontAlgn="auto" hangingPunct="1">
              <a:lnSpc>
                <a:spcPct val="150000"/>
              </a:lnSpc>
              <a:spcBef>
                <a:spcPts val="0"/>
              </a:spcBef>
              <a:buClrTx/>
              <a:buSzTx/>
              <a:buFont typeface="Wingdings" panose="05000000000000000000" charset="0"/>
              <a:buNone/>
              <a:extLst>
                <a:ext uri="{35155182-B16C-46BC-9424-99874614C6A1}">
                  <wpsdc:indentchars xmlns:wpsdc="http://www.wps.cn/officeDocument/2017/drawingmlCustomData" xmlns="" val="200" checksum="4158780845"/>
                </a:ext>
              </a:extLst>
            </a:pPr>
            <a:r>
              <a:rPr lang="zh-CN" altLang="en-US"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有24个省区2022年得分较2010年有不同程度的增长，表明我国的共同富裕水平整体呈现出良好的发展趋势。</a:t>
            </a:r>
            <a:endParaRPr lang="en-US" altLang="zh-CN"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endParaRPr>
          </a:p>
        </p:txBody>
      </p:sp>
      <p:sp>
        <p:nvSpPr>
          <p:cNvPr id="6"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17</a:t>
            </a:fld>
            <a:endParaRPr lang="zh-CN" altLang="en-US" sz="2000" dirty="0">
              <a:solidFill>
                <a:schemeClr val="tx1"/>
              </a:solidFill>
            </a:endParaRPr>
          </a:p>
        </p:txBody>
      </p:sp>
      <p:sp>
        <p:nvSpPr>
          <p:cNvPr id="2" name="矩形 1"/>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a:solidFill>
                  <a:schemeClr val="bg1"/>
                </a:solidFill>
                <a:sym typeface="+mn-ea"/>
              </a:rPr>
              <a:t>经</a:t>
            </a:r>
          </a:p>
          <a:p>
            <a:pPr algn="ctr"/>
            <a:r>
              <a:rPr lang="zh-CN" altLang="en-US" sz="2400" b="1">
                <a:solidFill>
                  <a:schemeClr val="bg1"/>
                </a:solidFill>
                <a:sym typeface="+mn-ea"/>
              </a:rPr>
              <a:t>济统计案例分析</a:t>
            </a:r>
            <a:endParaRPr lang="zh-CN" altLang="en-US" sz="2400" b="1">
              <a:ln>
                <a:noFill/>
              </a:ln>
            </a:endParaRPr>
          </a:p>
        </p:txBody>
      </p:sp>
      <p:graphicFrame>
        <p:nvGraphicFramePr>
          <p:cNvPr id="5" name="图表 5"/>
          <p:cNvGraphicFramePr/>
          <p:nvPr>
            <p:extLst>
              <p:ext uri="{D42A27DB-BD31-4B8C-83A1-F6EECF244321}">
                <p14:modId xmlns:p14="http://schemas.microsoft.com/office/powerpoint/2010/main" val="2050335762"/>
              </p:ext>
            </p:extLst>
          </p:nvPr>
        </p:nvGraphicFramePr>
        <p:xfrm>
          <a:off x="1904365" y="2813504"/>
          <a:ext cx="9330055" cy="2705100"/>
        </p:xfrm>
        <a:graphic>
          <a:graphicData uri="http://schemas.openxmlformats.org/drawingml/2006/chart">
            <c:chart xmlns:c="http://schemas.openxmlformats.org/drawingml/2006/chart" xmlns:r="http://schemas.openxmlformats.org/officeDocument/2006/relationships" r:id="rId2"/>
          </a:graphicData>
        </a:graphic>
      </p:graphicFrame>
      <p:sp>
        <p:nvSpPr>
          <p:cNvPr id="3" name="Rectangle 4" descr="浅色上对角线"/>
          <p:cNvSpPr>
            <a:spLocks noChangeArrowheads="1"/>
          </p:cNvSpPr>
          <p:nvPr/>
        </p:nvSpPr>
        <p:spPr bwMode="auto">
          <a:xfrm>
            <a:off x="861695" y="107315"/>
            <a:ext cx="2728595"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三、</a:t>
            </a: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rPr>
              <a:t>纵向比较</a:t>
            </a:r>
          </a:p>
        </p:txBody>
      </p:sp>
      <p:sp>
        <p:nvSpPr>
          <p:cNvPr id="7" name="矩形 6"/>
          <p:cNvSpPr/>
          <p:nvPr/>
        </p:nvSpPr>
        <p:spPr>
          <a:xfrm>
            <a:off x="4053398" y="5601640"/>
            <a:ext cx="4185761" cy="338554"/>
          </a:xfrm>
          <a:prstGeom prst="rect">
            <a:avLst/>
          </a:prstGeom>
        </p:spPr>
        <p:txBody>
          <a:bodyPr wrap="none">
            <a:spAutoFit/>
          </a:bodyPr>
          <a:lstStyle/>
          <a:p>
            <a:r>
              <a:rPr lang="zh-CN" altLang="zh-CN" sz="1600" dirty="0">
                <a:latin typeface="Times New Roman" panose="02020603050405020304" pitchFamily="18" charset="0"/>
                <a:cs typeface="Times New Roman" panose="02020603050405020304" pitchFamily="18" charset="0"/>
              </a:rPr>
              <a:t>图</a:t>
            </a:r>
            <a:r>
              <a:rPr lang="en-US" altLang="zh-CN" sz="1600" dirty="0">
                <a:latin typeface="Times New Roman" panose="02020603050405020304" pitchFamily="18" charset="0"/>
                <a:cs typeface="Times New Roman" panose="02020603050405020304" pitchFamily="18" charset="0"/>
              </a:rPr>
              <a:t>4.4 </a:t>
            </a:r>
            <a:r>
              <a:rPr lang="zh-CN" altLang="zh-CN" sz="1600" dirty="0">
                <a:latin typeface="Times New Roman" panose="02020603050405020304" pitchFamily="18" charset="0"/>
                <a:cs typeface="Times New Roman" panose="02020603050405020304" pitchFamily="18" charset="0"/>
              </a:rPr>
              <a:t>各省区</a:t>
            </a:r>
            <a:r>
              <a:rPr lang="en-US" altLang="zh-CN" sz="1600" dirty="0">
                <a:latin typeface="Times New Roman" panose="02020603050405020304" pitchFamily="18" charset="0"/>
                <a:cs typeface="Times New Roman" panose="02020603050405020304" pitchFamily="18" charset="0"/>
              </a:rPr>
              <a:t>2022</a:t>
            </a:r>
            <a:r>
              <a:rPr lang="zh-CN" altLang="zh-CN" sz="1600" dirty="0">
                <a:latin typeface="Times New Roman" panose="02020603050405020304" pitchFamily="18" charset="0"/>
                <a:cs typeface="Times New Roman" panose="02020603050405020304" pitchFamily="18" charset="0"/>
              </a:rPr>
              <a:t>与</a:t>
            </a:r>
            <a:r>
              <a:rPr lang="en-US" altLang="zh-CN" sz="1600" dirty="0">
                <a:latin typeface="Times New Roman" panose="02020603050405020304" pitchFamily="18" charset="0"/>
                <a:cs typeface="Times New Roman" panose="02020603050405020304" pitchFamily="18" charset="0"/>
              </a:rPr>
              <a:t>2010</a:t>
            </a:r>
            <a:r>
              <a:rPr lang="zh-CN" altLang="zh-CN" sz="1600" dirty="0">
                <a:latin typeface="Times New Roman" panose="02020603050405020304" pitchFamily="18" charset="0"/>
                <a:cs typeface="Times New Roman" panose="02020603050405020304" pitchFamily="18" charset="0"/>
              </a:rPr>
              <a:t>年共同富裕得分之差</a:t>
            </a:r>
            <a:endParaRPr lang="zh-CN" altLang="en-US" sz="1600"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bldLst>
      <p:bldP spid="8"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4"/>
          <p:cNvSpPr txBox="1">
            <a:spLocks noChangeArrowheads="1"/>
          </p:cNvSpPr>
          <p:nvPr/>
        </p:nvSpPr>
        <p:spPr bwMode="auto">
          <a:xfrm>
            <a:off x="810260" y="952500"/>
            <a:ext cx="10276205" cy="2228215"/>
          </a:xfrm>
          <a:prstGeom prst="rect">
            <a:avLst/>
          </a:prstGeom>
          <a:solidFill>
            <a:schemeClr val="bg1"/>
          </a:solidFill>
          <a:ln w="9525">
            <a:noFill/>
            <a:miter lim="800000"/>
          </a:ln>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252095" algn="just" defTabSz="266700" fontAlgn="auto">
              <a:lnSpc>
                <a:spcPts val="2800"/>
              </a:lnSpc>
              <a:spcBef>
                <a:spcPts val="700"/>
              </a:spcBef>
              <a:spcAft>
                <a:spcPct val="0"/>
              </a:spcAft>
            </a:pPr>
            <a:r>
              <a:rPr lang="zh-CN" altLang="en-US" sz="2400" b="1" dirty="0">
                <a:solidFill>
                  <a:schemeClr val="accent2"/>
                </a:solidFill>
                <a:latin typeface="华文楷体" panose="02010600040101010101" charset="-122"/>
                <a:ea typeface="华文楷体" panose="02010600040101010101" charset="-122"/>
                <a:cs typeface="华文楷体" panose="02010600040101010101" charset="-122"/>
                <a:sym typeface="+mn-ea"/>
              </a:rPr>
              <a:t>（二）核密度曲线</a:t>
            </a:r>
            <a:endParaRPr lang="zh-CN" altLang="en-US"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endParaRPr>
          </a:p>
          <a:p>
            <a:pPr indent="609600" algn="just" defTabSz="266700" eaLnBrk="1" fontAlgn="auto" hangingPunct="1">
              <a:lnSpc>
                <a:spcPct val="150000"/>
              </a:lnSpc>
              <a:spcBef>
                <a:spcPts val="0"/>
              </a:spcBef>
              <a:buClrTx/>
              <a:buSzTx/>
              <a:buFont typeface="Wingdings" panose="05000000000000000000" charset="0"/>
              <a:buNone/>
              <a:extLst>
                <a:ext uri="{35155182-B16C-46BC-9424-99874614C6A1}">
                  <wpsdc:indentchars xmlns:wpsdc="http://www.wps.cn/officeDocument/2017/drawingmlCustomData" xmlns="" val="200" checksum="4158780845"/>
                </a:ext>
              </a:extLst>
            </a:pPr>
            <a:r>
              <a:rPr lang="zh-CN" altLang="en-US"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2010年多数省区得分偏低，2016年和2022年核密度曲线较2010年有明显改善，逐渐向右移动，说明在低分段分布的省区数减少，在高分段分布的省区数增加，我国共同富裕整体水平显著提高。</a:t>
            </a:r>
          </a:p>
        </p:txBody>
      </p:sp>
      <p:sp>
        <p:nvSpPr>
          <p:cNvPr id="6"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18</a:t>
            </a:fld>
            <a:endParaRPr lang="zh-CN" altLang="en-US" sz="2000" dirty="0">
              <a:solidFill>
                <a:schemeClr val="tx1"/>
              </a:solidFill>
            </a:endParaRPr>
          </a:p>
        </p:txBody>
      </p:sp>
      <p:sp>
        <p:nvSpPr>
          <p:cNvPr id="7" name="Rectangle 4" descr="浅色上对角线"/>
          <p:cNvSpPr>
            <a:spLocks noChangeArrowheads="1"/>
          </p:cNvSpPr>
          <p:nvPr/>
        </p:nvSpPr>
        <p:spPr bwMode="auto">
          <a:xfrm>
            <a:off x="861695" y="107315"/>
            <a:ext cx="2728595"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三、</a:t>
            </a: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rPr>
              <a:t>纵向比较</a:t>
            </a:r>
          </a:p>
        </p:txBody>
      </p:sp>
      <p:sp>
        <p:nvSpPr>
          <p:cNvPr id="2" name="矩形 1"/>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a:solidFill>
                  <a:schemeClr val="bg1"/>
                </a:solidFill>
                <a:sym typeface="+mn-ea"/>
              </a:rPr>
              <a:t>经</a:t>
            </a:r>
          </a:p>
          <a:p>
            <a:pPr algn="ctr"/>
            <a:r>
              <a:rPr lang="zh-CN" altLang="en-US" sz="2400" b="1">
                <a:solidFill>
                  <a:schemeClr val="bg1"/>
                </a:solidFill>
                <a:sym typeface="+mn-ea"/>
              </a:rPr>
              <a:t>济统计案例分析</a:t>
            </a:r>
            <a:endParaRPr lang="zh-CN" altLang="en-US" sz="2400" b="1">
              <a:ln>
                <a:noFill/>
              </a:ln>
            </a:endParaRPr>
          </a:p>
        </p:txBody>
      </p:sp>
      <p:pic>
        <p:nvPicPr>
          <p:cNvPr id="4" name="图片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a:xfrm>
            <a:off x="3928110" y="2881718"/>
            <a:ext cx="4792980" cy="3231515"/>
          </a:xfrm>
          <a:prstGeom prst="rect">
            <a:avLst/>
          </a:prstGeom>
          <a:noFill/>
          <a:ln>
            <a:noFill/>
          </a:ln>
        </p:spPr>
      </p:pic>
      <p:sp>
        <p:nvSpPr>
          <p:cNvPr id="3" name="矩形 2"/>
          <p:cNvSpPr/>
          <p:nvPr/>
        </p:nvSpPr>
        <p:spPr>
          <a:xfrm>
            <a:off x="5476383" y="6188870"/>
            <a:ext cx="1723549" cy="338554"/>
          </a:xfrm>
          <a:prstGeom prst="rect">
            <a:avLst/>
          </a:prstGeom>
        </p:spPr>
        <p:txBody>
          <a:bodyPr wrap="none">
            <a:spAutoFit/>
          </a:bodyPr>
          <a:lstStyle/>
          <a:p>
            <a:r>
              <a:rPr lang="zh-CN" altLang="zh-CN" sz="1600" dirty="0">
                <a:latin typeface="Times New Roman" panose="02020603050405020304" pitchFamily="18" charset="0"/>
                <a:cs typeface="Times New Roman" panose="02020603050405020304" pitchFamily="18" charset="0"/>
              </a:rPr>
              <a:t>图</a:t>
            </a:r>
            <a:r>
              <a:rPr lang="en-US" altLang="zh-CN" sz="1600" dirty="0">
                <a:latin typeface="Times New Roman" panose="02020603050405020304" pitchFamily="18" charset="0"/>
                <a:cs typeface="Times New Roman" panose="02020603050405020304" pitchFamily="18" charset="0"/>
              </a:rPr>
              <a:t>4.5 </a:t>
            </a:r>
            <a:r>
              <a:rPr lang="zh-CN" altLang="zh-CN" sz="1600" dirty="0">
                <a:latin typeface="Times New Roman" panose="02020603050405020304" pitchFamily="18" charset="0"/>
                <a:cs typeface="Times New Roman" panose="02020603050405020304" pitchFamily="18" charset="0"/>
              </a:rPr>
              <a:t>核密度曲线</a:t>
            </a:r>
            <a:endParaRPr lang="zh-CN" altLang="en-US" sz="1600"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bldLst>
      <p:bldP spid="8"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129554" y="1183341"/>
            <a:ext cx="10525655" cy="5238974"/>
          </a:xfrm>
          <a:prstGeom prst="rect">
            <a:avLst/>
          </a:prstGeom>
          <a:solidFill>
            <a:srgbClr val="CCE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1</a:t>
            </a:fld>
            <a:endParaRPr lang="zh-CN" altLang="en-US" sz="2000" dirty="0">
              <a:solidFill>
                <a:schemeClr val="tx1"/>
              </a:solidFill>
            </a:endParaRPr>
          </a:p>
        </p:txBody>
      </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6791" y="595281"/>
            <a:ext cx="1972024" cy="1972024"/>
          </a:xfrm>
          <a:prstGeom prst="rect">
            <a:avLst/>
          </a:prstGeom>
        </p:spPr>
      </p:pic>
      <p:sp>
        <p:nvSpPr>
          <p:cNvPr id="8" name="Rectangle 2"/>
          <p:cNvSpPr txBox="1">
            <a:spLocks noChangeArrowheads="1"/>
          </p:cNvSpPr>
          <p:nvPr/>
        </p:nvSpPr>
        <p:spPr>
          <a:xfrm>
            <a:off x="1381771" y="158149"/>
            <a:ext cx="983274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b="1" dirty="0">
                <a:solidFill>
                  <a:schemeClr val="accent1">
                    <a:lumMod val="50000"/>
                  </a:schemeClr>
                </a:solidFill>
                <a:latin typeface="黑体" panose="02010609060101010101" pitchFamily="49" charset="-122"/>
                <a:ea typeface="黑体" panose="02010609060101010101" pitchFamily="49" charset="-122"/>
              </a:rPr>
              <a:t>本章内容</a:t>
            </a:r>
          </a:p>
        </p:txBody>
      </p:sp>
      <p:sp>
        <p:nvSpPr>
          <p:cNvPr id="6" name="矩形 5"/>
          <p:cNvSpPr/>
          <p:nvPr/>
        </p:nvSpPr>
        <p:spPr>
          <a:xfrm>
            <a:off x="-40640" y="916940"/>
            <a:ext cx="507365" cy="426593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sz="2800" b="1">
              <a:solidFill>
                <a:schemeClr val="bg1"/>
              </a:solidFill>
              <a:sym typeface="+mn-ea"/>
            </a:endParaRPr>
          </a:p>
          <a:p>
            <a:pPr algn="ctr"/>
            <a:endParaRPr lang="zh-CN" altLang="en-US" sz="2800" b="1">
              <a:solidFill>
                <a:schemeClr val="bg1"/>
              </a:solidFill>
              <a:sym typeface="+mn-ea"/>
            </a:endParaRPr>
          </a:p>
          <a:p>
            <a:pPr algn="ctr"/>
            <a:r>
              <a:rPr lang="zh-CN" altLang="en-US" sz="2800" b="1">
                <a:solidFill>
                  <a:schemeClr val="bg1"/>
                </a:solidFill>
                <a:sym typeface="+mn-ea"/>
              </a:rPr>
              <a:t>经济统计案例分析</a:t>
            </a:r>
            <a:endParaRPr lang="zh-CN" altLang="en-US" sz="2800" b="1">
              <a:solidFill>
                <a:schemeClr val="bg1"/>
              </a:solidFill>
            </a:endParaRPr>
          </a:p>
          <a:p>
            <a:pPr algn="ctr"/>
            <a:endParaRPr lang="zh-CN" altLang="en-US" sz="2800" b="1">
              <a:solidFill>
                <a:schemeClr val="bg1"/>
              </a:solidFill>
            </a:endParaRPr>
          </a:p>
        </p:txBody>
      </p:sp>
      <p:sp>
        <p:nvSpPr>
          <p:cNvPr id="2" name="AutoShape 6"/>
          <p:cNvSpPr/>
          <p:nvPr/>
        </p:nvSpPr>
        <p:spPr>
          <a:xfrm>
            <a:off x="2656840" y="1473200"/>
            <a:ext cx="8813800" cy="723900"/>
          </a:xfrm>
          <a:prstGeom prst="roundRect">
            <a:avLst>
              <a:gd name="adj" fmla="val 15789"/>
            </a:avLst>
          </a:prstGeom>
          <a:solidFill>
            <a:srgbClr val="F4B183">
              <a:alpha val="100000"/>
            </a:srgbClr>
          </a:solidFill>
          <a:ln w="25400" cap="flat" cmpd="sng">
            <a:noFill/>
            <a:prstDash val="solid"/>
            <a:round/>
          </a:ln>
        </p:spPr>
        <p:txBody>
          <a:bodyPr vert="horz" wrap="square" lIns="88900" tIns="50800" rIns="88900" bIns="50800" rtlCol="0" anchor="ctr" anchorCtr="0"/>
          <a:lstStyle/>
          <a:p>
            <a:pPr marL="0" algn="l" defTabSz="914400">
              <a:lnSpc>
                <a:spcPct val="100000"/>
              </a:lnSpc>
              <a:spcAft>
                <a:spcPct val="35000"/>
              </a:spcAft>
            </a:pPr>
            <a:r>
              <a:rPr lang="zh-CN" altLang="en-US" sz="2800" b="1" kern="1200" dirty="0">
                <a:solidFill>
                  <a:sysClr val="window" lastClr="FFFFFF"/>
                </a:solidFill>
                <a:latin typeface="楷体" panose="02010609060101010101" charset="-122"/>
                <a:ea typeface="楷体" panose="02010609060101010101" charset="-122"/>
                <a:cs typeface="楷体" panose="02010609060101010101" charset="-122"/>
                <a:sym typeface="宋体" panose="02010600030101010101" pitchFamily="2" charset="-122"/>
              </a:rPr>
              <a:t>第一节</a:t>
            </a:r>
            <a:r>
              <a:rPr lang="en-US" altLang="zh-CN" sz="2800" b="1" kern="1200" dirty="0">
                <a:solidFill>
                  <a:sysClr val="window" lastClr="FFFFFF"/>
                </a:solidFill>
                <a:latin typeface="楷体" panose="02010609060101010101" charset="-122"/>
                <a:ea typeface="楷体" panose="02010609060101010101" charset="-122"/>
                <a:cs typeface="楷体" panose="02010609060101010101" charset="-122"/>
                <a:sym typeface="+mn-ea"/>
              </a:rPr>
              <a:t> </a:t>
            </a:r>
            <a:r>
              <a:rPr lang="zh-CN" altLang="en-US" sz="2800" b="1" kern="1200" dirty="0">
                <a:solidFill>
                  <a:sysClr val="window" lastClr="FFFFFF"/>
                </a:solidFill>
                <a:latin typeface="楷体" panose="02010609060101010101" charset="-122"/>
                <a:ea typeface="楷体" panose="02010609060101010101" charset="-122"/>
                <a:cs typeface="楷体" panose="02010609060101010101" charset="-122"/>
                <a:sym typeface="宋体" panose="02010600030101010101" pitchFamily="2" charset="-122"/>
              </a:rPr>
              <a:t>引言</a:t>
            </a:r>
            <a:endParaRPr lang="en-US" sz="1100"/>
          </a:p>
        </p:txBody>
      </p:sp>
      <p:sp>
        <p:nvSpPr>
          <p:cNvPr id="4" name="AutoShape 7"/>
          <p:cNvSpPr/>
          <p:nvPr/>
        </p:nvSpPr>
        <p:spPr>
          <a:xfrm>
            <a:off x="2628900" y="2400300"/>
            <a:ext cx="8813800" cy="723900"/>
          </a:xfrm>
          <a:prstGeom prst="roundRect">
            <a:avLst>
              <a:gd name="adj" fmla="val 15789"/>
            </a:avLst>
          </a:prstGeom>
          <a:solidFill>
            <a:srgbClr val="ED7D31">
              <a:alpha val="100000"/>
            </a:srgbClr>
          </a:solidFill>
          <a:ln w="25400" cap="flat" cmpd="sng">
            <a:noFill/>
            <a:prstDash val="solid"/>
            <a:round/>
          </a:ln>
        </p:spPr>
        <p:txBody>
          <a:bodyPr vert="horz" wrap="square" lIns="88900" tIns="50800" rIns="88900" bIns="50800" rtlCol="0" anchor="ctr" anchorCtr="0"/>
          <a:lstStyle/>
          <a:p>
            <a:pPr marL="0" indent="0" algn="l">
              <a:lnSpc>
                <a:spcPct val="100000"/>
              </a:lnSpc>
              <a:defRPr/>
            </a:pPr>
            <a:r>
              <a:rPr lang="zh-CN" altLang="en-US" sz="2800" b="1" kern="1200" dirty="0">
                <a:solidFill>
                  <a:sysClr val="window" lastClr="FFFFFF"/>
                </a:solidFill>
                <a:latin typeface="楷体" panose="02010609060101010101" charset="-122"/>
                <a:ea typeface="楷体" panose="02010609060101010101" charset="-122"/>
                <a:cs typeface="楷体" panose="02010609060101010101" charset="-122"/>
              </a:rPr>
              <a:t>第二节 指标与数据</a:t>
            </a:r>
          </a:p>
        </p:txBody>
      </p:sp>
      <p:sp>
        <p:nvSpPr>
          <p:cNvPr id="14" name="AutoShape 6"/>
          <p:cNvSpPr/>
          <p:nvPr/>
        </p:nvSpPr>
        <p:spPr>
          <a:xfrm>
            <a:off x="2628900" y="3365500"/>
            <a:ext cx="8813800" cy="723900"/>
          </a:xfrm>
          <a:prstGeom prst="roundRect">
            <a:avLst>
              <a:gd name="adj" fmla="val 15789"/>
            </a:avLst>
          </a:prstGeom>
          <a:solidFill>
            <a:srgbClr val="F4B183">
              <a:alpha val="100000"/>
            </a:srgbClr>
          </a:solidFill>
          <a:ln w="25400" cap="flat" cmpd="sng">
            <a:noFill/>
            <a:prstDash val="solid"/>
            <a:round/>
          </a:ln>
        </p:spPr>
        <p:txBody>
          <a:bodyPr vert="horz" wrap="square" lIns="88900" tIns="50800" rIns="88900" bIns="50800" rtlCol="0" anchor="ctr" anchorCtr="0"/>
          <a:lstStyle/>
          <a:p>
            <a:pPr marL="0" indent="0" algn="l">
              <a:lnSpc>
                <a:spcPct val="100000"/>
              </a:lnSpc>
              <a:defRPr/>
            </a:pPr>
            <a:r>
              <a:rPr lang="zh-CN" altLang="en-US" sz="2800" b="1" kern="1200" dirty="0">
                <a:solidFill>
                  <a:sysClr val="window" lastClr="FFFFFF"/>
                </a:solidFill>
                <a:latin typeface="楷体" panose="02010609060101010101" charset="-122"/>
                <a:ea typeface="楷体" panose="02010609060101010101" charset="-122"/>
                <a:cs typeface="楷体" panose="02010609060101010101" charset="-122"/>
                <a:sym typeface="+mn-ea"/>
              </a:rPr>
              <a:t>第三节 各省区共同富裕水平综合评价</a:t>
            </a:r>
            <a:endParaRPr lang="en-US" sz="1100"/>
          </a:p>
        </p:txBody>
      </p:sp>
      <p:sp>
        <p:nvSpPr>
          <p:cNvPr id="12" name="AutoShape 9"/>
          <p:cNvSpPr/>
          <p:nvPr/>
        </p:nvSpPr>
        <p:spPr>
          <a:xfrm>
            <a:off x="2656840" y="4330700"/>
            <a:ext cx="8813800" cy="723900"/>
          </a:xfrm>
          <a:prstGeom prst="roundRect">
            <a:avLst>
              <a:gd name="adj" fmla="val 15789"/>
            </a:avLst>
          </a:prstGeom>
          <a:solidFill>
            <a:srgbClr val="ED7D31">
              <a:alpha val="100000"/>
            </a:srgbClr>
          </a:solidFill>
          <a:ln w="25400" cap="flat" cmpd="sng">
            <a:noFill/>
            <a:prstDash val="solid"/>
            <a:round/>
          </a:ln>
        </p:spPr>
        <p:txBody>
          <a:bodyPr vert="horz" wrap="square" lIns="88900" tIns="50800" rIns="88900" bIns="50800" rtlCol="0" anchor="ctr" anchorCtr="0"/>
          <a:lstStyle/>
          <a:p>
            <a:pPr marL="0" algn="l" defTabSz="914400">
              <a:lnSpc>
                <a:spcPct val="100000"/>
              </a:lnSpc>
              <a:spcAft>
                <a:spcPct val="35000"/>
              </a:spcAft>
            </a:pPr>
            <a:r>
              <a:rPr lang="zh-CN" altLang="en-US" sz="2800" b="1" kern="1200" dirty="0">
                <a:solidFill>
                  <a:sysClr val="window" lastClr="FFFFFF"/>
                </a:solidFill>
                <a:latin typeface="楷体" panose="02010609060101010101" charset="-122"/>
                <a:ea typeface="楷体" panose="02010609060101010101" charset="-122"/>
                <a:cs typeface="+mn-ea"/>
                <a:sym typeface="宋体" panose="02010600030101010101" pitchFamily="2" charset="-122"/>
              </a:rPr>
              <a:t>第四节</a:t>
            </a:r>
            <a:r>
              <a:rPr lang="en-US" altLang="zh-CN" sz="2800" b="1" kern="1200" dirty="0">
                <a:solidFill>
                  <a:sysClr val="window" lastClr="FFFFFF"/>
                </a:solidFill>
                <a:latin typeface="楷体" panose="02010609060101010101" charset="-122"/>
                <a:ea typeface="楷体" panose="02010609060101010101" charset="-122"/>
                <a:cs typeface="+mn-ea"/>
                <a:sym typeface="+mn-ea"/>
              </a:rPr>
              <a:t> </a:t>
            </a:r>
            <a:r>
              <a:rPr lang="zh-CN" altLang="en-US" sz="2800" b="1" kern="1200" dirty="0">
                <a:solidFill>
                  <a:sysClr val="window" lastClr="FFFFFF"/>
                </a:solidFill>
                <a:latin typeface="楷体" panose="02010609060101010101" charset="-122"/>
                <a:ea typeface="楷体" panose="02010609060101010101" charset="-122"/>
                <a:cs typeface="+mn-ea"/>
                <a:sym typeface="宋体" panose="02010600030101010101" pitchFamily="2" charset="-122"/>
              </a:rPr>
              <a:t>各省区共同富裕实现程度监测</a:t>
            </a:r>
            <a:endParaRPr lang="zh-CN" altLang="en-US" sz="2600" b="1" kern="1200" dirty="0">
              <a:solidFill>
                <a:sysClr val="window" lastClr="FFFFFF"/>
              </a:solidFill>
              <a:latin typeface="楷体" panose="02010609060101010101" charset="-122"/>
              <a:ea typeface="楷体" panose="02010609060101010101" charset="-122"/>
              <a:cs typeface="楷体" panose="02010609060101010101" charset="-122"/>
            </a:endParaRPr>
          </a:p>
        </p:txBody>
      </p:sp>
      <p:sp>
        <p:nvSpPr>
          <p:cNvPr id="13" name="AutoShape 6"/>
          <p:cNvSpPr/>
          <p:nvPr/>
        </p:nvSpPr>
        <p:spPr>
          <a:xfrm>
            <a:off x="2628900" y="5351145"/>
            <a:ext cx="8841105" cy="723900"/>
          </a:xfrm>
          <a:prstGeom prst="roundRect">
            <a:avLst>
              <a:gd name="adj" fmla="val 15789"/>
            </a:avLst>
          </a:prstGeom>
          <a:solidFill>
            <a:srgbClr val="F4B183">
              <a:alpha val="100000"/>
            </a:srgbClr>
          </a:solidFill>
          <a:ln w="25400" cap="flat" cmpd="sng">
            <a:noFill/>
            <a:prstDash val="solid"/>
            <a:round/>
          </a:ln>
        </p:spPr>
        <p:txBody>
          <a:bodyPr vert="horz" wrap="square" lIns="88900" tIns="50800" rIns="88900" bIns="50800" rtlCol="0" anchor="ctr" anchorCtr="0"/>
          <a:lstStyle/>
          <a:p>
            <a:pPr marL="0" indent="0" algn="l">
              <a:lnSpc>
                <a:spcPct val="100000"/>
              </a:lnSpc>
              <a:defRPr/>
            </a:pPr>
            <a:r>
              <a:rPr lang="zh-CN" altLang="en-US" sz="2800" b="1" kern="1200" dirty="0">
                <a:solidFill>
                  <a:sysClr val="window" lastClr="FFFFFF"/>
                </a:solidFill>
                <a:latin typeface="楷体" panose="02010609060101010101" charset="-122"/>
                <a:ea typeface="楷体" panose="02010609060101010101" charset="-122"/>
                <a:cs typeface="楷体" panose="02010609060101010101" charset="-122"/>
                <a:sym typeface="+mn-ea"/>
              </a:rPr>
              <a:t>第五节</a:t>
            </a:r>
            <a:r>
              <a:rPr lang="zh-CN" altLang="en-US" sz="2800" b="1" kern="1200" dirty="0">
                <a:solidFill>
                  <a:sysClr val="window" lastClr="FFFFFF"/>
                </a:solidFill>
                <a:latin typeface="楷体" panose="02010609060101010101" charset="-122"/>
                <a:ea typeface="楷体" panose="02010609060101010101" charset="-122"/>
                <a:cs typeface="+mn-ea"/>
                <a:sym typeface="+mn-ea"/>
              </a:rPr>
              <a:t> </a:t>
            </a:r>
            <a:r>
              <a:rPr lang="zh-CN" altLang="en-US" sz="2800" b="1" kern="1200" dirty="0">
                <a:solidFill>
                  <a:sysClr val="window" lastClr="FFFFFF"/>
                </a:solidFill>
                <a:latin typeface="楷体" panose="02010609060101010101" charset="-122"/>
                <a:ea typeface="楷体" panose="02010609060101010101" charset="-122"/>
                <a:cs typeface="+mn-ea"/>
              </a:rPr>
              <a:t>结论与推进路径</a:t>
            </a:r>
          </a:p>
        </p:txBody>
      </p:sp>
    </p:spTree>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4"/>
          <p:cNvSpPr txBox="1">
            <a:spLocks noChangeArrowheads="1"/>
          </p:cNvSpPr>
          <p:nvPr/>
        </p:nvSpPr>
        <p:spPr bwMode="auto">
          <a:xfrm>
            <a:off x="751840" y="883285"/>
            <a:ext cx="11075035" cy="564578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609600" eaLnBrk="1" fontAlgn="auto" hangingPunct="1">
              <a:lnSpc>
                <a:spcPts val="4000"/>
              </a:lnSpc>
              <a:spcBef>
                <a:spcPts val="0"/>
              </a:spcBef>
            </a:pPr>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sym typeface="+mn-ea"/>
              </a:rPr>
              <a:t>（一）公式</a:t>
            </a:r>
          </a:p>
          <a:p>
            <a:pPr indent="252095" algn="just" defTabSz="266700" fontAlgn="auto">
              <a:lnSpc>
                <a:spcPts val="4000"/>
              </a:lnSpc>
              <a:spcBef>
                <a:spcPts val="700"/>
              </a:spcBef>
            </a:pPr>
            <a:r>
              <a:rPr lang="en-US" altLang="zh-CN" sz="2400" noProof="0" dirty="0">
                <a:solidFill>
                  <a:srgbClr val="000000"/>
                </a:solidFill>
                <a:latin typeface="华文楷体" panose="02010600040101010101" charset="-122"/>
                <a:ea typeface="华文楷体" panose="02010600040101010101" charset="-122"/>
                <a:sym typeface="+mn-ea"/>
              </a:rPr>
              <a:t>  </a:t>
            </a:r>
            <a:r>
              <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 </a:t>
            </a: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为揭示“富裕度”和“共同度”究竟何者为制约共同富裕实现的主要因素，进而为提升省区共同富裕水平提供可选路径，引入如下障碍度模型：</a:t>
            </a:r>
          </a:p>
          <a:p>
            <a:pPr indent="252095" algn="just" defTabSz="266700" fontAlgn="auto">
              <a:lnSpc>
                <a:spcPts val="4000"/>
              </a:lnSpc>
              <a:spcBef>
                <a:spcPts val="700"/>
              </a:spcBef>
            </a:pPr>
            <a:endPar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endParaRPr>
          </a:p>
          <a:p>
            <a:pPr indent="252095" algn="just" defTabSz="266700" fontAlgn="auto">
              <a:lnSpc>
                <a:spcPts val="4000"/>
              </a:lnSpc>
              <a:spcBef>
                <a:spcPts val="700"/>
              </a:spcBef>
            </a:pPr>
            <a:endPar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endParaRPr>
          </a:p>
          <a:p>
            <a:pPr indent="252095" algn="just" defTabSz="266700" fontAlgn="auto">
              <a:lnSpc>
                <a:spcPts val="4000"/>
              </a:lnSpc>
              <a:spcBef>
                <a:spcPts val="700"/>
              </a:spcBef>
            </a:pPr>
            <a:endPar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endParaRPr>
          </a:p>
          <a:p>
            <a:pPr indent="252095" algn="just" defTabSz="266700" fontAlgn="auto">
              <a:lnSpc>
                <a:spcPts val="4000"/>
              </a:lnSpc>
              <a:spcBef>
                <a:spcPts val="700"/>
              </a:spcBef>
            </a:pP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定义</a:t>
            </a:r>
            <a:r>
              <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    </a:t>
            </a: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为</a:t>
            </a:r>
            <a:r>
              <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i</a:t>
            </a: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省区第</a:t>
            </a:r>
            <a:r>
              <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 j</a:t>
            </a: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个维度第</a:t>
            </a:r>
            <a:r>
              <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t</a:t>
            </a: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年得分对提升综合得分的障碍度，其反映某维度得分与潜在极大值1相比的“失分”占所有维度“总失分”的比重。式中，</a:t>
            </a:r>
            <a:r>
              <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  </a:t>
            </a: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为</a:t>
            </a:r>
            <a:r>
              <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i</a:t>
            </a: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省区第</a:t>
            </a:r>
            <a:r>
              <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j</a:t>
            </a: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个维度第</a:t>
            </a:r>
            <a:r>
              <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t</a:t>
            </a: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年得分，</a:t>
            </a:r>
            <a:r>
              <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p</a:t>
            </a: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为维度个数；</a:t>
            </a:r>
            <a:r>
              <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  </a:t>
            </a: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为第</a:t>
            </a:r>
            <a:r>
              <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j</a:t>
            </a: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个维度权重</a:t>
            </a:r>
            <a:r>
              <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a:t>
            </a: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进一步，对各年</a:t>
            </a:r>
            <a:r>
              <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   </a:t>
            </a: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求平均值，得到各省区各维度年均障碍度。</a:t>
            </a:r>
          </a:p>
        </p:txBody>
      </p:sp>
      <p:sp>
        <p:nvSpPr>
          <p:cNvPr id="7" name="Rectangle 4" descr="浅色上对角线"/>
          <p:cNvSpPr>
            <a:spLocks noChangeArrowheads="1"/>
          </p:cNvSpPr>
          <p:nvPr/>
        </p:nvSpPr>
        <p:spPr bwMode="auto">
          <a:xfrm>
            <a:off x="861695" y="107315"/>
            <a:ext cx="2922270"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四、障碍度分析</a:t>
            </a:r>
          </a:p>
        </p:txBody>
      </p:sp>
      <p:sp>
        <p:nvSpPr>
          <p:cNvPr id="2" name="矩形 1"/>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a:solidFill>
                  <a:schemeClr val="bg1"/>
                </a:solidFill>
                <a:sym typeface="+mn-ea"/>
              </a:rPr>
              <a:t>经</a:t>
            </a:r>
          </a:p>
          <a:p>
            <a:pPr algn="ctr"/>
            <a:r>
              <a:rPr lang="zh-CN" altLang="en-US" sz="2400" b="1">
                <a:solidFill>
                  <a:schemeClr val="bg1"/>
                </a:solidFill>
                <a:sym typeface="+mn-ea"/>
              </a:rPr>
              <a:t>济统计案例分析</a:t>
            </a:r>
            <a:endParaRPr lang="zh-CN" altLang="en-US" sz="2400" b="1">
              <a:solidFill>
                <a:schemeClr val="bg1"/>
              </a:solidFill>
            </a:endParaRPr>
          </a:p>
          <a:p>
            <a:pPr algn="ctr"/>
            <a:endParaRPr lang="zh-CN" altLang="en-US" sz="2400" b="1">
              <a:ln>
                <a:noFill/>
              </a:ln>
            </a:endParaRPr>
          </a:p>
        </p:txBody>
      </p:sp>
      <p:graphicFrame>
        <p:nvGraphicFramePr>
          <p:cNvPr id="3" name="对象 -2147482602"/>
          <p:cNvGraphicFramePr>
            <a:graphicFrameLocks noChangeAspect="1"/>
          </p:cNvGraphicFramePr>
          <p:nvPr/>
        </p:nvGraphicFramePr>
        <p:xfrm>
          <a:off x="4492625" y="2932430"/>
          <a:ext cx="3206115" cy="1144905"/>
        </p:xfrm>
        <a:graphic>
          <a:graphicData uri="http://schemas.openxmlformats.org/presentationml/2006/ole">
            <mc:AlternateContent xmlns:mc="http://schemas.openxmlformats.org/markup-compatibility/2006">
              <mc:Choice xmlns:v="urn:schemas-microsoft-com:vml" Requires="v">
                <p:oleObj spid="_x0000_s6170" r:id="rId3" imgW="1473200" imgH="520700" progId="Equation.DSMT4">
                  <p:embed/>
                </p:oleObj>
              </mc:Choice>
              <mc:Fallback>
                <p:oleObj r:id="rId3" imgW="1473200" imgH="520700" progId="Equation.DSMT4">
                  <p:embed/>
                  <p:pic>
                    <p:nvPicPr>
                      <p:cNvPr id="0" name="图片 3075"/>
                      <p:cNvPicPr/>
                      <p:nvPr/>
                    </p:nvPicPr>
                    <p:blipFill>
                      <a:blip r:embed="rId4"/>
                      <a:stretch>
                        <a:fillRect/>
                      </a:stretch>
                    </p:blipFill>
                    <p:spPr>
                      <a:xfrm>
                        <a:off x="4492625" y="2932430"/>
                        <a:ext cx="3206115" cy="1144905"/>
                      </a:xfrm>
                      <a:prstGeom prst="rect">
                        <a:avLst/>
                      </a:prstGeom>
                      <a:noFill/>
                      <a:ln w="38100">
                        <a:noFill/>
                        <a:miter/>
                      </a:ln>
                    </p:spPr>
                  </p:pic>
                </p:oleObj>
              </mc:Fallback>
            </mc:AlternateContent>
          </a:graphicData>
        </a:graphic>
      </p:graphicFrame>
      <p:graphicFrame>
        <p:nvGraphicFramePr>
          <p:cNvPr id="4" name="对象 -2147482600"/>
          <p:cNvGraphicFramePr>
            <a:graphicFrameLocks noChangeAspect="1"/>
          </p:cNvGraphicFramePr>
          <p:nvPr/>
        </p:nvGraphicFramePr>
        <p:xfrm>
          <a:off x="10350500" y="5012055"/>
          <a:ext cx="419100" cy="476250"/>
        </p:xfrm>
        <a:graphic>
          <a:graphicData uri="http://schemas.openxmlformats.org/presentationml/2006/ole">
            <mc:AlternateContent xmlns:mc="http://schemas.openxmlformats.org/markup-compatibility/2006">
              <mc:Choice xmlns:v="urn:schemas-microsoft-com:vml" Requires="v">
                <p:oleObj spid="_x0000_s6171" r:id="rId5" imgW="203200" imgH="241300" progId="Equation.DSMT4">
                  <p:embed/>
                </p:oleObj>
              </mc:Choice>
              <mc:Fallback>
                <p:oleObj r:id="rId5" imgW="203200" imgH="241300" progId="Equation.DSMT4">
                  <p:embed/>
                  <p:pic>
                    <p:nvPicPr>
                      <p:cNvPr id="0" name="图片 3"/>
                      <p:cNvPicPr/>
                      <p:nvPr/>
                    </p:nvPicPr>
                    <p:blipFill>
                      <a:blip r:embed="rId6"/>
                      <a:stretch>
                        <a:fillRect/>
                      </a:stretch>
                    </p:blipFill>
                    <p:spPr>
                      <a:xfrm>
                        <a:off x="10350500" y="5012055"/>
                        <a:ext cx="419100" cy="476250"/>
                      </a:xfrm>
                      <a:prstGeom prst="rect">
                        <a:avLst/>
                      </a:prstGeom>
                      <a:noFill/>
                      <a:ln w="38100">
                        <a:noFill/>
                        <a:miter/>
                      </a:ln>
                    </p:spPr>
                  </p:pic>
                </p:oleObj>
              </mc:Fallback>
            </mc:AlternateContent>
          </a:graphicData>
        </a:graphic>
      </p:graphicFrame>
      <p:graphicFrame>
        <p:nvGraphicFramePr>
          <p:cNvPr id="6" name="对象 -2147482602"/>
          <p:cNvGraphicFramePr>
            <a:graphicFrameLocks noChangeAspect="1"/>
          </p:cNvGraphicFramePr>
          <p:nvPr/>
        </p:nvGraphicFramePr>
        <p:xfrm>
          <a:off x="1724660" y="4508500"/>
          <a:ext cx="354965" cy="379095"/>
        </p:xfrm>
        <a:graphic>
          <a:graphicData uri="http://schemas.openxmlformats.org/presentationml/2006/ole">
            <mc:AlternateContent xmlns:mc="http://schemas.openxmlformats.org/markup-compatibility/2006">
              <mc:Choice xmlns:v="urn:schemas-microsoft-com:vml" Requires="v">
                <p:oleObj spid="_x0000_s6172" r:id="rId7" imgW="228600" imgH="241300" progId="Equation.DSMT4">
                  <p:embed/>
                </p:oleObj>
              </mc:Choice>
              <mc:Fallback>
                <p:oleObj r:id="rId7" imgW="228600" imgH="241300" progId="Equation.DSMT4">
                  <p:embed/>
                  <p:pic>
                    <p:nvPicPr>
                      <p:cNvPr id="0" name="图片 3075"/>
                      <p:cNvPicPr/>
                      <p:nvPr/>
                    </p:nvPicPr>
                    <p:blipFill>
                      <a:blip r:embed="rId8"/>
                      <a:stretch>
                        <a:fillRect/>
                      </a:stretch>
                    </p:blipFill>
                    <p:spPr>
                      <a:xfrm>
                        <a:off x="1724660" y="4508500"/>
                        <a:ext cx="354965" cy="379095"/>
                      </a:xfrm>
                      <a:prstGeom prst="rect">
                        <a:avLst/>
                      </a:prstGeom>
                      <a:noFill/>
                      <a:ln w="38100">
                        <a:noFill/>
                        <a:miter/>
                      </a:ln>
                    </p:spPr>
                  </p:pic>
                </p:oleObj>
              </mc:Fallback>
            </mc:AlternateContent>
          </a:graphicData>
        </a:graphic>
      </p:graphicFrame>
      <p:graphicFrame>
        <p:nvGraphicFramePr>
          <p:cNvPr id="10" name="对象 -2147482602"/>
          <p:cNvGraphicFramePr>
            <a:graphicFrameLocks noChangeAspect="1"/>
          </p:cNvGraphicFramePr>
          <p:nvPr/>
        </p:nvGraphicFramePr>
        <p:xfrm>
          <a:off x="5674995" y="5488305"/>
          <a:ext cx="354965" cy="454660"/>
        </p:xfrm>
        <a:graphic>
          <a:graphicData uri="http://schemas.openxmlformats.org/presentationml/2006/ole">
            <mc:AlternateContent xmlns:mc="http://schemas.openxmlformats.org/markup-compatibility/2006">
              <mc:Choice xmlns:v="urn:schemas-microsoft-com:vml" Requires="v">
                <p:oleObj spid="_x0000_s6173" r:id="rId9" imgW="190500" imgH="241300" progId="Equation.DSMT4">
                  <p:embed/>
                </p:oleObj>
              </mc:Choice>
              <mc:Fallback>
                <p:oleObj r:id="rId9" imgW="190500" imgH="241300" progId="Equation.DSMT4">
                  <p:embed/>
                  <p:pic>
                    <p:nvPicPr>
                      <p:cNvPr id="0" name="图片 3075"/>
                      <p:cNvPicPr/>
                      <p:nvPr/>
                    </p:nvPicPr>
                    <p:blipFill>
                      <a:blip r:embed="rId10"/>
                      <a:stretch>
                        <a:fillRect/>
                      </a:stretch>
                    </p:blipFill>
                    <p:spPr>
                      <a:xfrm>
                        <a:off x="5674995" y="5488305"/>
                        <a:ext cx="354965" cy="454660"/>
                      </a:xfrm>
                      <a:prstGeom prst="rect">
                        <a:avLst/>
                      </a:prstGeom>
                      <a:noFill/>
                      <a:ln w="38100">
                        <a:noFill/>
                        <a:miter/>
                      </a:ln>
                    </p:spPr>
                  </p:pic>
                </p:oleObj>
              </mc:Fallback>
            </mc:AlternateContent>
          </a:graphicData>
        </a:graphic>
      </p:graphicFrame>
      <p:graphicFrame>
        <p:nvGraphicFramePr>
          <p:cNvPr id="18" name="对象 -2147482602"/>
          <p:cNvGraphicFramePr>
            <a:graphicFrameLocks noChangeAspect="1"/>
          </p:cNvGraphicFramePr>
          <p:nvPr/>
        </p:nvGraphicFramePr>
        <p:xfrm>
          <a:off x="10521315" y="5563870"/>
          <a:ext cx="354965" cy="379095"/>
        </p:xfrm>
        <a:graphic>
          <a:graphicData uri="http://schemas.openxmlformats.org/presentationml/2006/ole">
            <mc:AlternateContent xmlns:mc="http://schemas.openxmlformats.org/markup-compatibility/2006">
              <mc:Choice xmlns:v="urn:schemas-microsoft-com:vml" Requires="v">
                <p:oleObj spid="_x0000_s6174" r:id="rId11" imgW="228600" imgH="241300" progId="Equation.DSMT4">
                  <p:embed/>
                </p:oleObj>
              </mc:Choice>
              <mc:Fallback>
                <p:oleObj r:id="rId11" imgW="228600" imgH="241300" progId="Equation.DSMT4">
                  <p:embed/>
                  <p:pic>
                    <p:nvPicPr>
                      <p:cNvPr id="0" name="图片 3075"/>
                      <p:cNvPicPr/>
                      <p:nvPr/>
                    </p:nvPicPr>
                    <p:blipFill>
                      <a:blip r:embed="rId8"/>
                      <a:stretch>
                        <a:fillRect/>
                      </a:stretch>
                    </p:blipFill>
                    <p:spPr>
                      <a:xfrm>
                        <a:off x="10521315" y="5563870"/>
                        <a:ext cx="354965" cy="379095"/>
                      </a:xfrm>
                      <a:prstGeom prst="rect">
                        <a:avLst/>
                      </a:prstGeom>
                      <a:noFill/>
                      <a:ln w="38100">
                        <a:noFill/>
                        <a:miter/>
                      </a:ln>
                    </p:spPr>
                  </p:pic>
                </p:oleObj>
              </mc:Fallback>
            </mc:AlternateContent>
          </a:graphicData>
        </a:graphic>
      </p:graphicFrame>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4"/>
          <p:cNvSpPr txBox="1">
            <a:spLocks noChangeArrowheads="1"/>
          </p:cNvSpPr>
          <p:nvPr/>
        </p:nvSpPr>
        <p:spPr bwMode="auto">
          <a:xfrm>
            <a:off x="751205" y="770820"/>
            <a:ext cx="11075035" cy="537273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609600" eaLnBrk="1" fontAlgn="auto" hangingPunct="1">
              <a:lnSpc>
                <a:spcPts val="4000"/>
              </a:lnSpc>
              <a:spcBef>
                <a:spcPts val="0"/>
              </a:spcBef>
            </a:pPr>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sym typeface="+mn-ea"/>
              </a:rPr>
              <a:t>（二）分析</a:t>
            </a:r>
          </a:p>
          <a:p>
            <a:pPr indent="252095" algn="just" defTabSz="266700" fontAlgn="auto">
              <a:lnSpc>
                <a:spcPts val="4000"/>
              </a:lnSpc>
              <a:spcBef>
                <a:spcPts val="700"/>
              </a:spcBef>
            </a:pPr>
            <a:r>
              <a:rPr lang="en-US" altLang="zh-CN" sz="2400" noProof="0" dirty="0">
                <a:solidFill>
                  <a:srgbClr val="000000"/>
                </a:solidFill>
                <a:latin typeface="华文楷体" panose="02010600040101010101" charset="-122"/>
                <a:ea typeface="华文楷体" panose="02010600040101010101" charset="-122"/>
                <a:sym typeface="+mn-ea"/>
              </a:rPr>
              <a:t>  </a:t>
            </a:r>
            <a:r>
              <a:rPr lang="en-US" altLang="zh-CN" sz="28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 </a:t>
            </a: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结果显示，“富裕度”是制约绝大多数省区共同富裕实现的决定性因素，进一步说明我国整体富裕水平较差，另外仅有北京、上海和广东的“共同度”障碍度超过其“富裕度”障碍度，这三个省市应重点缩小城乡差距和地区差距。总体而言，各省区应当结合自身情况，扬长补短，找准切口积极落实，争取早日共同富裕。</a:t>
            </a:r>
          </a:p>
        </p:txBody>
      </p:sp>
      <p:sp>
        <p:nvSpPr>
          <p:cNvPr id="7" name="Rectangle 4" descr="浅色上对角线"/>
          <p:cNvSpPr>
            <a:spLocks noChangeArrowheads="1"/>
          </p:cNvSpPr>
          <p:nvPr/>
        </p:nvSpPr>
        <p:spPr bwMode="auto">
          <a:xfrm>
            <a:off x="861695" y="107315"/>
            <a:ext cx="2922270"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四、障碍度分析</a:t>
            </a:r>
          </a:p>
        </p:txBody>
      </p:sp>
      <p:sp>
        <p:nvSpPr>
          <p:cNvPr id="2" name="矩形 1"/>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a:solidFill>
                  <a:schemeClr val="bg1"/>
                </a:solidFill>
                <a:sym typeface="+mn-ea"/>
              </a:rPr>
              <a:t>经</a:t>
            </a:r>
          </a:p>
          <a:p>
            <a:pPr algn="ctr"/>
            <a:r>
              <a:rPr lang="zh-CN" altLang="en-US" sz="2400" b="1">
                <a:solidFill>
                  <a:schemeClr val="bg1"/>
                </a:solidFill>
                <a:sym typeface="+mn-ea"/>
              </a:rPr>
              <a:t>济统计案例分析</a:t>
            </a:r>
            <a:endParaRPr lang="zh-CN" altLang="en-US" sz="2400" b="1">
              <a:solidFill>
                <a:schemeClr val="bg1"/>
              </a:solidFill>
            </a:endParaRPr>
          </a:p>
          <a:p>
            <a:pPr algn="ctr"/>
            <a:endParaRPr lang="zh-CN" altLang="en-US" sz="2400" b="1">
              <a:ln>
                <a:noFill/>
              </a:ln>
            </a:endParaRPr>
          </a:p>
        </p:txBody>
      </p:sp>
      <p:graphicFrame>
        <p:nvGraphicFramePr>
          <p:cNvPr id="6" name="图表 6"/>
          <p:cNvGraphicFramePr/>
          <p:nvPr>
            <p:extLst>
              <p:ext uri="{D42A27DB-BD31-4B8C-83A1-F6EECF244321}">
                <p14:modId xmlns:p14="http://schemas.microsoft.com/office/powerpoint/2010/main" val="1586376404"/>
              </p:ext>
            </p:extLst>
          </p:nvPr>
        </p:nvGraphicFramePr>
        <p:xfrm>
          <a:off x="2245296" y="3457187"/>
          <a:ext cx="8385810" cy="2829560"/>
        </p:xfrm>
        <a:graphic>
          <a:graphicData uri="http://schemas.openxmlformats.org/drawingml/2006/chart">
            <c:chart xmlns:c="http://schemas.openxmlformats.org/drawingml/2006/chart" xmlns:r="http://schemas.openxmlformats.org/officeDocument/2006/relationships" r:id="rId2"/>
          </a:graphicData>
        </a:graphic>
      </p:graphicFrame>
      <p:sp>
        <p:nvSpPr>
          <p:cNvPr id="3" name="矩形 2"/>
          <p:cNvSpPr/>
          <p:nvPr/>
        </p:nvSpPr>
        <p:spPr>
          <a:xfrm>
            <a:off x="4002317" y="6323094"/>
            <a:ext cx="3741730" cy="338554"/>
          </a:xfrm>
          <a:prstGeom prst="rect">
            <a:avLst/>
          </a:prstGeom>
        </p:spPr>
        <p:txBody>
          <a:bodyPr wrap="none">
            <a:spAutoFit/>
          </a:bodyPr>
          <a:lstStyle/>
          <a:p>
            <a:r>
              <a:rPr lang="zh-CN" altLang="zh-CN" sz="1600" dirty="0">
                <a:latin typeface="Times New Roman" panose="02020603050405020304" pitchFamily="18" charset="0"/>
                <a:cs typeface="Times New Roman" panose="02020603050405020304" pitchFamily="18" charset="0"/>
              </a:rPr>
              <a:t>图</a:t>
            </a:r>
            <a:r>
              <a:rPr lang="en-US" altLang="zh-CN" sz="1600" dirty="0">
                <a:latin typeface="Times New Roman" panose="02020603050405020304" pitchFamily="18" charset="0"/>
                <a:cs typeface="Times New Roman" panose="02020603050405020304" pitchFamily="18" charset="0"/>
              </a:rPr>
              <a:t>4.6 </a:t>
            </a:r>
            <a:r>
              <a:rPr lang="zh-CN" altLang="zh-CN" sz="1600" dirty="0">
                <a:latin typeface="Times New Roman" panose="02020603050405020304" pitchFamily="18" charset="0"/>
                <a:cs typeface="Times New Roman" panose="02020603050405020304" pitchFamily="18" charset="0"/>
              </a:rPr>
              <a:t>各省区两大维度年均障碍度（</a:t>
            </a:r>
            <a:r>
              <a:rPr lang="en-US" altLang="zh-CN" sz="1600" dirty="0">
                <a:latin typeface="Times New Roman" panose="02020603050405020304" pitchFamily="18" charset="0"/>
                <a:cs typeface="Times New Roman" panose="02020603050405020304" pitchFamily="18" charset="0"/>
              </a:rPr>
              <a:t>%</a:t>
            </a:r>
            <a:r>
              <a:rPr lang="zh-CN" altLang="zh-CN" sz="1600" dirty="0">
                <a:latin typeface="Times New Roman" panose="02020603050405020304" pitchFamily="18" charset="0"/>
                <a:cs typeface="Times New Roman" panose="02020603050405020304" pitchFamily="18" charset="0"/>
              </a:rPr>
              <a:t>）</a:t>
            </a:r>
            <a:endParaRPr lang="zh-CN" altLang="en-US" sz="1600"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微信图片_2025-08-21_135334_841"/>
          <p:cNvPicPr>
            <a:picLocks noChangeAspect="1"/>
          </p:cNvPicPr>
          <p:nvPr/>
        </p:nvPicPr>
        <p:blipFill>
          <a:blip r:embed="rId2"/>
          <a:stretch>
            <a:fillRect/>
          </a:stretch>
        </p:blipFill>
        <p:spPr>
          <a:xfrm>
            <a:off x="500438" y="-72736"/>
            <a:ext cx="11691562" cy="6681355"/>
          </a:xfrm>
          <a:prstGeom prst="rect">
            <a:avLst/>
          </a:prstGeom>
        </p:spPr>
      </p:pic>
      <p:sp>
        <p:nvSpPr>
          <p:cNvPr id="52" name="圆角矩形 51"/>
          <p:cNvSpPr/>
          <p:nvPr/>
        </p:nvSpPr>
        <p:spPr>
          <a:xfrm>
            <a:off x="1817489" y="856749"/>
            <a:ext cx="8222187" cy="2405890"/>
          </a:xfrm>
          <a:prstGeom prst="roundRect">
            <a:avLst/>
          </a:prstGeom>
          <a:ln>
            <a:noFill/>
          </a:ln>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a:p>
        </p:txBody>
      </p:sp>
      <p:sp>
        <p:nvSpPr>
          <p:cNvPr id="5"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21</a:t>
            </a:fld>
            <a:endParaRPr lang="zh-CN" altLang="en-US" sz="2000" dirty="0">
              <a:solidFill>
                <a:schemeClr val="tx1"/>
              </a:solidFill>
            </a:endParaRPr>
          </a:p>
        </p:txBody>
      </p:sp>
      <p:sp>
        <p:nvSpPr>
          <p:cNvPr id="6" name="Rectangle 4"/>
          <p:cNvSpPr>
            <a:spLocks noGrp="1" noChangeArrowheads="1"/>
          </p:cNvSpPr>
          <p:nvPr/>
        </p:nvSpPr>
        <p:spPr>
          <a:xfrm>
            <a:off x="715645" y="1408430"/>
            <a:ext cx="11105515" cy="111125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lnSpc>
                <a:spcPct val="150000"/>
              </a:lnSpc>
              <a:buClrTx/>
              <a:buSzTx/>
              <a:buFontTx/>
            </a:pPr>
            <a:r>
              <a:rPr lang="zh-CN" altLang="en-US" sz="4400" b="1" dirty="0">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第四节  各省区共同富裕实现程度监测</a:t>
            </a:r>
          </a:p>
        </p:txBody>
      </p:sp>
      <p:sp>
        <p:nvSpPr>
          <p:cNvPr id="7" name="Rectangle 9"/>
          <p:cNvSpPr txBox="1">
            <a:spLocks noChangeArrowheads="1"/>
          </p:cNvSpPr>
          <p:nvPr/>
        </p:nvSpPr>
        <p:spPr>
          <a:xfrm>
            <a:off x="1118870" y="3028950"/>
            <a:ext cx="8735060" cy="2256155"/>
          </a:xfrm>
          <a:prstGeom prst="rect">
            <a:avLst/>
          </a:prstGeom>
          <a:ln w="25400">
            <a:noFill/>
          </a:ln>
          <a:effectLst>
            <a:outerShdw blurRad="50800" dist="50800" dir="5400000" algn="ctr" rotWithShape="0">
              <a:schemeClr val="accent5">
                <a:lumMod val="20000"/>
                <a:lumOff val="80000"/>
              </a:schemeClr>
            </a:outerShdw>
          </a:effectLst>
        </p:spPr>
        <p:txBody>
          <a:bodyPr vert="horz" lIns="91440" tIns="45720" rIns="91440" bIns="45720" rtlCol="0" anchor="ctr" anchorCtr="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50000"/>
              </a:lnSpc>
            </a:pPr>
            <a:r>
              <a:rPr lang="zh-CN" altLang="en-US" sz="3600" b="1" dirty="0">
                <a:solidFill>
                  <a:srgbClr val="0070C0"/>
                </a:solidFill>
                <a:latin typeface="Times New Roman" panose="02020603050405020304" pitchFamily="18" charset="0"/>
                <a:ea typeface="楷体" panose="02010609060101010101" charset="-122"/>
                <a:cs typeface="Times New Roman" panose="02020603050405020304" pitchFamily="18" charset="0"/>
                <a:sym typeface="+mn-ea"/>
              </a:rPr>
              <a:t>一、监测指标选择与目标设定</a:t>
            </a:r>
          </a:p>
          <a:p>
            <a:pPr algn="l">
              <a:lnSpc>
                <a:spcPct val="150000"/>
              </a:lnSpc>
            </a:pPr>
            <a:r>
              <a:rPr lang="zh-CN" altLang="en-US" sz="3600" b="1" dirty="0">
                <a:solidFill>
                  <a:srgbClr val="0070C0"/>
                </a:solidFill>
                <a:latin typeface="Times New Roman" panose="02020603050405020304" pitchFamily="18" charset="0"/>
                <a:ea typeface="楷体" panose="02010609060101010101" charset="-122"/>
                <a:cs typeface="Times New Roman" panose="02020603050405020304" pitchFamily="18" charset="0"/>
                <a:sym typeface="+mn-ea"/>
              </a:rPr>
              <a:t>二、各省区监测结果分析</a:t>
            </a:r>
          </a:p>
          <a:p>
            <a:pPr algn="l">
              <a:lnSpc>
                <a:spcPct val="150000"/>
              </a:lnSpc>
            </a:pPr>
            <a:endParaRPr lang="zh-CN" altLang="en-US" sz="3600" b="1" dirty="0">
              <a:solidFill>
                <a:srgbClr val="0070C0"/>
              </a:solidFill>
              <a:latin typeface="Times New Roman" panose="02020603050405020304" pitchFamily="18" charset="0"/>
              <a:ea typeface="楷体" panose="02010609060101010101" charset="-122"/>
              <a:cs typeface="Times New Roman" panose="02020603050405020304" pitchFamily="18" charset="0"/>
              <a:sym typeface="+mn-ea"/>
            </a:endParaRPr>
          </a:p>
        </p:txBody>
      </p:sp>
      <p:sp>
        <p:nvSpPr>
          <p:cNvPr id="2" name="矩形 1"/>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a:solidFill>
                  <a:schemeClr val="bg1"/>
                </a:solidFill>
                <a:sym typeface="+mn-ea"/>
              </a:rPr>
              <a:t>经</a:t>
            </a:r>
          </a:p>
          <a:p>
            <a:pPr algn="ctr"/>
            <a:r>
              <a:rPr lang="zh-CN" altLang="en-US" sz="2400" b="1">
                <a:solidFill>
                  <a:schemeClr val="bg1"/>
                </a:solidFill>
                <a:sym typeface="+mn-ea"/>
              </a:rPr>
              <a:t>济统计案例分析</a:t>
            </a:r>
            <a:endParaRPr lang="zh-CN" altLang="en-US" sz="2400" b="1">
              <a:ln>
                <a:noFill/>
              </a:ln>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4"/>
          <p:cNvSpPr txBox="1">
            <a:spLocks noChangeArrowheads="1"/>
          </p:cNvSpPr>
          <p:nvPr/>
        </p:nvSpPr>
        <p:spPr bwMode="auto">
          <a:xfrm>
            <a:off x="934085" y="883920"/>
            <a:ext cx="10664190" cy="539242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252095" algn="just" defTabSz="266700" fontAlgn="auto">
              <a:lnSpc>
                <a:spcPts val="4000"/>
              </a:lnSpc>
              <a:spcBef>
                <a:spcPts val="700"/>
              </a:spcBef>
            </a:pPr>
            <a:r>
              <a:rPr lang="en-US" altLang="zh-CN" sz="2400" noProof="0" dirty="0">
                <a:solidFill>
                  <a:srgbClr val="000000"/>
                </a:solidFill>
                <a:latin typeface="华文楷体" panose="02010600040101010101" charset="-122"/>
                <a:ea typeface="华文楷体" panose="02010600040101010101" charset="-122"/>
                <a:sym typeface="+mn-ea"/>
              </a:rPr>
              <a:t>  </a:t>
            </a:r>
            <a:r>
              <a:rPr lang="en-US" altLang="zh-CN" sz="28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 </a:t>
            </a:r>
            <a:r>
              <a:rPr lang="zh-CN" altLang="en-US" sz="20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根据《中华人民共和国国民经济和社会发展第十四个五年规划和2035年远景目标纲要》，《全国重要生态系统保护和修复重大工程总体规划（2021-2035年）》，参考有关专家学者的研究结果，</a:t>
            </a:r>
            <a:r>
              <a:rPr lang="zh-CN" altLang="en-US" sz="20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对各监测指标2035年的目标值进行设定。</a:t>
            </a:r>
          </a:p>
          <a:p>
            <a:pPr marL="342900" indent="-342900" algn="just" defTabSz="266700" fontAlgn="auto">
              <a:lnSpc>
                <a:spcPts val="4000"/>
              </a:lnSpc>
              <a:spcBef>
                <a:spcPts val="700"/>
              </a:spcBef>
              <a:buFont typeface="Arial" panose="020B0604020202020204" pitchFamily="34" charset="0"/>
              <a:buChar char="•"/>
            </a:pPr>
            <a:r>
              <a:rPr lang="zh-CN" altLang="en-US" sz="2000" b="1"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2035年人均可支配收入</a:t>
            </a:r>
            <a:r>
              <a:rPr lang="zh-CN" altLang="en-US" sz="20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：65000元</a:t>
            </a:r>
          </a:p>
          <a:p>
            <a:pPr marL="342900" indent="-342900" algn="just" defTabSz="266700" fontAlgn="auto">
              <a:lnSpc>
                <a:spcPts val="4000"/>
              </a:lnSpc>
              <a:spcBef>
                <a:spcPts val="700"/>
              </a:spcBef>
              <a:buFont typeface="Arial" panose="020B0604020202020204" pitchFamily="34" charset="0"/>
              <a:buChar char="•"/>
            </a:pPr>
            <a:r>
              <a:rPr lang="zh-CN" altLang="en-US" sz="2000" b="1"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城镇登记失业率</a:t>
            </a:r>
            <a:r>
              <a:rPr lang="zh-CN" altLang="en-US" sz="20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：4%</a:t>
            </a:r>
          </a:p>
          <a:p>
            <a:pPr marL="342900" indent="-342900" algn="just" defTabSz="266700" fontAlgn="auto">
              <a:lnSpc>
                <a:spcPts val="4000"/>
              </a:lnSpc>
              <a:spcBef>
                <a:spcPts val="700"/>
              </a:spcBef>
              <a:buFont typeface="Arial" panose="020B0604020202020204" pitchFamily="34" charset="0"/>
              <a:buChar char="•"/>
            </a:pPr>
            <a:r>
              <a:rPr lang="zh-CN" altLang="en-US" sz="2000" b="1"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恩格尔系数</a:t>
            </a:r>
            <a:r>
              <a:rPr lang="zh-CN" altLang="en-US" sz="20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：25%</a:t>
            </a:r>
          </a:p>
          <a:p>
            <a:pPr marL="342900" indent="-342900" algn="just" defTabSz="266700" fontAlgn="auto">
              <a:lnSpc>
                <a:spcPts val="4000"/>
              </a:lnSpc>
              <a:spcBef>
                <a:spcPts val="700"/>
              </a:spcBef>
              <a:buFont typeface="Arial" panose="020B0604020202020204" pitchFamily="34" charset="0"/>
              <a:buChar char="•"/>
            </a:pPr>
            <a:r>
              <a:rPr lang="zh-CN" altLang="en-US" sz="2000" b="1"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城镇人口比率</a:t>
            </a:r>
            <a:r>
              <a:rPr lang="zh-CN" altLang="en-US" sz="20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：75%</a:t>
            </a:r>
          </a:p>
          <a:p>
            <a:pPr marL="342900" indent="-342900" algn="just" defTabSz="266700" fontAlgn="auto">
              <a:lnSpc>
                <a:spcPts val="4000"/>
              </a:lnSpc>
              <a:spcBef>
                <a:spcPts val="700"/>
              </a:spcBef>
              <a:buFont typeface="Arial" panose="020B0604020202020204" pitchFamily="34" charset="0"/>
              <a:buChar char="•"/>
            </a:pPr>
            <a:r>
              <a:rPr lang="zh-CN" altLang="en-US" sz="2000" b="1"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人均拥有公共图书馆藏量</a:t>
            </a:r>
            <a:r>
              <a:rPr lang="zh-CN" altLang="en-US" sz="20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：1.5册</a:t>
            </a:r>
          </a:p>
          <a:p>
            <a:pPr marL="342900" indent="-342900" algn="just" defTabSz="266700" fontAlgn="auto">
              <a:lnSpc>
                <a:spcPts val="4000"/>
              </a:lnSpc>
              <a:spcBef>
                <a:spcPts val="700"/>
              </a:spcBef>
              <a:buFont typeface="Arial" panose="020B0604020202020204" pitchFamily="34" charset="0"/>
              <a:buChar char="•"/>
            </a:pPr>
            <a:r>
              <a:rPr lang="zh-CN" altLang="en-US" sz="2000" b="1"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人均GDP</a:t>
            </a:r>
            <a:r>
              <a:rPr lang="zh-CN" altLang="en-US" sz="20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：25599美元</a:t>
            </a:r>
          </a:p>
          <a:p>
            <a:pPr marL="342900" indent="-342900" algn="just" defTabSz="266700" fontAlgn="auto">
              <a:lnSpc>
                <a:spcPts val="4000"/>
              </a:lnSpc>
              <a:spcBef>
                <a:spcPts val="700"/>
              </a:spcBef>
              <a:buFont typeface="Arial" panose="020B0604020202020204" pitchFamily="34" charset="0"/>
              <a:buChar char="•"/>
            </a:pPr>
            <a:endParaRPr lang="zh-CN" altLang="en-US" sz="20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endParaRPr>
          </a:p>
          <a:p>
            <a:pPr indent="252095" algn="just" defTabSz="266700" fontAlgn="auto">
              <a:lnSpc>
                <a:spcPts val="4000"/>
              </a:lnSpc>
              <a:spcBef>
                <a:spcPts val="700"/>
              </a:spcBef>
            </a:pPr>
            <a:endParaRPr lang="zh-CN" altLang="en-US" sz="20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endParaRPr>
          </a:p>
        </p:txBody>
      </p:sp>
      <p:sp>
        <p:nvSpPr>
          <p:cNvPr id="7" name="Rectangle 4" descr="浅色上对角线"/>
          <p:cNvSpPr>
            <a:spLocks noChangeArrowheads="1"/>
          </p:cNvSpPr>
          <p:nvPr/>
        </p:nvSpPr>
        <p:spPr bwMode="auto">
          <a:xfrm>
            <a:off x="861695" y="107315"/>
            <a:ext cx="5024120"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一、监测指标选择与目标设定</a:t>
            </a:r>
            <a:endParaRPr kumimoji="1" lang="en-US" altLang="zh-CN"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endParaRPr>
          </a:p>
        </p:txBody>
      </p:sp>
      <p:sp>
        <p:nvSpPr>
          <p:cNvPr id="2" name="矩形 1"/>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a:solidFill>
                  <a:schemeClr val="bg1"/>
                </a:solidFill>
                <a:sym typeface="+mn-ea"/>
              </a:rPr>
              <a:t>经</a:t>
            </a:r>
          </a:p>
          <a:p>
            <a:pPr algn="ctr"/>
            <a:r>
              <a:rPr lang="zh-CN" altLang="en-US" sz="2400" b="1">
                <a:solidFill>
                  <a:schemeClr val="bg1"/>
                </a:solidFill>
                <a:sym typeface="+mn-ea"/>
              </a:rPr>
              <a:t>济统计案例分析</a:t>
            </a:r>
            <a:endParaRPr lang="zh-CN" altLang="en-US" sz="2400" b="1">
              <a:solidFill>
                <a:schemeClr val="bg1"/>
              </a:solidFill>
            </a:endParaRPr>
          </a:p>
          <a:p>
            <a:pPr algn="ctr"/>
            <a:endParaRPr lang="zh-CN" altLang="en-US" sz="2400" b="1">
              <a:ln>
                <a:noFill/>
              </a:ln>
            </a:endParaRPr>
          </a:p>
        </p:txBody>
      </p:sp>
      <p:sp>
        <p:nvSpPr>
          <p:cNvPr id="3" name="文本框 2"/>
          <p:cNvSpPr txBox="1"/>
          <p:nvPr/>
        </p:nvSpPr>
        <p:spPr>
          <a:xfrm>
            <a:off x="6096000" y="2555875"/>
            <a:ext cx="4624705" cy="2906395"/>
          </a:xfrm>
          <a:prstGeom prst="rect">
            <a:avLst/>
          </a:prstGeom>
          <a:noFill/>
        </p:spPr>
        <p:txBody>
          <a:bodyPr wrap="square" rtlCol="0">
            <a:noAutofit/>
          </a:bodyPr>
          <a:lstStyle/>
          <a:p>
            <a:pPr marL="342900" indent="-342900" algn="just" defTabSz="266700" fontAlgn="auto">
              <a:lnSpc>
                <a:spcPts val="4000"/>
              </a:lnSpc>
              <a:spcBef>
                <a:spcPts val="700"/>
              </a:spcBef>
              <a:buFont typeface="Arial" panose="020B0604020202020204" pitchFamily="34" charset="0"/>
              <a:buChar char="•"/>
            </a:pPr>
            <a:r>
              <a:rPr lang="zh-CN" altLang="en-US" sz="2000" b="1"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基尼系数</a:t>
            </a:r>
            <a:r>
              <a:rPr lang="zh-CN" altLang="en-US" sz="20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：0.35</a:t>
            </a:r>
          </a:p>
          <a:p>
            <a:pPr marL="342900" indent="-342900" algn="just" defTabSz="266700" fontAlgn="auto">
              <a:lnSpc>
                <a:spcPts val="4000"/>
              </a:lnSpc>
              <a:spcBef>
                <a:spcPts val="700"/>
              </a:spcBef>
              <a:buFont typeface="Arial" panose="020B0604020202020204" pitchFamily="34" charset="0"/>
              <a:buChar char="•"/>
            </a:pPr>
            <a:r>
              <a:rPr lang="zh-CN" altLang="en-US" sz="2000" b="1"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劳动报酬占GDP比重</a:t>
            </a:r>
            <a:r>
              <a:rPr lang="zh-CN" altLang="en-US" sz="20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：53%</a:t>
            </a:r>
          </a:p>
          <a:p>
            <a:pPr marL="342900" indent="-342900" algn="just" defTabSz="266700" fontAlgn="auto">
              <a:lnSpc>
                <a:spcPts val="4000"/>
              </a:lnSpc>
              <a:spcBef>
                <a:spcPts val="700"/>
              </a:spcBef>
              <a:buFont typeface="Arial" panose="020B0604020202020204" pitchFamily="34" charset="0"/>
              <a:buChar char="•"/>
            </a:pPr>
            <a:r>
              <a:rPr lang="zh-CN" altLang="en-US" sz="2000" b="1"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城乡人均可支配收入比</a:t>
            </a:r>
            <a:r>
              <a:rPr lang="zh-CN" altLang="en-US" sz="20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：2</a:t>
            </a:r>
          </a:p>
          <a:p>
            <a:pPr marL="342900" indent="-342900" algn="just" defTabSz="266700" fontAlgn="auto">
              <a:lnSpc>
                <a:spcPts val="4000"/>
              </a:lnSpc>
              <a:spcBef>
                <a:spcPts val="700"/>
              </a:spcBef>
              <a:buFont typeface="Arial" panose="020B0604020202020204" pitchFamily="34" charset="0"/>
              <a:buChar char="•"/>
            </a:pPr>
            <a:r>
              <a:rPr lang="zh-CN" altLang="en-US" sz="2000" b="1"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城乡人均消费水平比</a:t>
            </a:r>
            <a:r>
              <a:rPr lang="zh-CN" altLang="en-US" sz="20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：1.5</a:t>
            </a:r>
          </a:p>
          <a:p>
            <a:pPr marL="342900" indent="-342900" algn="just" defTabSz="266700" fontAlgn="auto">
              <a:lnSpc>
                <a:spcPts val="4000"/>
              </a:lnSpc>
              <a:spcBef>
                <a:spcPts val="700"/>
              </a:spcBef>
              <a:buFont typeface="Arial" panose="020B0604020202020204" pitchFamily="34" charset="0"/>
              <a:buChar char="•"/>
            </a:pPr>
            <a:r>
              <a:rPr lang="zh-CN" altLang="en-US" sz="2000" b="1"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森林覆盖率</a:t>
            </a:r>
            <a:r>
              <a:rPr lang="zh-CN" altLang="en-US" sz="20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：26%</a:t>
            </a:r>
          </a:p>
          <a:p>
            <a:pPr indent="252095" algn="just" defTabSz="266700" fontAlgn="auto">
              <a:lnSpc>
                <a:spcPts val="4000"/>
              </a:lnSpc>
              <a:spcBef>
                <a:spcPts val="700"/>
              </a:spcBef>
            </a:pPr>
            <a:endParaRPr lang="zh-CN" altLang="en-US"/>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4"/>
          <p:cNvSpPr txBox="1">
            <a:spLocks noChangeArrowheads="1"/>
          </p:cNvSpPr>
          <p:nvPr/>
        </p:nvSpPr>
        <p:spPr bwMode="auto">
          <a:xfrm>
            <a:off x="694690" y="1025525"/>
            <a:ext cx="6022340" cy="566674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0" algn="just" defTabSz="266700" fontAlgn="auto">
              <a:lnSpc>
                <a:spcPct val="130000"/>
              </a:lnSpc>
              <a:spcBef>
                <a:spcPts val="700"/>
              </a:spcBef>
              <a:buFont typeface="Arial" panose="020B0604020202020204" pitchFamily="34" charset="0"/>
              <a:buNone/>
            </a:pPr>
            <a:r>
              <a:rPr lang="zh-CN" altLang="en-US" sz="2400" b="1" dirty="0">
                <a:solidFill>
                  <a:schemeClr val="accent2"/>
                </a:solidFill>
                <a:latin typeface="华文楷体" panose="02010600040101010101" charset="-122"/>
                <a:ea typeface="华文楷体" panose="02010600040101010101" charset="-122"/>
                <a:cs typeface="华文楷体" panose="02010600040101010101" charset="-122"/>
                <a:sym typeface="+mn-ea"/>
              </a:rPr>
              <a:t>（一）富裕度</a:t>
            </a:r>
          </a:p>
          <a:p>
            <a:pPr marL="342900" indent="-342900" algn="just" defTabSz="266700" fontAlgn="auto">
              <a:lnSpc>
                <a:spcPct val="130000"/>
              </a:lnSpc>
              <a:spcBef>
                <a:spcPts val="700"/>
              </a:spcBef>
              <a:buFont typeface="Arial" panose="020B0604020202020204" pitchFamily="34" charset="0"/>
              <a:buChar char="•"/>
            </a:pPr>
            <a:r>
              <a:rPr lang="zh-CN" altLang="en-US" sz="2000" b="1"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城镇登记失业率</a:t>
            </a:r>
            <a:r>
              <a:rPr lang="zh-CN" altLang="en-US" sz="20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：全国完成度最高，就业不是共富短板</a:t>
            </a:r>
          </a:p>
          <a:p>
            <a:pPr marL="342900" indent="-342900" algn="just" defTabSz="266700" fontAlgn="auto">
              <a:lnSpc>
                <a:spcPct val="130000"/>
              </a:lnSpc>
              <a:spcBef>
                <a:spcPts val="700"/>
              </a:spcBef>
              <a:buFont typeface="Arial" panose="020B0604020202020204" pitchFamily="34" charset="0"/>
              <a:buChar char="•"/>
            </a:pPr>
            <a:r>
              <a:rPr lang="zh-CN" altLang="en-US" sz="2000" b="1"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城镇人口比率、恩格尔系数</a:t>
            </a:r>
            <a:r>
              <a:rPr lang="zh-CN" altLang="en-US" sz="20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：省区间差异小，全国完成度均超 80%</a:t>
            </a:r>
          </a:p>
          <a:p>
            <a:pPr marL="342900" indent="-342900" algn="just" defTabSz="266700" fontAlgn="auto">
              <a:lnSpc>
                <a:spcPct val="130000"/>
              </a:lnSpc>
              <a:spcBef>
                <a:spcPts val="700"/>
              </a:spcBef>
              <a:buFont typeface="Arial" panose="020B0604020202020204" pitchFamily="34" charset="0"/>
              <a:buChar char="•"/>
            </a:pPr>
            <a:r>
              <a:rPr lang="zh-CN" altLang="en-US" sz="2000" b="1"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森林覆盖率</a:t>
            </a:r>
            <a:r>
              <a:rPr lang="zh-CN" altLang="en-US" sz="20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：区域差距极大，津、甘、青、宁偏低，受自然禀赋限制，需长期生态造林补短板</a:t>
            </a:r>
          </a:p>
          <a:p>
            <a:pPr marL="342900" indent="-342900" algn="just" defTabSz="266700" fontAlgn="auto">
              <a:lnSpc>
                <a:spcPct val="130000"/>
              </a:lnSpc>
              <a:spcBef>
                <a:spcPts val="700"/>
              </a:spcBef>
              <a:buFont typeface="Arial" panose="020B0604020202020204" pitchFamily="34" charset="0"/>
              <a:buChar char="•"/>
            </a:pPr>
            <a:r>
              <a:rPr lang="zh-CN" altLang="en-US" sz="2000" b="1"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人均 GDP、人均可支配收入</a:t>
            </a:r>
            <a:r>
              <a:rPr lang="zh-CN" altLang="en-US" sz="20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：全国完成度垫底，仅北上达标，是 2035 年共富目标最关键阻碍</a:t>
            </a:r>
          </a:p>
          <a:p>
            <a:pPr marL="342900" indent="-342900" algn="just" defTabSz="266700" fontAlgn="auto">
              <a:lnSpc>
                <a:spcPct val="130000"/>
              </a:lnSpc>
              <a:spcBef>
                <a:spcPts val="700"/>
              </a:spcBef>
              <a:buFont typeface="Arial" panose="020B0604020202020204" pitchFamily="34" charset="0"/>
              <a:buChar char="•"/>
            </a:pPr>
            <a:r>
              <a:rPr lang="zh-CN" altLang="en-US" sz="2000" b="1"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人均公共图书馆藏量</a:t>
            </a:r>
            <a:r>
              <a:rPr lang="zh-CN" altLang="en-US" sz="20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：全国完成度偏低、两极分化严重</a:t>
            </a:r>
            <a:endParaRPr lang="zh-CN" altLang="en-US" sz="28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endParaRPr>
          </a:p>
          <a:p>
            <a:pPr indent="252095" algn="just" defTabSz="266700" fontAlgn="auto">
              <a:lnSpc>
                <a:spcPts val="4000"/>
              </a:lnSpc>
              <a:spcBef>
                <a:spcPts val="700"/>
              </a:spcBef>
            </a:pPr>
            <a:endParaRPr lang="zh-CN" altLang="en-US" sz="28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endParaRPr>
          </a:p>
        </p:txBody>
      </p:sp>
      <p:sp>
        <p:nvSpPr>
          <p:cNvPr id="7" name="Rectangle 4" descr="浅色上对角线"/>
          <p:cNvSpPr>
            <a:spLocks noChangeArrowheads="1"/>
          </p:cNvSpPr>
          <p:nvPr/>
        </p:nvSpPr>
        <p:spPr bwMode="auto">
          <a:xfrm>
            <a:off x="861695" y="107315"/>
            <a:ext cx="4328160"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二、各省区监测结果分析</a:t>
            </a:r>
          </a:p>
        </p:txBody>
      </p:sp>
      <p:sp>
        <p:nvSpPr>
          <p:cNvPr id="2" name="矩形 1"/>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a:solidFill>
                  <a:schemeClr val="bg1"/>
                </a:solidFill>
                <a:sym typeface="+mn-ea"/>
              </a:rPr>
              <a:t>经</a:t>
            </a:r>
          </a:p>
          <a:p>
            <a:pPr algn="ctr"/>
            <a:r>
              <a:rPr lang="zh-CN" altLang="en-US" sz="2400" b="1">
                <a:solidFill>
                  <a:schemeClr val="bg1"/>
                </a:solidFill>
                <a:sym typeface="+mn-ea"/>
              </a:rPr>
              <a:t>济统计案例分析</a:t>
            </a:r>
            <a:endParaRPr lang="zh-CN" altLang="en-US" sz="2400" b="1">
              <a:solidFill>
                <a:schemeClr val="bg1"/>
              </a:solidFill>
            </a:endParaRPr>
          </a:p>
          <a:p>
            <a:pPr algn="ctr"/>
            <a:endParaRPr lang="zh-CN" altLang="en-US" sz="2400" b="1">
              <a:ln>
                <a:noFill/>
              </a:ln>
            </a:endParaRPr>
          </a:p>
        </p:txBody>
      </p:sp>
      <p:graphicFrame>
        <p:nvGraphicFramePr>
          <p:cNvPr id="6" name="表格 5"/>
          <p:cNvGraphicFramePr/>
          <p:nvPr>
            <p:custDataLst>
              <p:tags r:id="rId1"/>
            </p:custDataLst>
          </p:nvPr>
        </p:nvGraphicFramePr>
        <p:xfrm>
          <a:off x="6903085" y="937260"/>
          <a:ext cx="4638040" cy="5075555"/>
        </p:xfrm>
        <a:graphic>
          <a:graphicData uri="http://schemas.openxmlformats.org/drawingml/2006/table">
            <a:tbl>
              <a:tblPr/>
              <a:tblGrid>
                <a:gridCol w="493395"/>
                <a:gridCol w="622300"/>
                <a:gridCol w="621030"/>
                <a:gridCol w="517525"/>
                <a:gridCol w="518795"/>
                <a:gridCol w="518160"/>
                <a:gridCol w="517525"/>
                <a:gridCol w="829310"/>
              </a:tblGrid>
              <a:tr h="178435">
                <a:tc>
                  <a:txBody>
                    <a:bodyPr/>
                    <a:lstStyle/>
                    <a:p>
                      <a:pPr marL="0" indent="0" algn="ctr">
                        <a:spcBef>
                          <a:spcPts val="300"/>
                        </a:spcBef>
                        <a:spcAft>
                          <a:spcPts val="300"/>
                        </a:spcAft>
                      </a:pPr>
                      <a:r>
                        <a:rPr lang="zh-CN" sz="1100" b="1">
                          <a:latin typeface="Times New Roman" panose="02020603050405020304"/>
                          <a:ea typeface="宋体" panose="02010600030101010101" pitchFamily="2" charset="-122"/>
                        </a:rPr>
                        <a:t>地区</a:t>
                      </a:r>
                    </a:p>
                  </a:txBody>
                  <a:tcPr marL="68580" marR="68580" marT="0" marB="0" anchor="ctr">
                    <a:lnL>
                      <a:noFill/>
                    </a:lnL>
                    <a:lnR w="6350" cap="flat" cmpd="sng">
                      <a:solidFill>
                        <a:srgbClr val="000008"/>
                      </a:solidFill>
                      <a:prstDash val="solid"/>
                      <a:headEnd type="none" w="med" len="med"/>
                      <a:tailEnd type="none" w="med" len="med"/>
                    </a:lnR>
                    <a:lnT w="190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gridSpan="7">
                  <a:txBody>
                    <a:bodyPr/>
                    <a:lstStyle/>
                    <a:p>
                      <a:pPr marL="0" indent="0" algn="ctr">
                        <a:spcBef>
                          <a:spcPts val="300"/>
                        </a:spcBef>
                        <a:spcAft>
                          <a:spcPts val="300"/>
                        </a:spcAft>
                      </a:pPr>
                      <a:r>
                        <a:rPr lang="zh-CN" sz="1100" b="1">
                          <a:latin typeface="Times New Roman" panose="02020603050405020304"/>
                          <a:ea typeface="宋体" panose="02010600030101010101" pitchFamily="2" charset="-122"/>
                        </a:rPr>
                        <a:t>富裕度</a:t>
                      </a:r>
                    </a:p>
                  </a:txBody>
                  <a:tcPr marL="68580" marR="68580" marT="0" marB="0" anchor="ctr">
                    <a:lnL w="6350" cap="flat" cmpd="sng">
                      <a:solidFill>
                        <a:srgbClr val="000008"/>
                      </a:solidFill>
                      <a:prstDash val="solid"/>
                      <a:headEnd type="none" w="med" len="med"/>
                      <a:tailEnd type="none" w="med" len="med"/>
                    </a:lnL>
                    <a:lnR>
                      <a:noFill/>
                    </a:lnR>
                    <a:lnT w="190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hMerge="1">
                  <a:txBody>
                    <a:bodyPr/>
                    <a:lstStyle/>
                    <a:p>
                      <a:endParaRPr lang="zh-CN"/>
                    </a:p>
                  </a:txBody>
                  <a:tcPr>
                    <a:lnT w="190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tcPr>
                </a:tc>
                <a:tc hMerge="1">
                  <a:txBody>
                    <a:bodyPr/>
                    <a:lstStyle/>
                    <a:p>
                      <a:endParaRPr lang="zh-CN"/>
                    </a:p>
                  </a:txBody>
                  <a:tcPr>
                    <a:lnT w="190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tcPr>
                </a:tc>
                <a:tc hMerge="1">
                  <a:txBody>
                    <a:bodyPr/>
                    <a:lstStyle/>
                    <a:p>
                      <a:endParaRPr lang="zh-CN"/>
                    </a:p>
                  </a:txBody>
                  <a:tcPr>
                    <a:lnT w="190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tcPr>
                </a:tc>
                <a:tc hMerge="1">
                  <a:txBody>
                    <a:bodyPr/>
                    <a:lstStyle/>
                    <a:p>
                      <a:endParaRPr lang="zh-CN"/>
                    </a:p>
                  </a:txBody>
                  <a:tcPr>
                    <a:lnT w="190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tcPr>
                </a:tc>
                <a:tc hMerge="1">
                  <a:txBody>
                    <a:bodyPr/>
                    <a:lstStyle/>
                    <a:p>
                      <a:endParaRPr lang="zh-CN"/>
                    </a:p>
                  </a:txBody>
                  <a:tcPr>
                    <a:lnT w="190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tcPr>
                </a:tc>
                <a:tc hMerge="1">
                  <a:txBody>
                    <a:bodyPr/>
                    <a:lstStyle/>
                    <a:p>
                      <a:endParaRPr lang="zh-CN"/>
                    </a:p>
                  </a:txBody>
                  <a:tcPr>
                    <a:lnR>
                      <a:noFill/>
                    </a:lnR>
                    <a:lnT w="190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tcPr>
                </a:tc>
              </a:tr>
              <a:tr h="608965">
                <a:tc>
                  <a:txBody>
                    <a:bodyPr/>
                    <a:lstStyle/>
                    <a:p>
                      <a:pPr marL="0" indent="0" algn="ctr">
                        <a:spcBef>
                          <a:spcPts val="300"/>
                        </a:spcBef>
                        <a:spcAft>
                          <a:spcPts val="300"/>
                        </a:spcAft>
                      </a:pPr>
                      <a:r>
                        <a:rPr lang="en-US" altLang="zh-CN" sz="800">
                          <a:latin typeface="Times New Roman" panose="02020603050405020304"/>
                          <a:ea typeface="宋体" panose="02010600030101010101" pitchFamily="2" charset="-122"/>
                        </a:rPr>
                        <a:t> </a:t>
                      </a:r>
                    </a:p>
                  </a:txBody>
                  <a:tcPr marL="68580" marR="68580" marT="0" marB="0" anchor="ctr">
                    <a:lnL>
                      <a:noFill/>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lstStyle/>
                    <a:p>
                      <a:pPr marL="0" indent="0" algn="ctr" hangingPunct="0">
                        <a:lnSpc>
                          <a:spcPts val="1500"/>
                        </a:lnSpc>
                        <a:spcBef>
                          <a:spcPct val="0"/>
                        </a:spcBef>
                        <a:spcAft>
                          <a:spcPct val="0"/>
                        </a:spcAft>
                      </a:pPr>
                      <a:r>
                        <a:rPr lang="zh-CN" sz="800">
                          <a:latin typeface="宋体" panose="02010600030101010101" pitchFamily="2" charset="-122"/>
                          <a:ea typeface="宋体" panose="02010600030101010101" pitchFamily="2" charset="-122"/>
                        </a:rPr>
                        <a:t>人均</a:t>
                      </a:r>
                      <a:r>
                        <a:rPr lang="zh-CN" sz="800">
                          <a:latin typeface="Times New Roman" panose="02020603050405020304"/>
                          <a:ea typeface="宋体" panose="02010600030101010101" pitchFamily="2" charset="-122"/>
                        </a:rPr>
                        <a:t>可支配收入</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lstStyle/>
                    <a:p>
                      <a:pPr marL="0" indent="0" algn="ctr" hangingPunct="0">
                        <a:lnSpc>
                          <a:spcPts val="1500"/>
                        </a:lnSpc>
                        <a:spcBef>
                          <a:spcPct val="0"/>
                        </a:spcBef>
                        <a:spcAft>
                          <a:spcPct val="0"/>
                        </a:spcAft>
                      </a:pPr>
                      <a:r>
                        <a:rPr lang="zh-CN" sz="800">
                          <a:latin typeface="Times New Roman" panose="02020603050405020304"/>
                          <a:ea typeface="宋体" panose="02010600030101010101" pitchFamily="2" charset="-122"/>
                        </a:rPr>
                        <a:t>城镇登记失业率</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lstStyle/>
                    <a:p>
                      <a:pPr marL="0" indent="0" algn="ctr" hangingPunct="0">
                        <a:lnSpc>
                          <a:spcPts val="1500"/>
                        </a:lnSpc>
                        <a:spcBef>
                          <a:spcPct val="0"/>
                        </a:spcBef>
                        <a:spcAft>
                          <a:spcPct val="0"/>
                        </a:spcAft>
                      </a:pPr>
                      <a:r>
                        <a:rPr lang="zh-CN" sz="800">
                          <a:latin typeface="Times New Roman" panose="02020603050405020304"/>
                          <a:ea typeface="宋体" panose="02010600030101010101" pitchFamily="2" charset="-122"/>
                        </a:rPr>
                        <a:t>恩格尔系数</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lstStyle/>
                    <a:p>
                      <a:pPr marL="0" indent="0" algn="ctr" hangingPunct="0">
                        <a:lnSpc>
                          <a:spcPts val="1500"/>
                        </a:lnSpc>
                        <a:spcBef>
                          <a:spcPct val="0"/>
                        </a:spcBef>
                        <a:spcAft>
                          <a:spcPct val="0"/>
                        </a:spcAft>
                      </a:pPr>
                      <a:r>
                        <a:rPr lang="zh-CN" sz="800">
                          <a:latin typeface="Times New Roman" panose="02020603050405020304"/>
                          <a:ea typeface="宋体" panose="02010600030101010101" pitchFamily="2" charset="-122"/>
                        </a:rPr>
                        <a:t>人均</a:t>
                      </a:r>
                      <a:r>
                        <a:rPr lang="en-US" altLang="zh-CN" sz="800">
                          <a:latin typeface="Times New Roman" panose="02020603050405020304"/>
                          <a:ea typeface="Times New Roman" panose="02020603050405020304"/>
                        </a:rPr>
                        <a:t>GDP</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lstStyle/>
                    <a:p>
                      <a:pPr marL="0" indent="0" algn="ctr" hangingPunct="0">
                        <a:lnSpc>
                          <a:spcPts val="1500"/>
                        </a:lnSpc>
                        <a:spcBef>
                          <a:spcPct val="0"/>
                        </a:spcBef>
                        <a:spcAft>
                          <a:spcPct val="0"/>
                        </a:spcAft>
                      </a:pPr>
                      <a:r>
                        <a:rPr lang="zh-CN" sz="800">
                          <a:latin typeface="Times New Roman" panose="02020603050405020304"/>
                          <a:ea typeface="宋体" panose="02010600030101010101" pitchFamily="2" charset="-122"/>
                        </a:rPr>
                        <a:t>城镇人口比率</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lstStyle/>
                    <a:p>
                      <a:pPr marL="0" indent="0" algn="ctr" hangingPunct="0">
                        <a:lnSpc>
                          <a:spcPts val="1500"/>
                        </a:lnSpc>
                        <a:spcBef>
                          <a:spcPct val="0"/>
                        </a:spcBef>
                        <a:spcAft>
                          <a:spcPct val="0"/>
                        </a:spcAft>
                      </a:pPr>
                      <a:r>
                        <a:rPr lang="zh-CN" sz="800">
                          <a:latin typeface="Times New Roman" panose="02020603050405020304"/>
                          <a:ea typeface="宋体" panose="02010600030101010101" pitchFamily="2" charset="-122"/>
                        </a:rPr>
                        <a:t>森林覆盖率</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lstStyle/>
                    <a:p>
                      <a:pPr marL="0" indent="0" algn="ctr" hangingPunct="0">
                        <a:lnSpc>
                          <a:spcPts val="1500"/>
                        </a:lnSpc>
                        <a:spcBef>
                          <a:spcPct val="0"/>
                        </a:spcBef>
                        <a:spcAft>
                          <a:spcPct val="0"/>
                        </a:spcAft>
                      </a:pPr>
                      <a:r>
                        <a:rPr lang="zh-CN" sz="800">
                          <a:latin typeface="Times New Roman" panose="02020603050405020304"/>
                          <a:ea typeface="宋体" panose="02010600030101010101" pitchFamily="2" charset="-122"/>
                        </a:rPr>
                        <a:t>人均拥有公共图书馆藏量</a:t>
                      </a:r>
                    </a:p>
                  </a:txBody>
                  <a:tcPr marL="68580" marR="68580" marT="0" marB="0" anchor="ctr">
                    <a:lnL w="6350" cap="flat" cmpd="sng">
                      <a:solidFill>
                        <a:srgbClr val="000008"/>
                      </a:solidFill>
                      <a:prstDash val="solid"/>
                      <a:headEnd type="none" w="med" len="med"/>
                      <a:tailEnd type="none" w="med" len="med"/>
                    </a:lnL>
                    <a:lnR>
                      <a:noFill/>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130175">
                <a:tc>
                  <a:txBody>
                    <a:bodyPr/>
                    <a:lstStyle/>
                    <a:p>
                      <a:pPr marL="0" indent="0" algn="ctr">
                        <a:spcBef>
                          <a:spcPct val="0"/>
                        </a:spcBef>
                        <a:spcAft>
                          <a:spcPct val="0"/>
                        </a:spcAft>
                      </a:pPr>
                      <a:r>
                        <a:rPr lang="zh-CN" sz="800">
                          <a:latin typeface="宋体" panose="02010600030101010101" pitchFamily="2" charset="-122"/>
                          <a:ea typeface="宋体" panose="02010600030101010101" pitchFamily="2" charset="-122"/>
                        </a:rPr>
                        <a:t>北京</a:t>
                      </a:r>
                    </a:p>
                  </a:txBody>
                  <a:tcPr marL="68580" marR="68580" marT="0" marB="0" anchor="ctr">
                    <a:lnL>
                      <a:noFill/>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119.10</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123.84</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115.70</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110.30</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116.76</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168.35</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106.59</a:t>
                      </a:r>
                    </a:p>
                  </a:txBody>
                  <a:tcPr marL="68580" marR="68580" marT="0" marB="0" anchor="ctr">
                    <a:lnL w="6350" cap="flat" cmpd="sng">
                      <a:solidFill>
                        <a:srgbClr val="000008"/>
                      </a:solidFill>
                      <a:prstDash val="solid"/>
                      <a:headEnd type="none" w="med" len="med"/>
                      <a:tailEnd type="none" w="med" len="med"/>
                    </a:lnL>
                    <a:lnR>
                      <a:noFill/>
                    </a:lnR>
                    <a:lnT w="6350" cap="flat" cmpd="sng">
                      <a:solidFill>
                        <a:srgbClr val="000008"/>
                      </a:solidFill>
                      <a:prstDash val="solid"/>
                      <a:headEnd type="none" w="med" len="med"/>
                      <a:tailEnd type="none" w="med" len="med"/>
                    </a:lnT>
                    <a:lnB>
                      <a:noFill/>
                    </a:lnB>
                    <a:noFill/>
                  </a:tcPr>
                </a:tc>
              </a:tr>
              <a:tr h="130810">
                <a:tc>
                  <a:txBody>
                    <a:bodyPr/>
                    <a:lstStyle/>
                    <a:p>
                      <a:pPr marL="0" indent="0" algn="ctr">
                        <a:spcBef>
                          <a:spcPct val="0"/>
                        </a:spcBef>
                        <a:spcAft>
                          <a:spcPct val="0"/>
                        </a:spcAft>
                      </a:pPr>
                      <a:r>
                        <a:rPr lang="zh-CN" sz="800">
                          <a:latin typeface="宋体" panose="02010600030101010101" pitchFamily="2" charset="-122"/>
                          <a:ea typeface="宋体" panose="02010600030101010101" pitchFamily="2" charset="-122"/>
                        </a:rPr>
                        <a:t>天津</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75.35</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108.70</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84.08</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69.11</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113.48</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46.42</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116.93</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r>
              <a:tr h="128905">
                <a:tc>
                  <a:txBody>
                    <a:bodyPr/>
                    <a:lstStyle/>
                    <a:p>
                      <a:pPr marL="0" indent="0" algn="ctr">
                        <a:spcBef>
                          <a:spcPct val="0"/>
                        </a:spcBef>
                        <a:spcAft>
                          <a:spcPct val="0"/>
                        </a:spcAft>
                      </a:pPr>
                      <a:r>
                        <a:rPr lang="zh-CN" sz="800">
                          <a:latin typeface="宋体" panose="02010600030101010101" pitchFamily="2" charset="-122"/>
                          <a:ea typeface="宋体" panose="02010600030101010101" pitchFamily="2" charset="-122"/>
                        </a:rPr>
                        <a:t>河北</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47.49</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129.87</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83.86</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33.03</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82.20</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103.00</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41.70</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r>
              <a:tr h="130810">
                <a:tc>
                  <a:txBody>
                    <a:bodyPr/>
                    <a:lstStyle/>
                    <a:p>
                      <a:pPr marL="0" indent="0" algn="ctr">
                        <a:spcBef>
                          <a:spcPct val="0"/>
                        </a:spcBef>
                        <a:spcAft>
                          <a:spcPct val="0"/>
                        </a:spcAft>
                      </a:pPr>
                      <a:r>
                        <a:rPr lang="zh-CN" sz="800">
                          <a:latin typeface="宋体" panose="02010600030101010101" pitchFamily="2" charset="-122"/>
                          <a:ea typeface="宋体" panose="02010600030101010101" pitchFamily="2" charset="-122"/>
                        </a:rPr>
                        <a:t>山西</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44.89</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176.21</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86.67</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42.70</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85.28</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78.85</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48.25</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r>
              <a:tr h="259715">
                <a:tc>
                  <a:txBody>
                    <a:bodyPr/>
                    <a:lstStyle/>
                    <a:p>
                      <a:pPr marL="0" indent="0" algn="ctr">
                        <a:spcBef>
                          <a:spcPct val="0"/>
                        </a:spcBef>
                        <a:spcAft>
                          <a:spcPct val="0"/>
                        </a:spcAft>
                      </a:pPr>
                      <a:r>
                        <a:rPr lang="zh-CN" sz="800">
                          <a:latin typeface="宋体" panose="02010600030101010101" pitchFamily="2" charset="-122"/>
                          <a:ea typeface="宋体" panose="02010600030101010101" pitchFamily="2" charset="-122"/>
                        </a:rPr>
                        <a:t>内蒙古</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55.26</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104.17</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 88.92</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55.91</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91.47</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85.00</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64.25</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r>
              <a:tr h="128905">
                <a:tc>
                  <a:txBody>
                    <a:bodyPr/>
                    <a:lstStyle/>
                    <a:p>
                      <a:pPr marL="0" indent="0" algn="ctr">
                        <a:spcBef>
                          <a:spcPct val="0"/>
                        </a:spcBef>
                        <a:spcAft>
                          <a:spcPct val="0"/>
                        </a:spcAft>
                      </a:pPr>
                      <a:r>
                        <a:rPr lang="zh-CN" sz="800">
                          <a:latin typeface="宋体" panose="02010600030101010101" pitchFamily="2" charset="-122"/>
                          <a:ea typeface="宋体" panose="02010600030101010101" pitchFamily="2" charset="-122"/>
                        </a:rPr>
                        <a:t>辽宁</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55.52</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92.38</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79.14</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39.86</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97.33</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150.92</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76.59</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r>
              <a:tr h="130810">
                <a:tc>
                  <a:txBody>
                    <a:bodyPr/>
                    <a:lstStyle/>
                    <a:p>
                      <a:pPr marL="0" indent="0" algn="ctr">
                        <a:spcBef>
                          <a:spcPct val="0"/>
                        </a:spcBef>
                        <a:spcAft>
                          <a:spcPct val="0"/>
                        </a:spcAft>
                      </a:pPr>
                      <a:r>
                        <a:rPr lang="zh-CN" sz="800">
                          <a:latin typeface="宋体" panose="02010600030101010101" pitchFamily="2" charset="-122"/>
                          <a:ea typeface="宋体" panose="02010600030101010101" pitchFamily="2" charset="-122"/>
                        </a:rPr>
                        <a:t>吉林</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43.04</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122.70</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81.85</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32.08</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84.96</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159.58</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72.27</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r>
              <a:tr h="259715">
                <a:tc>
                  <a:txBody>
                    <a:bodyPr/>
                    <a:lstStyle/>
                    <a:p>
                      <a:pPr marL="0" indent="0" algn="ctr">
                        <a:spcBef>
                          <a:spcPct val="0"/>
                        </a:spcBef>
                        <a:spcAft>
                          <a:spcPct val="0"/>
                        </a:spcAft>
                      </a:pPr>
                      <a:r>
                        <a:rPr lang="zh-CN" sz="800">
                          <a:latin typeface="宋体" panose="02010600030101010101" pitchFamily="2" charset="-122"/>
                          <a:ea typeface="宋体" panose="02010600030101010101" pitchFamily="2" charset="-122"/>
                        </a:rPr>
                        <a:t>黑龙江</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43.61</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125.79</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80.20</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29.61</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88.28</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168.38</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53.94</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r>
              <a:tr h="129540">
                <a:tc>
                  <a:txBody>
                    <a:bodyPr/>
                    <a:lstStyle/>
                    <a:p>
                      <a:pPr marL="0" indent="0" algn="ctr">
                        <a:spcBef>
                          <a:spcPct val="0"/>
                        </a:spcBef>
                        <a:spcAft>
                          <a:spcPct val="0"/>
                        </a:spcAft>
                      </a:pPr>
                      <a:r>
                        <a:rPr lang="zh-CN" sz="800">
                          <a:latin typeface="宋体" panose="02010600030101010101" pitchFamily="2" charset="-122"/>
                          <a:ea typeface="宋体" panose="02010600030101010101" pitchFamily="2" charset="-122"/>
                        </a:rPr>
                        <a:t>上海</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122.48</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146.52</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90.98</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104.27</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119.11</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54.00</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221.95</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r>
              <a:tr h="130175">
                <a:tc>
                  <a:txBody>
                    <a:bodyPr/>
                    <a:lstStyle/>
                    <a:p>
                      <a:pPr marL="0" indent="0" algn="ctr">
                        <a:spcBef>
                          <a:spcPct val="0"/>
                        </a:spcBef>
                        <a:spcAft>
                          <a:spcPct val="0"/>
                        </a:spcAft>
                      </a:pPr>
                      <a:r>
                        <a:rPr lang="zh-CN" sz="800">
                          <a:latin typeface="宋体" panose="02010600030101010101" pitchFamily="2" charset="-122"/>
                          <a:ea typeface="宋体" panose="02010600030101010101" pitchFamily="2" charset="-122"/>
                        </a:rPr>
                        <a:t>江苏</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76.71</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157.48</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89.86</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83.69</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99.23</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58.46</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90.09</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r>
              <a:tr h="129540">
                <a:tc>
                  <a:txBody>
                    <a:bodyPr/>
                    <a:lstStyle/>
                    <a:p>
                      <a:pPr marL="0" indent="0" algn="ctr">
                        <a:spcBef>
                          <a:spcPct val="0"/>
                        </a:spcBef>
                        <a:spcAft>
                          <a:spcPct val="0"/>
                        </a:spcAft>
                      </a:pPr>
                      <a:r>
                        <a:rPr lang="zh-CN" sz="800">
                          <a:latin typeface="宋体" panose="02010600030101010101" pitchFamily="2" charset="-122"/>
                          <a:ea typeface="宋体" panose="02010600030101010101" pitchFamily="2" charset="-122"/>
                        </a:rPr>
                        <a:t>浙江</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92.77</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153.26</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89.13</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68.68</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97.84</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228.58</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117.03</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r>
              <a:tr h="130175">
                <a:tc>
                  <a:txBody>
                    <a:bodyPr/>
                    <a:lstStyle/>
                    <a:p>
                      <a:pPr marL="0" indent="0" algn="ctr">
                        <a:spcBef>
                          <a:spcPct val="0"/>
                        </a:spcBef>
                        <a:spcAft>
                          <a:spcPct val="0"/>
                        </a:spcAft>
                      </a:pPr>
                      <a:r>
                        <a:rPr lang="zh-CN" sz="800">
                          <a:latin typeface="宋体" panose="02010600030101010101" pitchFamily="2" charset="-122"/>
                          <a:ea typeface="宋体" panose="02010600030101010101" pitchFamily="2" charset="-122"/>
                        </a:rPr>
                        <a:t>安徽</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50.38</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162.60</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73.39</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42.66</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80.20</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110.19</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45.73</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r>
              <a:tr h="129540">
                <a:tc>
                  <a:txBody>
                    <a:bodyPr/>
                    <a:lstStyle/>
                    <a:p>
                      <a:pPr marL="0" indent="0" algn="ctr">
                        <a:spcBef>
                          <a:spcPct val="0"/>
                        </a:spcBef>
                        <a:spcAft>
                          <a:spcPct val="0"/>
                        </a:spcAft>
                      </a:pPr>
                      <a:r>
                        <a:rPr lang="zh-CN" sz="800">
                          <a:latin typeface="宋体" panose="02010600030101010101" pitchFamily="2" charset="-122"/>
                          <a:ea typeface="宋体" panose="02010600030101010101" pitchFamily="2" charset="-122"/>
                        </a:rPr>
                        <a:t>福建</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66.33</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120.12</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78.00</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73.51</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93.48</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256.92</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89.50</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r>
              <a:tr h="130810">
                <a:tc>
                  <a:txBody>
                    <a:bodyPr/>
                    <a:lstStyle/>
                    <a:p>
                      <a:pPr marL="0" indent="0" algn="ctr">
                        <a:spcBef>
                          <a:spcPct val="0"/>
                        </a:spcBef>
                        <a:spcAft>
                          <a:spcPct val="0"/>
                        </a:spcAft>
                      </a:pPr>
                      <a:r>
                        <a:rPr lang="zh-CN" sz="800">
                          <a:latin typeface="宋体" panose="02010600030101010101" pitchFamily="2" charset="-122"/>
                          <a:ea typeface="宋体" panose="02010600030101010101" pitchFamily="2" charset="-122"/>
                        </a:rPr>
                        <a:t>江西</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49.87</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140.85</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78.13</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41.11</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82.76</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235.23</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50.11</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r>
              <a:tr h="130175">
                <a:tc>
                  <a:txBody>
                    <a:bodyPr/>
                    <a:lstStyle/>
                    <a:p>
                      <a:pPr marL="0" indent="0" algn="ctr">
                        <a:spcBef>
                          <a:spcPct val="0"/>
                        </a:spcBef>
                        <a:spcAft>
                          <a:spcPct val="0"/>
                        </a:spcAft>
                      </a:pPr>
                      <a:r>
                        <a:rPr lang="zh-CN" sz="800">
                          <a:latin typeface="宋体" panose="02010600030101010101" pitchFamily="2" charset="-122"/>
                          <a:ea typeface="宋体" panose="02010600030101010101" pitchFamily="2" charset="-122"/>
                        </a:rPr>
                        <a:t>山东</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57.78</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136.05</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90.31</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49.85</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86.05</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67.35</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53.66</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r>
              <a:tr h="129540">
                <a:tc>
                  <a:txBody>
                    <a:bodyPr/>
                    <a:lstStyle/>
                    <a:p>
                      <a:pPr marL="0" indent="0" algn="ctr">
                        <a:spcBef>
                          <a:spcPct val="0"/>
                        </a:spcBef>
                        <a:spcAft>
                          <a:spcPct val="0"/>
                        </a:spcAft>
                      </a:pPr>
                      <a:r>
                        <a:rPr lang="zh-CN" sz="800">
                          <a:latin typeface="宋体" panose="02010600030101010101" pitchFamily="2" charset="-122"/>
                          <a:ea typeface="宋体" panose="02010600030101010101" pitchFamily="2" charset="-122"/>
                        </a:rPr>
                        <a:t>河南</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43.42</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117.65</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86.98</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36.00</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76.09</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92.85</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30.91</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r>
              <a:tr h="130175">
                <a:tc>
                  <a:txBody>
                    <a:bodyPr/>
                    <a:lstStyle/>
                    <a:p>
                      <a:pPr marL="0" indent="0" algn="ctr">
                        <a:spcBef>
                          <a:spcPct val="0"/>
                        </a:spcBef>
                        <a:spcAft>
                          <a:spcPct val="0"/>
                        </a:spcAft>
                      </a:pPr>
                      <a:r>
                        <a:rPr lang="zh-CN" sz="800">
                          <a:latin typeface="宋体" panose="02010600030101010101" pitchFamily="2" charset="-122"/>
                          <a:ea typeface="宋体" panose="02010600030101010101" pitchFamily="2" charset="-122"/>
                        </a:rPr>
                        <a:t>湖北</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50.64</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133.78</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82.55</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53.36</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86.23</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152.35</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56.95</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r>
              <a:tr h="129540">
                <a:tc>
                  <a:txBody>
                    <a:bodyPr/>
                    <a:lstStyle/>
                    <a:p>
                      <a:pPr marL="0" indent="0" algn="ctr">
                        <a:spcBef>
                          <a:spcPct val="0"/>
                        </a:spcBef>
                        <a:spcAft>
                          <a:spcPct val="0"/>
                        </a:spcAft>
                      </a:pPr>
                      <a:r>
                        <a:rPr lang="zh-CN" sz="800">
                          <a:latin typeface="宋体" panose="02010600030101010101" pitchFamily="2" charset="-122"/>
                          <a:ea typeface="宋体" panose="02010600030101010101" pitchFamily="2" charset="-122"/>
                        </a:rPr>
                        <a:t>湖南</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52.36</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174.67</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85.44</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42.66</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80.41</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191.12</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55.24</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r>
              <a:tr h="130175">
                <a:tc>
                  <a:txBody>
                    <a:bodyPr/>
                    <a:lstStyle/>
                    <a:p>
                      <a:pPr marL="0" indent="0" algn="ctr">
                        <a:spcBef>
                          <a:spcPct val="0"/>
                        </a:spcBef>
                        <a:spcAft>
                          <a:spcPct val="0"/>
                        </a:spcAft>
                      </a:pPr>
                      <a:r>
                        <a:rPr lang="zh-CN" sz="800">
                          <a:latin typeface="宋体" panose="02010600030101010101" pitchFamily="2" charset="-122"/>
                          <a:ea typeface="宋体" panose="02010600030101010101" pitchFamily="2" charset="-122"/>
                        </a:rPr>
                        <a:t>广东</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72.41</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163.27</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72.94</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59.06</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99.72</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205.85</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75.08</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r>
              <a:tr h="129540">
                <a:tc>
                  <a:txBody>
                    <a:bodyPr/>
                    <a:lstStyle/>
                    <a:p>
                      <a:pPr marL="0" indent="0" algn="ctr">
                        <a:spcBef>
                          <a:spcPct val="0"/>
                        </a:spcBef>
                        <a:spcAft>
                          <a:spcPct val="0"/>
                        </a:spcAft>
                      </a:pPr>
                      <a:r>
                        <a:rPr lang="zh-CN" sz="800">
                          <a:latin typeface="宋体" panose="02010600030101010101" pitchFamily="2" charset="-122"/>
                          <a:ea typeface="宋体" panose="02010600030101010101" pitchFamily="2" charset="-122"/>
                        </a:rPr>
                        <a:t>广西</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43.05</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160.64</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78.08</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30.23</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74.20</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231.42</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41.85</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r>
              <a:tr h="130175">
                <a:tc>
                  <a:txBody>
                    <a:bodyPr/>
                    <a:lstStyle/>
                    <a:p>
                      <a:pPr marL="0" indent="0" algn="ctr">
                        <a:spcBef>
                          <a:spcPct val="0"/>
                        </a:spcBef>
                        <a:spcAft>
                          <a:spcPct val="0"/>
                        </a:spcAft>
                      </a:pPr>
                      <a:r>
                        <a:rPr lang="zh-CN" sz="800">
                          <a:latin typeface="宋体" panose="02010600030101010101" pitchFamily="2" charset="-122"/>
                          <a:ea typeface="宋体" panose="02010600030101010101" pitchFamily="2" charset="-122"/>
                        </a:rPr>
                        <a:t>海南</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47.63</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130.72</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64.89</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38.60</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81.99</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220.62</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47.78</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r>
              <a:tr h="129540">
                <a:tc>
                  <a:txBody>
                    <a:bodyPr/>
                    <a:lstStyle/>
                    <a:p>
                      <a:pPr marL="0" indent="0" algn="ctr">
                        <a:spcBef>
                          <a:spcPct val="0"/>
                        </a:spcBef>
                        <a:spcAft>
                          <a:spcPct val="0"/>
                        </a:spcAft>
                      </a:pPr>
                      <a:r>
                        <a:rPr lang="zh-CN" sz="800">
                          <a:latin typeface="宋体" panose="02010600030101010101" pitchFamily="2" charset="-122"/>
                          <a:ea typeface="宋体" panose="02010600030101010101" pitchFamily="2" charset="-122"/>
                        </a:rPr>
                        <a:t>重庆</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54.87</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136.99</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73.75</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52.55</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94.61</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165.81</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56.58</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r>
              <a:tr h="130810">
                <a:tc>
                  <a:txBody>
                    <a:bodyPr/>
                    <a:lstStyle/>
                    <a:p>
                      <a:pPr marL="0" indent="0" algn="ctr">
                        <a:spcBef>
                          <a:spcPct val="0"/>
                        </a:spcBef>
                        <a:spcAft>
                          <a:spcPct val="0"/>
                        </a:spcAft>
                      </a:pPr>
                      <a:r>
                        <a:rPr lang="zh-CN" sz="800">
                          <a:latin typeface="宋体" panose="02010600030101010101" pitchFamily="2" charset="-122"/>
                          <a:ea typeface="宋体" panose="02010600030101010101" pitchFamily="2" charset="-122"/>
                        </a:rPr>
                        <a:t>四川</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47.20</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111.11</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72.05</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39.28</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77.80</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146.27</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40.33</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r>
              <a:tr h="128905">
                <a:tc>
                  <a:txBody>
                    <a:bodyPr/>
                    <a:lstStyle/>
                    <a:p>
                      <a:pPr marL="0" indent="0" algn="ctr">
                        <a:spcBef>
                          <a:spcPct val="0"/>
                        </a:spcBef>
                        <a:spcAft>
                          <a:spcPct val="0"/>
                        </a:spcAft>
                      </a:pPr>
                      <a:r>
                        <a:rPr lang="zh-CN" sz="800">
                          <a:latin typeface="宋体" panose="02010600030101010101" pitchFamily="2" charset="-122"/>
                          <a:ea typeface="宋体" panose="02010600030101010101" pitchFamily="2" charset="-122"/>
                        </a:rPr>
                        <a:t>贵州</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39.24</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89.89</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79.98</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30.32</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73.08</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168.35</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33.81</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r>
              <a:tr h="130810">
                <a:tc>
                  <a:txBody>
                    <a:bodyPr/>
                    <a:lstStyle/>
                    <a:p>
                      <a:pPr marL="0" indent="0" algn="ctr">
                        <a:spcBef>
                          <a:spcPct val="0"/>
                        </a:spcBef>
                        <a:spcAft>
                          <a:spcPct val="0"/>
                        </a:spcAft>
                      </a:pPr>
                      <a:r>
                        <a:rPr lang="zh-CN" sz="800">
                          <a:latin typeface="宋体" panose="02010600030101010101" pitchFamily="2" charset="-122"/>
                          <a:ea typeface="宋体" panose="02010600030101010101" pitchFamily="2" charset="-122"/>
                        </a:rPr>
                        <a:t>云南</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41.44</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106.67</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77.45</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35.77</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68.96</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211.69</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36.18</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r>
              <a:tr h="128905">
                <a:tc>
                  <a:txBody>
                    <a:bodyPr/>
                    <a:lstStyle/>
                    <a:p>
                      <a:pPr marL="0" indent="0" algn="ctr">
                        <a:spcBef>
                          <a:spcPct val="0"/>
                        </a:spcBef>
                        <a:spcAft>
                          <a:spcPct val="0"/>
                        </a:spcAft>
                      </a:pPr>
                      <a:r>
                        <a:rPr lang="zh-CN" sz="800">
                          <a:latin typeface="宋体" panose="02010600030101010101" pitchFamily="2" charset="-122"/>
                          <a:ea typeface="宋体" panose="02010600030101010101" pitchFamily="2" charset="-122"/>
                        </a:rPr>
                        <a:t>陕西</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46.33</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115.27</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88.69</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48.03</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85.36</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165.62</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42.17</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r>
              <a:tr h="130810">
                <a:tc>
                  <a:txBody>
                    <a:bodyPr/>
                    <a:lstStyle/>
                    <a:p>
                      <a:pPr marL="0" indent="0" algn="ctr">
                        <a:spcBef>
                          <a:spcPct val="0"/>
                        </a:spcBef>
                        <a:spcAft>
                          <a:spcPct val="0"/>
                        </a:spcAft>
                      </a:pPr>
                      <a:r>
                        <a:rPr lang="zh-CN" sz="800">
                          <a:latin typeface="宋体" panose="02010600030101010101" pitchFamily="2" charset="-122"/>
                          <a:ea typeface="宋体" panose="02010600030101010101" pitchFamily="2" charset="-122"/>
                        </a:rPr>
                        <a:t>甘肃</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35.80</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117.65</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81.51</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26.06</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72.25</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43.58</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54.13</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r>
              <a:tr h="128905">
                <a:tc>
                  <a:txBody>
                    <a:bodyPr/>
                    <a:lstStyle/>
                    <a:p>
                      <a:pPr marL="0" indent="0" algn="ctr">
                        <a:spcBef>
                          <a:spcPct val="0"/>
                        </a:spcBef>
                        <a:spcAft>
                          <a:spcPct val="0"/>
                        </a:spcAft>
                      </a:pPr>
                      <a:r>
                        <a:rPr lang="zh-CN" sz="800">
                          <a:latin typeface="宋体" panose="02010600030101010101" pitchFamily="2" charset="-122"/>
                          <a:ea typeface="宋体" panose="02010600030101010101" pitchFamily="2" charset="-122"/>
                        </a:rPr>
                        <a:t>青海</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41.54</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217.39</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73.46</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35.19</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81.91</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22.38</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69.68</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r>
              <a:tr h="130810">
                <a:tc>
                  <a:txBody>
                    <a:bodyPr/>
                    <a:lstStyle/>
                    <a:p>
                      <a:pPr marL="0" indent="0" algn="ctr">
                        <a:spcBef>
                          <a:spcPct val="0"/>
                        </a:spcBef>
                        <a:spcAft>
                          <a:spcPct val="0"/>
                        </a:spcAft>
                      </a:pPr>
                      <a:r>
                        <a:rPr lang="zh-CN" sz="800">
                          <a:latin typeface="宋体" panose="02010600030101010101" pitchFamily="2" charset="-122"/>
                          <a:ea typeface="宋体" panose="02010600030101010101" pitchFamily="2" charset="-122"/>
                        </a:rPr>
                        <a:t>宁夏</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45.54</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96.85</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84.77</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40.44</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88.45</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48.58</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78.71</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r>
              <a:tr h="128905">
                <a:tc>
                  <a:txBody>
                    <a:bodyPr/>
                    <a:lstStyle/>
                    <a:p>
                      <a:pPr marL="0" indent="0" algn="ctr">
                        <a:spcBef>
                          <a:spcPct val="0"/>
                        </a:spcBef>
                        <a:spcAft>
                          <a:spcPct val="0"/>
                        </a:spcAft>
                      </a:pPr>
                      <a:r>
                        <a:rPr lang="zh-CN" sz="800">
                          <a:latin typeface="宋体" panose="02010600030101010101" pitchFamily="2" charset="-122"/>
                          <a:ea typeface="宋体" panose="02010600030101010101" pitchFamily="2" charset="-122"/>
                        </a:rPr>
                        <a:t>新疆</a:t>
                      </a:r>
                    </a:p>
                  </a:txBody>
                  <a:tcPr marL="68580" marR="68580" marT="0" marB="0" anchor="ctr">
                    <a:lnL>
                      <a:noFill/>
                    </a:lnL>
                    <a:lnR w="6350" cap="flat" cmpd="sng">
                      <a:solidFill>
                        <a:srgbClr val="000008"/>
                      </a:solidFill>
                      <a:prstDash val="solid"/>
                      <a:headEnd type="none" w="med" len="med"/>
                      <a:tailEnd type="none" w="med" len="med"/>
                    </a:lnR>
                    <a:lnT>
                      <a:noFill/>
                    </a:lnT>
                    <a:lnB w="6350" cap="flat" cmpd="sng">
                      <a:solidFill>
                        <a:srgbClr val="000008"/>
                      </a:solidFill>
                      <a:prstDash val="solid"/>
                      <a:headEnd type="none" w="med" len="med"/>
                      <a:tailEnd type="none" w="med" len="med"/>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41.63</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w="6350" cap="flat" cmpd="sng">
                      <a:solidFill>
                        <a:srgbClr val="000008"/>
                      </a:solidFill>
                      <a:prstDash val="solid"/>
                      <a:headEnd type="none" w="med" len="med"/>
                      <a:tailEnd type="none" w="med" len="med"/>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196.08</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w="6350" cap="flat" cmpd="sng">
                      <a:solidFill>
                        <a:srgbClr val="000008"/>
                      </a:solidFill>
                      <a:prstDash val="solid"/>
                      <a:headEnd type="none" w="med" len="med"/>
                      <a:tailEnd type="none" w="med" len="med"/>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77.74</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w="6350" cap="flat" cmpd="sng">
                      <a:solidFill>
                        <a:srgbClr val="000008"/>
                      </a:solidFill>
                      <a:prstDash val="solid"/>
                      <a:headEnd type="none" w="med" len="med"/>
                      <a:tailEnd type="none" w="med" len="med"/>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39.73</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w="6350" cap="flat" cmpd="sng">
                      <a:solidFill>
                        <a:srgbClr val="000008"/>
                      </a:solidFill>
                      <a:prstDash val="solid"/>
                      <a:headEnd type="none" w="med" len="med"/>
                      <a:tailEnd type="none" w="med" len="med"/>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77.19</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w="6350" cap="flat" cmpd="sng">
                      <a:solidFill>
                        <a:srgbClr val="000008"/>
                      </a:solidFill>
                      <a:prstDash val="solid"/>
                      <a:headEnd type="none" w="med" len="med"/>
                      <a:tailEnd type="none" w="med" len="med"/>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18.73</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w="6350" cap="flat" cmpd="sng">
                      <a:solidFill>
                        <a:srgbClr val="000008"/>
                      </a:solidFill>
                      <a:prstDash val="solid"/>
                      <a:headEnd type="none" w="med" len="med"/>
                      <a:tailEnd type="none" w="med" len="med"/>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49.85</a:t>
                      </a:r>
                    </a:p>
                  </a:txBody>
                  <a:tcPr marL="68580" marR="68580" marT="0" marB="0" anchor="ctr">
                    <a:lnL w="6350" cap="flat" cmpd="sng">
                      <a:solidFill>
                        <a:srgbClr val="000008"/>
                      </a:solidFill>
                      <a:prstDash val="solid"/>
                      <a:headEnd type="none" w="med" len="med"/>
                      <a:tailEnd type="none" w="med" len="med"/>
                    </a:lnL>
                    <a:lnR>
                      <a:noFill/>
                    </a:lnR>
                    <a:lnT>
                      <a:noFill/>
                    </a:lnT>
                    <a:lnB w="6350" cap="flat" cmpd="sng">
                      <a:solidFill>
                        <a:srgbClr val="000008"/>
                      </a:solidFill>
                      <a:prstDash val="solid"/>
                      <a:headEnd type="none" w="med" len="med"/>
                      <a:tailEnd type="none" w="med" len="med"/>
                    </a:lnB>
                    <a:noFill/>
                  </a:tcPr>
                </a:tc>
              </a:tr>
              <a:tr h="130810">
                <a:tc>
                  <a:txBody>
                    <a:bodyPr/>
                    <a:lstStyle/>
                    <a:p>
                      <a:pPr marL="0" indent="0" algn="ctr">
                        <a:spcBef>
                          <a:spcPts val="300"/>
                        </a:spcBef>
                        <a:spcAft>
                          <a:spcPts val="300"/>
                        </a:spcAft>
                      </a:pPr>
                      <a:r>
                        <a:rPr lang="zh-CN" sz="800">
                          <a:latin typeface="Times New Roman" panose="02020603050405020304"/>
                          <a:ea typeface="宋体" panose="02010600030101010101" pitchFamily="2" charset="-122"/>
                        </a:rPr>
                        <a:t>全国</a:t>
                      </a:r>
                    </a:p>
                  </a:txBody>
                  <a:tcPr marL="68580" marR="68580" marT="0" marB="0" anchor="ctr">
                    <a:lnL>
                      <a:noFill/>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19050" cap="flat" cmpd="sng">
                      <a:solidFill>
                        <a:srgbClr val="000008"/>
                      </a:solidFill>
                      <a:prstDash val="solid"/>
                      <a:headEnd type="none" w="med" len="med"/>
                      <a:tailEnd type="none" w="med" len="med"/>
                    </a:lnB>
                    <a:noFill/>
                  </a:tcPr>
                </a:tc>
                <a:tc>
                  <a:txBody>
                    <a:bodyPr/>
                    <a:lstStyle/>
                    <a:p>
                      <a:pPr marL="0" indent="0" algn="ctr">
                        <a:spcBef>
                          <a:spcPct val="0"/>
                        </a:spcBef>
                        <a:spcAft>
                          <a:spcPct val="0"/>
                        </a:spcAft>
                      </a:pPr>
                      <a:r>
                        <a:rPr lang="en-US" altLang="zh-CN" sz="800">
                          <a:latin typeface="Times New Roman" panose="02020603050405020304"/>
                          <a:ea typeface="Times New Roman" panose="02020603050405020304"/>
                        </a:rPr>
                        <a:t>56.74</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19050" cap="flat" cmpd="sng">
                      <a:solidFill>
                        <a:srgbClr val="000008"/>
                      </a:solidFill>
                      <a:prstDash val="solid"/>
                      <a:headEnd type="none" w="med" len="med"/>
                      <a:tailEnd type="none" w="med" len="med"/>
                    </a:lnB>
                    <a:noFill/>
                  </a:tcPr>
                </a:tc>
                <a:tc>
                  <a:txBody>
                    <a:bodyPr/>
                    <a:lstStyle/>
                    <a:p>
                      <a:pPr marL="0" indent="0" algn="ctr">
                        <a:spcBef>
                          <a:spcPct val="0"/>
                        </a:spcBef>
                        <a:spcAft>
                          <a:spcPct val="0"/>
                        </a:spcAft>
                      </a:pPr>
                      <a:r>
                        <a:rPr lang="en-US" altLang="zh-CN" sz="800">
                          <a:latin typeface="宋体" panose="02010600030101010101" pitchFamily="2" charset="-122"/>
                          <a:ea typeface="宋体" panose="02010600030101010101" pitchFamily="2" charset="-122"/>
                        </a:rPr>
                        <a:t>101.52</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19050" cap="flat" cmpd="sng">
                      <a:solidFill>
                        <a:srgbClr val="000008"/>
                      </a:solidFill>
                      <a:prstDash val="solid"/>
                      <a:headEnd type="none" w="med" len="med"/>
                      <a:tailEnd type="none" w="med" len="med"/>
                    </a:lnB>
                    <a:noFill/>
                  </a:tcPr>
                </a:tc>
                <a:tc>
                  <a:txBody>
                    <a:bodyPr/>
                    <a:lstStyle/>
                    <a:p>
                      <a:pPr marL="0" indent="0" algn="ctr">
                        <a:spcBef>
                          <a:spcPct val="0"/>
                        </a:spcBef>
                        <a:spcAft>
                          <a:spcPct val="0"/>
                        </a:spcAft>
                      </a:pPr>
                      <a:r>
                        <a:rPr lang="en-US" altLang="zh-CN" sz="800">
                          <a:latin typeface="Times New Roman" panose="02020603050405020304"/>
                          <a:ea typeface="Times New Roman" panose="02020603050405020304"/>
                        </a:rPr>
                        <a:t>82.00</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19050" cap="flat" cmpd="sng">
                      <a:solidFill>
                        <a:srgbClr val="000008"/>
                      </a:solidFill>
                      <a:prstDash val="solid"/>
                      <a:headEnd type="none" w="med" len="med"/>
                      <a:tailEnd type="none" w="med" len="med"/>
                    </a:lnB>
                    <a:noFill/>
                  </a:tcPr>
                </a:tc>
                <a:tc>
                  <a:txBody>
                    <a:bodyPr/>
                    <a:lstStyle/>
                    <a:p>
                      <a:pPr marL="0" indent="0" algn="ctr">
                        <a:spcBef>
                          <a:spcPct val="0"/>
                        </a:spcBef>
                        <a:spcAft>
                          <a:spcPct val="0"/>
                        </a:spcAft>
                      </a:pPr>
                      <a:r>
                        <a:rPr lang="en-US" altLang="zh-CN" sz="800">
                          <a:latin typeface="宋体" panose="02010600030101010101" pitchFamily="2" charset="-122"/>
                          <a:ea typeface="宋体" panose="02010600030101010101" pitchFamily="2" charset="-122"/>
                        </a:rPr>
                        <a:t>49.67</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19050" cap="flat" cmpd="sng">
                      <a:solidFill>
                        <a:srgbClr val="000008"/>
                      </a:solidFill>
                      <a:prstDash val="solid"/>
                      <a:headEnd type="none" w="med" len="med"/>
                      <a:tailEnd type="none" w="med" len="med"/>
                    </a:lnB>
                    <a:noFill/>
                  </a:tcPr>
                </a:tc>
                <a:tc>
                  <a:txBody>
                    <a:bodyPr/>
                    <a:lstStyle/>
                    <a:p>
                      <a:pPr marL="0" indent="0" algn="ctr">
                        <a:spcBef>
                          <a:spcPct val="0"/>
                        </a:spcBef>
                        <a:spcAft>
                          <a:spcPct val="0"/>
                        </a:spcAft>
                      </a:pPr>
                      <a:r>
                        <a:rPr lang="en-US" altLang="zh-CN" sz="800">
                          <a:latin typeface="宋体" panose="02010600030101010101" pitchFamily="2" charset="-122"/>
                          <a:ea typeface="宋体" panose="02010600030101010101" pitchFamily="2" charset="-122"/>
                        </a:rPr>
                        <a:t>86.96</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19050" cap="flat" cmpd="sng">
                      <a:solidFill>
                        <a:srgbClr val="000008"/>
                      </a:solidFill>
                      <a:prstDash val="solid"/>
                      <a:headEnd type="none" w="med" len="med"/>
                      <a:tailEnd type="none" w="med" len="med"/>
                    </a:lnB>
                    <a:noFill/>
                  </a:tcPr>
                </a:tc>
                <a:tc>
                  <a:txBody>
                    <a:bodyPr/>
                    <a:lstStyle/>
                    <a:p>
                      <a:pPr marL="0" indent="0" algn="ctr">
                        <a:spcBef>
                          <a:spcPct val="0"/>
                        </a:spcBef>
                        <a:spcAft>
                          <a:spcPct val="0"/>
                        </a:spcAft>
                      </a:pPr>
                      <a:r>
                        <a:rPr lang="en-US" altLang="zh-CN" sz="800">
                          <a:latin typeface="宋体" panose="02010600030101010101" pitchFamily="2" charset="-122"/>
                          <a:ea typeface="宋体" panose="02010600030101010101" pitchFamily="2" charset="-122"/>
                        </a:rPr>
                        <a:t>88.31</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19050" cap="flat" cmpd="sng">
                      <a:solidFill>
                        <a:srgbClr val="000008"/>
                      </a:solidFill>
                      <a:prstDash val="solid"/>
                      <a:headEnd type="none" w="med" len="med"/>
                      <a:tailEnd type="none" w="med" len="med"/>
                    </a:lnB>
                    <a:noFill/>
                  </a:tcPr>
                </a:tc>
                <a:tc>
                  <a:txBody>
                    <a:bodyPr/>
                    <a:lstStyle/>
                    <a:p>
                      <a:pPr marL="0" indent="0" algn="ctr">
                        <a:spcBef>
                          <a:spcPct val="0"/>
                        </a:spcBef>
                        <a:spcAft>
                          <a:spcPct val="0"/>
                        </a:spcAft>
                      </a:pPr>
                      <a:r>
                        <a:rPr lang="en-US" altLang="zh-CN" sz="800">
                          <a:latin typeface="宋体" panose="02010600030101010101" pitchFamily="2" charset="-122"/>
                          <a:ea typeface="宋体" panose="02010600030101010101" pitchFamily="2" charset="-122"/>
                        </a:rPr>
                        <a:t>64.20</a:t>
                      </a:r>
                    </a:p>
                  </a:txBody>
                  <a:tcPr marL="68580" marR="68580" marT="0" marB="0" anchor="ctr">
                    <a:lnL w="6350" cap="flat" cmpd="sng">
                      <a:solidFill>
                        <a:srgbClr val="000008"/>
                      </a:solidFill>
                      <a:prstDash val="solid"/>
                      <a:headEnd type="none" w="med" len="med"/>
                      <a:tailEnd type="none" w="med" len="med"/>
                    </a:lnL>
                    <a:lnR>
                      <a:noFill/>
                    </a:lnR>
                    <a:lnT w="6350" cap="flat" cmpd="sng">
                      <a:solidFill>
                        <a:srgbClr val="000008"/>
                      </a:solidFill>
                      <a:prstDash val="solid"/>
                      <a:headEnd type="none" w="med" len="med"/>
                      <a:tailEnd type="none" w="med" len="med"/>
                    </a:lnT>
                    <a:lnB w="19050" cap="flat" cmpd="sng">
                      <a:solidFill>
                        <a:srgbClr val="000008"/>
                      </a:solidFill>
                      <a:prstDash val="solid"/>
                      <a:headEnd type="none" w="med" len="med"/>
                      <a:tailEnd type="none" w="med" len="med"/>
                    </a:lnB>
                    <a:noFill/>
                  </a:tcPr>
                </a:tc>
              </a:tr>
            </a:tbl>
          </a:graphicData>
        </a:graphic>
      </p:graphicFrame>
      <p:sp>
        <p:nvSpPr>
          <p:cNvPr id="3" name="矩形 2"/>
          <p:cNvSpPr/>
          <p:nvPr/>
        </p:nvSpPr>
        <p:spPr>
          <a:xfrm>
            <a:off x="7029349" y="591103"/>
            <a:ext cx="4552849" cy="307777"/>
          </a:xfrm>
          <a:prstGeom prst="rect">
            <a:avLst/>
          </a:prstGeom>
        </p:spPr>
        <p:txBody>
          <a:bodyPr wrap="none">
            <a:spAutoFit/>
          </a:bodyPr>
          <a:lstStyle/>
          <a:p>
            <a:r>
              <a:rPr lang="zh-CN" altLang="zh-CN" sz="1400" dirty="0">
                <a:latin typeface="Times New Roman" panose="02020603050405020304" pitchFamily="18" charset="0"/>
                <a:cs typeface="Times New Roman" panose="02020603050405020304" pitchFamily="18" charset="0"/>
              </a:rPr>
              <a:t>表</a:t>
            </a:r>
            <a:r>
              <a:rPr lang="en-US" altLang="zh-CN" sz="1400" dirty="0">
                <a:latin typeface="Times New Roman" panose="02020603050405020304" pitchFamily="18" charset="0"/>
                <a:cs typeface="Times New Roman" panose="02020603050405020304" pitchFamily="18" charset="0"/>
              </a:rPr>
              <a:t>4.3 </a:t>
            </a:r>
            <a:r>
              <a:rPr lang="zh-CN" altLang="zh-CN" sz="1400" dirty="0">
                <a:latin typeface="Times New Roman" panose="02020603050405020304" pitchFamily="18" charset="0"/>
                <a:cs typeface="Times New Roman" panose="02020603050405020304" pitchFamily="18" charset="0"/>
              </a:rPr>
              <a:t>各省区</a:t>
            </a:r>
            <a:r>
              <a:rPr lang="en-US" altLang="zh-CN" sz="1400" dirty="0">
                <a:latin typeface="Times New Roman" panose="02020603050405020304" pitchFamily="18" charset="0"/>
                <a:cs typeface="Times New Roman" panose="02020603050405020304" pitchFamily="18" charset="0"/>
              </a:rPr>
              <a:t>2022</a:t>
            </a:r>
            <a:r>
              <a:rPr lang="zh-CN" altLang="zh-CN" sz="1400" dirty="0">
                <a:latin typeface="Times New Roman" panose="02020603050405020304" pitchFamily="18" charset="0"/>
                <a:cs typeface="Times New Roman" panose="02020603050405020304" pitchFamily="18" charset="0"/>
              </a:rPr>
              <a:t>年共同富裕监测指标阶段完成度（</a:t>
            </a:r>
            <a:r>
              <a:rPr lang="en-US" altLang="zh-CN" sz="1400" dirty="0">
                <a:latin typeface="Times New Roman" panose="02020603050405020304" pitchFamily="18" charset="0"/>
                <a:cs typeface="Times New Roman" panose="02020603050405020304" pitchFamily="18" charset="0"/>
              </a:rPr>
              <a:t>%</a:t>
            </a:r>
            <a:r>
              <a:rPr lang="zh-CN" altLang="zh-CN" sz="1400" dirty="0">
                <a:latin typeface="Times New Roman" panose="02020603050405020304" pitchFamily="18" charset="0"/>
                <a:cs typeface="Times New Roman" panose="02020603050405020304" pitchFamily="18" charset="0"/>
              </a:rPr>
              <a:t>）</a:t>
            </a:r>
            <a:endParaRPr lang="zh-CN" altLang="en-US" sz="1400"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4"/>
          <p:cNvSpPr txBox="1">
            <a:spLocks noChangeArrowheads="1"/>
          </p:cNvSpPr>
          <p:nvPr/>
        </p:nvSpPr>
        <p:spPr bwMode="auto">
          <a:xfrm>
            <a:off x="694690" y="1025525"/>
            <a:ext cx="6290945" cy="566674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0" algn="just" defTabSz="266700" fontAlgn="auto">
              <a:lnSpc>
                <a:spcPct val="130000"/>
              </a:lnSpc>
              <a:spcBef>
                <a:spcPts val="700"/>
              </a:spcBef>
              <a:buFont typeface="Arial" panose="020B0604020202020204" pitchFamily="34" charset="0"/>
              <a:buNone/>
            </a:pPr>
            <a:r>
              <a:rPr lang="zh-CN" altLang="en-US" sz="2400" b="1" dirty="0">
                <a:solidFill>
                  <a:schemeClr val="accent2"/>
                </a:solidFill>
                <a:latin typeface="华文楷体" panose="02010600040101010101" charset="-122"/>
                <a:ea typeface="华文楷体" panose="02010600040101010101" charset="-122"/>
                <a:cs typeface="华文楷体" panose="02010600040101010101" charset="-122"/>
                <a:sym typeface="+mn-ea"/>
              </a:rPr>
              <a:t>（二）共同度</a:t>
            </a:r>
          </a:p>
          <a:p>
            <a:pPr marL="342900" indent="-342900" algn="just" defTabSz="266700" fontAlgn="auto">
              <a:lnSpc>
                <a:spcPct val="130000"/>
              </a:lnSpc>
              <a:spcBef>
                <a:spcPts val="700"/>
              </a:spcBef>
              <a:buFont typeface="Arial" panose="020B0604020202020204" pitchFamily="34" charset="0"/>
              <a:buChar char="•"/>
            </a:pPr>
            <a:r>
              <a:rPr lang="zh-CN" altLang="en-US" sz="2000" b="1"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劳动报酬占 GDP 比重</a:t>
            </a:r>
            <a:r>
              <a:rPr lang="zh-CN" altLang="en-US" sz="20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：全国完成度 98.74%，4 项指标里表现最优；山西最低也近 80%，不构成共富制约</a:t>
            </a:r>
          </a:p>
          <a:p>
            <a:pPr marL="342900" indent="-342900" algn="just" defTabSz="266700" fontAlgn="auto">
              <a:lnSpc>
                <a:spcPct val="130000"/>
              </a:lnSpc>
              <a:spcBef>
                <a:spcPts val="700"/>
              </a:spcBef>
              <a:buFont typeface="Arial" panose="020B0604020202020204" pitchFamily="34" charset="0"/>
              <a:buChar char="•"/>
            </a:pPr>
            <a:r>
              <a:rPr lang="zh-CN" altLang="en-US" sz="2000" b="1"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城乡人均可支配收入、消费比</a:t>
            </a:r>
            <a:r>
              <a:rPr lang="zh-CN" altLang="en-US" sz="20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：甘肃完成度均不足 70%，城乡差距突出，需重点缩小；津、吉、黑、浙城乡收入比达标；安徽城乡消费比超过</a:t>
            </a:r>
            <a:r>
              <a:rPr lang="en-US" altLang="zh-CN" sz="20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100%</a:t>
            </a:r>
            <a:endParaRPr lang="zh-CN" altLang="en-US" sz="20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endParaRPr>
          </a:p>
          <a:p>
            <a:pPr marL="342900" indent="-342900" algn="just" defTabSz="266700" fontAlgn="auto">
              <a:lnSpc>
                <a:spcPct val="130000"/>
              </a:lnSpc>
              <a:spcBef>
                <a:spcPts val="700"/>
              </a:spcBef>
              <a:buFont typeface="Arial" panose="020B0604020202020204" pitchFamily="34" charset="0"/>
              <a:buChar char="•"/>
            </a:pPr>
            <a:r>
              <a:rPr lang="zh-CN" altLang="en-US" sz="2000" b="1"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基尼系数</a:t>
            </a:r>
            <a:r>
              <a:rPr lang="zh-CN" altLang="en-US" sz="20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：京、冀、闽、琼、渝，收入分配均衡；新、黔、粤、鲁、赣为薄弱地区，完成度不足 70%</a:t>
            </a:r>
          </a:p>
          <a:p>
            <a:pPr marL="342900" indent="-342900" algn="just" defTabSz="266700" fontAlgn="auto">
              <a:lnSpc>
                <a:spcPct val="130000"/>
              </a:lnSpc>
              <a:spcBef>
                <a:spcPts val="700"/>
              </a:spcBef>
              <a:buFont typeface="Arial" panose="020B0604020202020204" pitchFamily="34" charset="0"/>
              <a:buChar char="•"/>
            </a:pPr>
            <a:r>
              <a:rPr lang="zh-CN" altLang="en-US" sz="2000" b="1"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改进方向</a:t>
            </a:r>
            <a:r>
              <a:rPr lang="zh-CN" altLang="en-US" sz="20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：完善分配制度、强化财税调控，财政资源向薄弱领域倾斜</a:t>
            </a:r>
          </a:p>
        </p:txBody>
      </p:sp>
      <p:sp>
        <p:nvSpPr>
          <p:cNvPr id="2" name="矩形 1"/>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a:solidFill>
                  <a:schemeClr val="bg1"/>
                </a:solidFill>
                <a:sym typeface="+mn-ea"/>
              </a:rPr>
              <a:t>经</a:t>
            </a:r>
          </a:p>
          <a:p>
            <a:pPr algn="ctr"/>
            <a:r>
              <a:rPr lang="zh-CN" altLang="en-US" sz="2400" b="1">
                <a:solidFill>
                  <a:schemeClr val="bg1"/>
                </a:solidFill>
                <a:sym typeface="+mn-ea"/>
              </a:rPr>
              <a:t>济统计案例分析</a:t>
            </a:r>
            <a:endParaRPr lang="zh-CN" altLang="en-US" sz="2400" b="1">
              <a:solidFill>
                <a:schemeClr val="bg1"/>
              </a:solidFill>
            </a:endParaRPr>
          </a:p>
          <a:p>
            <a:pPr algn="ctr"/>
            <a:endParaRPr lang="zh-CN" altLang="en-US" sz="2400" b="1">
              <a:ln>
                <a:noFill/>
              </a:ln>
            </a:endParaRPr>
          </a:p>
        </p:txBody>
      </p:sp>
      <p:graphicFrame>
        <p:nvGraphicFramePr>
          <p:cNvPr id="3" name="表格 2"/>
          <p:cNvGraphicFramePr/>
          <p:nvPr>
            <p:custDataLst>
              <p:tags r:id="rId1"/>
            </p:custDataLst>
          </p:nvPr>
        </p:nvGraphicFramePr>
        <p:xfrm>
          <a:off x="7161530" y="1026160"/>
          <a:ext cx="4221480" cy="5065395"/>
        </p:xfrm>
        <a:graphic>
          <a:graphicData uri="http://schemas.openxmlformats.org/drawingml/2006/table">
            <a:tbl>
              <a:tblPr/>
              <a:tblGrid>
                <a:gridCol w="725170"/>
                <a:gridCol w="1061085"/>
                <a:gridCol w="856615"/>
                <a:gridCol w="709295"/>
                <a:gridCol w="869315"/>
              </a:tblGrid>
              <a:tr h="170180">
                <a:tc>
                  <a:txBody>
                    <a:bodyPr/>
                    <a:lstStyle/>
                    <a:p>
                      <a:pPr marL="0" indent="0" algn="ctr">
                        <a:spcBef>
                          <a:spcPts val="300"/>
                        </a:spcBef>
                        <a:spcAft>
                          <a:spcPts val="300"/>
                        </a:spcAft>
                      </a:pPr>
                      <a:r>
                        <a:rPr lang="zh-CN" sz="1100" b="1">
                          <a:latin typeface="Times New Roman" panose="02020603050405020304"/>
                          <a:ea typeface="宋体" panose="02010600030101010101" pitchFamily="2" charset="-122"/>
                        </a:rPr>
                        <a:t>地区</a:t>
                      </a:r>
                    </a:p>
                  </a:txBody>
                  <a:tcPr marL="68580" marR="68580" marT="0" marB="0" anchor="ctr">
                    <a:lnL>
                      <a:noFill/>
                    </a:lnL>
                    <a:lnR w="6350" cap="flat" cmpd="sng">
                      <a:solidFill>
                        <a:srgbClr val="000008"/>
                      </a:solidFill>
                      <a:prstDash val="solid"/>
                      <a:headEnd type="none" w="med" len="med"/>
                      <a:tailEnd type="none" w="med" len="med"/>
                    </a:lnR>
                    <a:lnT w="190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gridSpan="4">
                  <a:txBody>
                    <a:bodyPr/>
                    <a:lstStyle/>
                    <a:p>
                      <a:pPr marL="0" indent="0" algn="ctr">
                        <a:spcBef>
                          <a:spcPts val="300"/>
                        </a:spcBef>
                        <a:spcAft>
                          <a:spcPts val="300"/>
                        </a:spcAft>
                      </a:pPr>
                      <a:r>
                        <a:rPr lang="zh-CN" sz="1100" b="1">
                          <a:latin typeface="Times New Roman" panose="02020603050405020304"/>
                          <a:ea typeface="宋体" panose="02010600030101010101" pitchFamily="2" charset="-122"/>
                        </a:rPr>
                        <a:t>共同度</a:t>
                      </a:r>
                    </a:p>
                  </a:txBody>
                  <a:tcPr marL="68580" marR="68580" marT="0" marB="0" anchor="ctr">
                    <a:lnL w="6350" cap="flat" cmpd="sng">
                      <a:solidFill>
                        <a:srgbClr val="000008"/>
                      </a:solidFill>
                      <a:prstDash val="solid"/>
                      <a:headEnd type="none" w="med" len="med"/>
                      <a:tailEnd type="none" w="med" len="med"/>
                    </a:lnL>
                    <a:lnR>
                      <a:noFill/>
                    </a:lnR>
                    <a:lnT w="190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hMerge="1">
                  <a:txBody>
                    <a:bodyPr/>
                    <a:lstStyle/>
                    <a:p>
                      <a:endParaRPr lang="zh-CN"/>
                    </a:p>
                  </a:txBody>
                  <a:tcPr>
                    <a:lnT w="190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tcPr>
                </a:tc>
                <a:tc hMerge="1">
                  <a:txBody>
                    <a:bodyPr/>
                    <a:lstStyle/>
                    <a:p>
                      <a:endParaRPr lang="zh-CN"/>
                    </a:p>
                  </a:txBody>
                  <a:tcPr>
                    <a:lnT w="190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tcPr>
                </a:tc>
                <a:tc hMerge="1">
                  <a:txBody>
                    <a:bodyPr/>
                    <a:lstStyle/>
                    <a:p>
                      <a:endParaRPr lang="zh-CN"/>
                    </a:p>
                  </a:txBody>
                  <a:tcPr>
                    <a:lnR>
                      <a:noFill/>
                    </a:lnR>
                    <a:lnT w="190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tcPr>
                </a:tc>
              </a:tr>
              <a:tr h="607695">
                <a:tc>
                  <a:txBody>
                    <a:bodyPr/>
                    <a:lstStyle/>
                    <a:p>
                      <a:pPr marL="0" indent="0" algn="ctr">
                        <a:spcBef>
                          <a:spcPts val="300"/>
                        </a:spcBef>
                        <a:spcAft>
                          <a:spcPts val="300"/>
                        </a:spcAft>
                      </a:pPr>
                      <a:r>
                        <a:rPr lang="en-US" altLang="zh-CN" sz="800">
                          <a:latin typeface="Times New Roman" panose="02020603050405020304"/>
                          <a:ea typeface="宋体" panose="02010600030101010101" pitchFamily="2" charset="-122"/>
                        </a:rPr>
                        <a:t> </a:t>
                      </a:r>
                    </a:p>
                  </a:txBody>
                  <a:tcPr marL="68580" marR="68580" marT="0" marB="0" anchor="ctr">
                    <a:lnL>
                      <a:noFill/>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lstStyle/>
                    <a:p>
                      <a:pPr marL="0" indent="0" algn="ctr" hangingPunct="0">
                        <a:lnSpc>
                          <a:spcPts val="1500"/>
                        </a:lnSpc>
                        <a:spcBef>
                          <a:spcPct val="0"/>
                        </a:spcBef>
                        <a:spcAft>
                          <a:spcPct val="0"/>
                        </a:spcAft>
                      </a:pPr>
                      <a:r>
                        <a:rPr lang="zh-CN" sz="800">
                          <a:latin typeface="Times New Roman" panose="02020603050405020304"/>
                          <a:ea typeface="宋体" panose="02010600030101010101" pitchFamily="2" charset="-122"/>
                        </a:rPr>
                        <a:t>城乡人均可支配收入比</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lstStyle/>
                    <a:p>
                      <a:pPr marL="0" indent="0" algn="ctr" hangingPunct="0">
                        <a:lnSpc>
                          <a:spcPts val="1500"/>
                        </a:lnSpc>
                        <a:spcBef>
                          <a:spcPct val="0"/>
                        </a:spcBef>
                        <a:spcAft>
                          <a:spcPct val="0"/>
                        </a:spcAft>
                      </a:pPr>
                      <a:r>
                        <a:rPr lang="zh-CN" sz="800">
                          <a:latin typeface="Times New Roman" panose="02020603050405020304"/>
                          <a:ea typeface="宋体" panose="02010600030101010101" pitchFamily="2" charset="-122"/>
                        </a:rPr>
                        <a:t>城乡人均消费水平比</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lstStyle/>
                    <a:p>
                      <a:pPr marL="0" indent="0" algn="ctr" hangingPunct="0">
                        <a:lnSpc>
                          <a:spcPts val="1500"/>
                        </a:lnSpc>
                        <a:spcBef>
                          <a:spcPct val="0"/>
                        </a:spcBef>
                        <a:spcAft>
                          <a:spcPct val="0"/>
                        </a:spcAft>
                      </a:pPr>
                      <a:r>
                        <a:rPr lang="zh-CN" sz="800">
                          <a:latin typeface="Times New Roman" panose="02020603050405020304"/>
                          <a:ea typeface="宋体" panose="02010600030101010101" pitchFamily="2" charset="-122"/>
                        </a:rPr>
                        <a:t>基尼系数</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lstStyle/>
                    <a:p>
                      <a:pPr marL="0" indent="0" algn="ctr" hangingPunct="0">
                        <a:lnSpc>
                          <a:spcPts val="1500"/>
                        </a:lnSpc>
                        <a:spcBef>
                          <a:spcPct val="0"/>
                        </a:spcBef>
                        <a:spcAft>
                          <a:spcPct val="0"/>
                        </a:spcAft>
                      </a:pPr>
                      <a:r>
                        <a:rPr lang="zh-CN" sz="800">
                          <a:latin typeface="Times New Roman" panose="02020603050405020304"/>
                          <a:ea typeface="宋体" panose="02010600030101010101" pitchFamily="2" charset="-122"/>
                        </a:rPr>
                        <a:t>劳动报酬</a:t>
                      </a:r>
                      <a:r>
                        <a:rPr lang="en-US" altLang="zh-CN" sz="800">
                          <a:latin typeface="Times New Roman" panose="02020603050405020304"/>
                          <a:ea typeface="Times New Roman" panose="02020603050405020304"/>
                        </a:rPr>
                        <a:t>/GDP</a:t>
                      </a:r>
                      <a:r>
                        <a:rPr lang="en-US" altLang="zh-CN" sz="800">
                          <a:latin typeface="Times New Roman" panose="02020603050405020304"/>
                          <a:ea typeface="宋体" panose="02010600030101010101" pitchFamily="2" charset="-122"/>
                        </a:rPr>
                        <a:t> </a:t>
                      </a:r>
                    </a:p>
                  </a:txBody>
                  <a:tcPr marL="68580" marR="68580" marT="0" marB="0" anchor="ctr">
                    <a:lnL w="6350" cap="flat" cmpd="sng">
                      <a:solidFill>
                        <a:srgbClr val="000008"/>
                      </a:solidFill>
                      <a:prstDash val="solid"/>
                      <a:headEnd type="none" w="med" len="med"/>
                      <a:tailEnd type="none" w="med" len="med"/>
                    </a:lnL>
                    <a:lnR>
                      <a:noFill/>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130175">
                <a:tc>
                  <a:txBody>
                    <a:bodyPr/>
                    <a:lstStyle/>
                    <a:p>
                      <a:pPr marL="0" indent="0" algn="ctr">
                        <a:spcBef>
                          <a:spcPct val="0"/>
                        </a:spcBef>
                        <a:spcAft>
                          <a:spcPct val="0"/>
                        </a:spcAft>
                      </a:pPr>
                      <a:r>
                        <a:rPr lang="zh-CN" sz="800">
                          <a:latin typeface="宋体" panose="02010600030101010101" pitchFamily="2" charset="-122"/>
                          <a:ea typeface="宋体" panose="02010600030101010101" pitchFamily="2" charset="-122"/>
                        </a:rPr>
                        <a:t>北京</a:t>
                      </a:r>
                    </a:p>
                  </a:txBody>
                  <a:tcPr marL="68580" marR="68580" marT="0" marB="0" anchor="ctr">
                    <a:lnL>
                      <a:noFill/>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82.72</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78.08</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107.81</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108.87</a:t>
                      </a:r>
                    </a:p>
                  </a:txBody>
                  <a:tcPr marL="68580" marR="68580" marT="0" marB="0" anchor="ctr">
                    <a:lnL w="6350" cap="flat" cmpd="sng">
                      <a:solidFill>
                        <a:srgbClr val="000008"/>
                      </a:solidFill>
                      <a:prstDash val="solid"/>
                      <a:headEnd type="none" w="med" len="med"/>
                      <a:tailEnd type="none" w="med" len="med"/>
                    </a:lnL>
                    <a:lnR>
                      <a:noFill/>
                    </a:lnR>
                    <a:lnT w="6350" cap="flat" cmpd="sng">
                      <a:solidFill>
                        <a:srgbClr val="000008"/>
                      </a:solidFill>
                      <a:prstDash val="solid"/>
                      <a:headEnd type="none" w="med" len="med"/>
                      <a:tailEnd type="none" w="med" len="med"/>
                    </a:lnT>
                    <a:lnB>
                      <a:noFill/>
                    </a:lnB>
                    <a:noFill/>
                  </a:tcPr>
                </a:tc>
              </a:tr>
              <a:tr h="130175">
                <a:tc>
                  <a:txBody>
                    <a:bodyPr/>
                    <a:lstStyle/>
                    <a:p>
                      <a:pPr marL="0" indent="0" algn="ctr">
                        <a:spcBef>
                          <a:spcPct val="0"/>
                        </a:spcBef>
                        <a:spcAft>
                          <a:spcPct val="0"/>
                        </a:spcAft>
                      </a:pPr>
                      <a:r>
                        <a:rPr lang="zh-CN" sz="800">
                          <a:latin typeface="宋体" panose="02010600030101010101" pitchFamily="2" charset="-122"/>
                          <a:ea typeface="宋体" panose="02010600030101010101" pitchFamily="2" charset="-122"/>
                        </a:rPr>
                        <a:t>天津</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109.49</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83.97</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90.96</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90.52</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r>
              <a:tr h="130175">
                <a:tc>
                  <a:txBody>
                    <a:bodyPr/>
                    <a:lstStyle/>
                    <a:p>
                      <a:pPr marL="0" indent="0" algn="ctr">
                        <a:spcBef>
                          <a:spcPct val="0"/>
                        </a:spcBef>
                        <a:spcAft>
                          <a:spcPct val="0"/>
                        </a:spcAft>
                      </a:pPr>
                      <a:r>
                        <a:rPr lang="zh-CN" sz="800">
                          <a:latin typeface="宋体" panose="02010600030101010101" pitchFamily="2" charset="-122"/>
                          <a:ea typeface="宋体" panose="02010600030101010101" pitchFamily="2" charset="-122"/>
                        </a:rPr>
                        <a:t>河北</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93.82</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97.35</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102.62</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98.44</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r>
              <a:tr h="129540">
                <a:tc>
                  <a:txBody>
                    <a:bodyPr/>
                    <a:lstStyle/>
                    <a:p>
                      <a:pPr marL="0" indent="0" algn="ctr">
                        <a:spcBef>
                          <a:spcPct val="0"/>
                        </a:spcBef>
                        <a:spcAft>
                          <a:spcPct val="0"/>
                        </a:spcAft>
                      </a:pPr>
                      <a:r>
                        <a:rPr lang="zh-CN" sz="800">
                          <a:latin typeface="宋体" panose="02010600030101010101" pitchFamily="2" charset="-122"/>
                          <a:ea typeface="宋体" panose="02010600030101010101" pitchFamily="2" charset="-122"/>
                        </a:rPr>
                        <a:t>山西</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82.58</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82.73</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91.74</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79.77</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r>
              <a:tr h="260350">
                <a:tc>
                  <a:txBody>
                    <a:bodyPr/>
                    <a:lstStyle/>
                    <a:p>
                      <a:pPr marL="0" indent="0" algn="ctr">
                        <a:spcBef>
                          <a:spcPct val="0"/>
                        </a:spcBef>
                        <a:spcAft>
                          <a:spcPct val="0"/>
                        </a:spcAft>
                      </a:pPr>
                      <a:r>
                        <a:rPr lang="zh-CN" sz="800">
                          <a:latin typeface="宋体" panose="02010600030101010101" pitchFamily="2" charset="-122"/>
                          <a:ea typeface="宋体" panose="02010600030101010101" pitchFamily="2" charset="-122"/>
                        </a:rPr>
                        <a:t>内蒙古</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84.85</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86.87</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88.53</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89.41</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r>
              <a:tr h="129540">
                <a:tc>
                  <a:txBody>
                    <a:bodyPr/>
                    <a:lstStyle/>
                    <a:p>
                      <a:pPr marL="0" indent="0" algn="ctr">
                        <a:spcBef>
                          <a:spcPct val="0"/>
                        </a:spcBef>
                        <a:spcAft>
                          <a:spcPct val="0"/>
                        </a:spcAft>
                      </a:pPr>
                      <a:r>
                        <a:rPr lang="zh-CN" sz="800">
                          <a:latin typeface="宋体" panose="02010600030101010101" pitchFamily="2" charset="-122"/>
                          <a:ea typeface="宋体" panose="02010600030101010101" pitchFamily="2" charset="-122"/>
                        </a:rPr>
                        <a:t>辽宁</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90.49</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80.63</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72.15</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111.27</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r>
              <a:tr h="129540">
                <a:tc>
                  <a:txBody>
                    <a:bodyPr/>
                    <a:lstStyle/>
                    <a:p>
                      <a:pPr marL="0" indent="0" algn="ctr">
                        <a:spcBef>
                          <a:spcPct val="0"/>
                        </a:spcBef>
                        <a:spcAft>
                          <a:spcPct val="0"/>
                        </a:spcAft>
                      </a:pPr>
                      <a:r>
                        <a:rPr lang="zh-CN" sz="800">
                          <a:latin typeface="宋体" panose="02010600030101010101" pitchFamily="2" charset="-122"/>
                          <a:ea typeface="宋体" panose="02010600030101010101" pitchFamily="2" charset="-122"/>
                        </a:rPr>
                        <a:t>吉林</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102.25</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87.45</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86.09</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108.83</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r>
              <a:tr h="259715">
                <a:tc>
                  <a:txBody>
                    <a:bodyPr/>
                    <a:lstStyle/>
                    <a:p>
                      <a:pPr marL="0" indent="0" algn="ctr">
                        <a:spcBef>
                          <a:spcPct val="0"/>
                        </a:spcBef>
                        <a:spcAft>
                          <a:spcPct val="0"/>
                        </a:spcAft>
                      </a:pPr>
                      <a:r>
                        <a:rPr lang="zh-CN" sz="800">
                          <a:latin typeface="宋体" panose="02010600030101010101" pitchFamily="2" charset="-122"/>
                          <a:ea typeface="宋体" panose="02010600030101010101" pitchFamily="2" charset="-122"/>
                        </a:rPr>
                        <a:t>黑龙江</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106.03</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94.72</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72.98</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126.71</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r>
              <a:tr h="130175">
                <a:tc>
                  <a:txBody>
                    <a:bodyPr/>
                    <a:lstStyle/>
                    <a:p>
                      <a:pPr marL="0" indent="0" algn="ctr">
                        <a:spcBef>
                          <a:spcPct val="0"/>
                        </a:spcBef>
                        <a:spcAft>
                          <a:spcPct val="0"/>
                        </a:spcAft>
                      </a:pPr>
                      <a:r>
                        <a:rPr lang="zh-CN" sz="800">
                          <a:latin typeface="宋体" panose="02010600030101010101" pitchFamily="2" charset="-122"/>
                          <a:ea typeface="宋体" panose="02010600030101010101" pitchFamily="2" charset="-122"/>
                        </a:rPr>
                        <a:t>上海</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94.56</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85.52</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76.51</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93.26</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r>
              <a:tr h="130175">
                <a:tc>
                  <a:txBody>
                    <a:bodyPr/>
                    <a:lstStyle/>
                    <a:p>
                      <a:pPr marL="0" indent="0" algn="ctr">
                        <a:spcBef>
                          <a:spcPct val="0"/>
                        </a:spcBef>
                        <a:spcAft>
                          <a:spcPct val="0"/>
                        </a:spcAft>
                      </a:pPr>
                      <a:r>
                        <a:rPr lang="zh-CN" sz="800">
                          <a:latin typeface="宋体" panose="02010600030101010101" pitchFamily="2" charset="-122"/>
                          <a:ea typeface="宋体" panose="02010600030101010101" pitchFamily="2" charset="-122"/>
                        </a:rPr>
                        <a:t>江苏</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94.67</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89.68</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81.23</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88.61</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r>
              <a:tr h="129540">
                <a:tc>
                  <a:txBody>
                    <a:bodyPr/>
                    <a:lstStyle/>
                    <a:p>
                      <a:pPr marL="0" indent="0" algn="ctr">
                        <a:spcBef>
                          <a:spcPct val="0"/>
                        </a:spcBef>
                        <a:spcAft>
                          <a:spcPct val="0"/>
                        </a:spcAft>
                      </a:pPr>
                      <a:r>
                        <a:rPr lang="zh-CN" sz="800">
                          <a:latin typeface="宋体" panose="02010600030101010101" pitchFamily="2" charset="-122"/>
                          <a:ea typeface="宋体" panose="02010600030101010101" pitchFamily="2" charset="-122"/>
                        </a:rPr>
                        <a:t>浙江</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105.42</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92.62</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78.25</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93.12</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r>
              <a:tr h="130810">
                <a:tc>
                  <a:txBody>
                    <a:bodyPr/>
                    <a:lstStyle/>
                    <a:p>
                      <a:pPr marL="0" indent="0" algn="ctr">
                        <a:spcBef>
                          <a:spcPct val="0"/>
                        </a:spcBef>
                        <a:spcAft>
                          <a:spcPct val="0"/>
                        </a:spcAft>
                      </a:pPr>
                      <a:r>
                        <a:rPr lang="zh-CN" sz="800">
                          <a:latin typeface="宋体" panose="02010600030101010101" pitchFamily="2" charset="-122"/>
                          <a:ea typeface="宋体" panose="02010600030101010101" pitchFamily="2" charset="-122"/>
                        </a:rPr>
                        <a:t>安徽</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86.74</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100.52</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72.08</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99.96</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r>
              <a:tr h="129540">
                <a:tc>
                  <a:txBody>
                    <a:bodyPr/>
                    <a:lstStyle/>
                    <a:p>
                      <a:pPr marL="0" indent="0" algn="ctr">
                        <a:spcBef>
                          <a:spcPct val="0"/>
                        </a:spcBef>
                        <a:spcAft>
                          <a:spcPct val="0"/>
                        </a:spcAft>
                      </a:pPr>
                      <a:r>
                        <a:rPr lang="zh-CN" sz="800">
                          <a:latin typeface="宋体" panose="02010600030101010101" pitchFamily="2" charset="-122"/>
                          <a:ea typeface="宋体" panose="02010600030101010101" pitchFamily="2" charset="-122"/>
                        </a:rPr>
                        <a:t>福建</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92.86</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86.01</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103.25</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95.85</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r>
              <a:tr h="130175">
                <a:tc>
                  <a:txBody>
                    <a:bodyPr/>
                    <a:lstStyle/>
                    <a:p>
                      <a:pPr marL="0" indent="0" algn="ctr">
                        <a:spcBef>
                          <a:spcPct val="0"/>
                        </a:spcBef>
                        <a:spcAft>
                          <a:spcPct val="0"/>
                        </a:spcAft>
                      </a:pPr>
                      <a:r>
                        <a:rPr lang="zh-CN" sz="800">
                          <a:latin typeface="宋体" panose="02010600030101010101" pitchFamily="2" charset="-122"/>
                          <a:ea typeface="宋体" panose="02010600030101010101" pitchFamily="2" charset="-122"/>
                        </a:rPr>
                        <a:t>江西</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91.25</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98.08</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61.15</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90.98</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r>
              <a:tr h="129540">
                <a:tc>
                  <a:txBody>
                    <a:bodyPr/>
                    <a:lstStyle/>
                    <a:p>
                      <a:pPr marL="0" indent="0" algn="ctr">
                        <a:spcBef>
                          <a:spcPct val="0"/>
                        </a:spcBef>
                        <a:spcAft>
                          <a:spcPct val="0"/>
                        </a:spcAft>
                      </a:pPr>
                      <a:r>
                        <a:rPr lang="zh-CN" sz="800">
                          <a:latin typeface="宋体" panose="02010600030101010101" pitchFamily="2" charset="-122"/>
                          <a:ea typeface="宋体" panose="02010600030101010101" pitchFamily="2" charset="-122"/>
                        </a:rPr>
                        <a:t>山东</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90.15</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77.15</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64.85</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95.92</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r>
              <a:tr h="129540">
                <a:tc>
                  <a:txBody>
                    <a:bodyPr/>
                    <a:lstStyle/>
                    <a:p>
                      <a:pPr marL="0" indent="0" algn="ctr">
                        <a:spcBef>
                          <a:spcPct val="0"/>
                        </a:spcBef>
                        <a:spcAft>
                          <a:spcPct val="0"/>
                        </a:spcAft>
                      </a:pPr>
                      <a:r>
                        <a:rPr lang="zh-CN" sz="800">
                          <a:latin typeface="宋体" panose="02010600030101010101" pitchFamily="2" charset="-122"/>
                          <a:ea typeface="宋体" panose="02010600030101010101" pitchFamily="2" charset="-122"/>
                        </a:rPr>
                        <a:t>河南</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97.17</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94.46</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90.86</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102.87</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r>
              <a:tr h="130175">
                <a:tc>
                  <a:txBody>
                    <a:bodyPr/>
                    <a:lstStyle/>
                    <a:p>
                      <a:pPr marL="0" indent="0" algn="ctr">
                        <a:spcBef>
                          <a:spcPct val="0"/>
                        </a:spcBef>
                        <a:spcAft>
                          <a:spcPct val="0"/>
                        </a:spcAft>
                      </a:pPr>
                      <a:r>
                        <a:rPr lang="zh-CN" sz="800">
                          <a:latin typeface="宋体" panose="02010600030101010101" pitchFamily="2" charset="-122"/>
                          <a:ea typeface="宋体" panose="02010600030101010101" pitchFamily="2" charset="-122"/>
                        </a:rPr>
                        <a:t>湖北</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92.48</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97.82</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90.86</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104.17</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r>
              <a:tr h="130810">
                <a:tc>
                  <a:txBody>
                    <a:bodyPr/>
                    <a:lstStyle/>
                    <a:p>
                      <a:pPr marL="0" indent="0" algn="ctr">
                        <a:spcBef>
                          <a:spcPct val="0"/>
                        </a:spcBef>
                        <a:spcAft>
                          <a:spcPct val="0"/>
                        </a:spcAft>
                      </a:pPr>
                      <a:r>
                        <a:rPr lang="zh-CN" sz="800">
                          <a:latin typeface="宋体" panose="02010600030101010101" pitchFamily="2" charset="-122"/>
                          <a:ea typeface="宋体" panose="02010600030101010101" pitchFamily="2" charset="-122"/>
                        </a:rPr>
                        <a:t>湖南</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82.65</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91.67</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70.64</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97.64</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r>
              <a:tr h="129540">
                <a:tc>
                  <a:txBody>
                    <a:bodyPr/>
                    <a:lstStyle/>
                    <a:p>
                      <a:pPr marL="0" indent="0" algn="ctr">
                        <a:spcBef>
                          <a:spcPct val="0"/>
                        </a:spcBef>
                        <a:spcAft>
                          <a:spcPct val="0"/>
                        </a:spcAft>
                      </a:pPr>
                      <a:r>
                        <a:rPr lang="zh-CN" sz="800">
                          <a:latin typeface="宋体" panose="02010600030101010101" pitchFamily="2" charset="-122"/>
                          <a:ea typeface="宋体" panose="02010600030101010101" pitchFamily="2" charset="-122"/>
                        </a:rPr>
                        <a:t>广东</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82.94</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84.47</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63.90</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99.92</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r>
              <a:tr h="128905">
                <a:tc>
                  <a:txBody>
                    <a:bodyPr/>
                    <a:lstStyle/>
                    <a:p>
                      <a:pPr marL="0" indent="0" algn="ctr">
                        <a:spcBef>
                          <a:spcPct val="0"/>
                        </a:spcBef>
                        <a:spcAft>
                          <a:spcPct val="0"/>
                        </a:spcAft>
                      </a:pPr>
                      <a:r>
                        <a:rPr lang="zh-CN" sz="800">
                          <a:latin typeface="宋体" panose="02010600030101010101" pitchFamily="2" charset="-122"/>
                          <a:ea typeface="宋体" panose="02010600030101010101" pitchFamily="2" charset="-122"/>
                        </a:rPr>
                        <a:t>广西</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87.82</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97.99</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84.78</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109.34</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r>
              <a:tr h="130175">
                <a:tc>
                  <a:txBody>
                    <a:bodyPr/>
                    <a:lstStyle/>
                    <a:p>
                      <a:pPr marL="0" indent="0" algn="ctr">
                        <a:spcBef>
                          <a:spcPct val="0"/>
                        </a:spcBef>
                        <a:spcAft>
                          <a:spcPct val="0"/>
                        </a:spcAft>
                      </a:pPr>
                      <a:r>
                        <a:rPr lang="zh-CN" sz="800">
                          <a:latin typeface="宋体" panose="02010600030101010101" pitchFamily="2" charset="-122"/>
                          <a:ea typeface="宋体" panose="02010600030101010101" pitchFamily="2" charset="-122"/>
                        </a:rPr>
                        <a:t>海南</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95.31</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86.00</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112.58</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102.14</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r>
              <a:tr h="130175">
                <a:tc>
                  <a:txBody>
                    <a:bodyPr/>
                    <a:lstStyle/>
                    <a:p>
                      <a:pPr marL="0" indent="0" algn="ctr">
                        <a:spcBef>
                          <a:spcPct val="0"/>
                        </a:spcBef>
                        <a:spcAft>
                          <a:spcPct val="0"/>
                        </a:spcAft>
                      </a:pPr>
                      <a:r>
                        <a:rPr lang="zh-CN" sz="800">
                          <a:latin typeface="宋体" panose="02010600030101010101" pitchFamily="2" charset="-122"/>
                          <a:ea typeface="宋体" panose="02010600030101010101" pitchFamily="2" charset="-122"/>
                        </a:rPr>
                        <a:t>重庆</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84.87</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82.07</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102.37</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101.08</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r>
              <a:tr h="130175">
                <a:tc>
                  <a:txBody>
                    <a:bodyPr/>
                    <a:lstStyle/>
                    <a:p>
                      <a:pPr marL="0" indent="0" algn="ctr">
                        <a:spcBef>
                          <a:spcPct val="0"/>
                        </a:spcBef>
                        <a:spcAft>
                          <a:spcPct val="0"/>
                        </a:spcAft>
                      </a:pPr>
                      <a:r>
                        <a:rPr lang="zh-CN" sz="800">
                          <a:latin typeface="宋体" panose="02010600030101010101" pitchFamily="2" charset="-122"/>
                          <a:ea typeface="宋体" panose="02010600030101010101" pitchFamily="2" charset="-122"/>
                        </a:rPr>
                        <a:t>四川</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86.38</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93.35</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83.56</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91.57</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r>
              <a:tr h="130175">
                <a:tc>
                  <a:txBody>
                    <a:bodyPr/>
                    <a:lstStyle/>
                    <a:p>
                      <a:pPr marL="0" indent="0" algn="ctr">
                        <a:spcBef>
                          <a:spcPct val="0"/>
                        </a:spcBef>
                        <a:spcAft>
                          <a:spcPct val="0"/>
                        </a:spcAft>
                      </a:pPr>
                      <a:r>
                        <a:rPr lang="zh-CN" sz="800">
                          <a:latin typeface="宋体" panose="02010600030101010101" pitchFamily="2" charset="-122"/>
                          <a:ea typeface="宋体" panose="02010600030101010101" pitchFamily="2" charset="-122"/>
                        </a:rPr>
                        <a:t>贵州</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66.72</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81.55</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65.90</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108.01</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r>
              <a:tr h="129540">
                <a:tc>
                  <a:txBody>
                    <a:bodyPr/>
                    <a:lstStyle/>
                    <a:p>
                      <a:pPr marL="0" indent="0" algn="ctr">
                        <a:spcBef>
                          <a:spcPct val="0"/>
                        </a:spcBef>
                        <a:spcAft>
                          <a:spcPct val="0"/>
                        </a:spcAft>
                      </a:pPr>
                      <a:r>
                        <a:rPr lang="zh-CN" sz="800">
                          <a:latin typeface="宋体" panose="02010600030101010101" pitchFamily="2" charset="-122"/>
                          <a:ea typeface="宋体" panose="02010600030101010101" pitchFamily="2" charset="-122"/>
                        </a:rPr>
                        <a:t>云南</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71.84</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76.08</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91.38</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97.44</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r>
              <a:tr h="129540">
                <a:tc>
                  <a:txBody>
                    <a:bodyPr/>
                    <a:lstStyle/>
                    <a:p>
                      <a:pPr marL="0" indent="0" algn="ctr">
                        <a:spcBef>
                          <a:spcPct val="0"/>
                        </a:spcBef>
                        <a:spcAft>
                          <a:spcPct val="0"/>
                        </a:spcAft>
                      </a:pPr>
                      <a:r>
                        <a:rPr lang="zh-CN" sz="800">
                          <a:latin typeface="宋体" panose="02010600030101010101" pitchFamily="2" charset="-122"/>
                          <a:ea typeface="宋体" panose="02010600030101010101" pitchFamily="2" charset="-122"/>
                        </a:rPr>
                        <a:t>陕西</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74.02</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85.37</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76.68</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88.19</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r>
              <a:tr h="130175">
                <a:tc>
                  <a:txBody>
                    <a:bodyPr/>
                    <a:lstStyle/>
                    <a:p>
                      <a:pPr marL="0" indent="0" algn="ctr">
                        <a:spcBef>
                          <a:spcPct val="0"/>
                        </a:spcBef>
                        <a:spcAft>
                          <a:spcPct val="0"/>
                        </a:spcAft>
                      </a:pPr>
                      <a:r>
                        <a:rPr lang="zh-CN" sz="800">
                          <a:latin typeface="宋体" panose="02010600030101010101" pitchFamily="2" charset="-122"/>
                          <a:ea typeface="宋体" panose="02010600030101010101" pitchFamily="2" charset="-122"/>
                        </a:rPr>
                        <a:t>甘肃</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64.76</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68.40</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74.59</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94.21</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r>
              <a:tr h="129540">
                <a:tc>
                  <a:txBody>
                    <a:bodyPr/>
                    <a:lstStyle/>
                    <a:p>
                      <a:pPr marL="0" indent="0" algn="ctr">
                        <a:spcBef>
                          <a:spcPct val="0"/>
                        </a:spcBef>
                        <a:spcAft>
                          <a:spcPct val="0"/>
                        </a:spcAft>
                      </a:pPr>
                      <a:r>
                        <a:rPr lang="zh-CN" sz="800">
                          <a:latin typeface="宋体" panose="02010600030101010101" pitchFamily="2" charset="-122"/>
                          <a:ea typeface="宋体" panose="02010600030101010101" pitchFamily="2" charset="-122"/>
                        </a:rPr>
                        <a:t>青海</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74.64</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86.51</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83.01</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98.07</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r>
              <a:tr h="130175">
                <a:tc>
                  <a:txBody>
                    <a:bodyPr/>
                    <a:lstStyle/>
                    <a:p>
                      <a:pPr marL="0" indent="0" algn="ctr">
                        <a:spcBef>
                          <a:spcPct val="0"/>
                        </a:spcBef>
                        <a:spcAft>
                          <a:spcPct val="0"/>
                        </a:spcAft>
                      </a:pPr>
                      <a:r>
                        <a:rPr lang="zh-CN" sz="800">
                          <a:latin typeface="宋体" panose="02010600030101010101" pitchFamily="2" charset="-122"/>
                          <a:ea typeface="宋体" panose="02010600030101010101" pitchFamily="2" charset="-122"/>
                        </a:rPr>
                        <a:t>宁夏</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81.76</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79.45</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78.79</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95.69</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r>
              <a:tr h="129540">
                <a:tc>
                  <a:txBody>
                    <a:bodyPr/>
                    <a:lstStyle/>
                    <a:p>
                      <a:pPr marL="0" indent="0" algn="ctr">
                        <a:spcBef>
                          <a:spcPct val="0"/>
                        </a:spcBef>
                        <a:spcAft>
                          <a:spcPct val="0"/>
                        </a:spcAft>
                      </a:pPr>
                      <a:r>
                        <a:rPr lang="zh-CN" sz="800">
                          <a:latin typeface="宋体" panose="02010600030101010101" pitchFamily="2" charset="-122"/>
                          <a:ea typeface="宋体" panose="02010600030101010101" pitchFamily="2" charset="-122"/>
                        </a:rPr>
                        <a:t>新疆</a:t>
                      </a:r>
                    </a:p>
                  </a:txBody>
                  <a:tcPr marL="68580" marR="68580" marT="0" marB="0" anchor="ctr">
                    <a:lnL>
                      <a:noFill/>
                    </a:lnL>
                    <a:lnR w="6350" cap="flat" cmpd="sng">
                      <a:solidFill>
                        <a:srgbClr val="000008"/>
                      </a:solidFill>
                      <a:prstDash val="solid"/>
                      <a:headEnd type="none" w="med" len="med"/>
                      <a:tailEnd type="none" w="med" len="med"/>
                    </a:lnR>
                    <a:lnT>
                      <a:noFill/>
                    </a:lnT>
                    <a:lnB w="6350" cap="flat" cmpd="sng">
                      <a:solidFill>
                        <a:srgbClr val="000008"/>
                      </a:solidFill>
                      <a:prstDash val="solid"/>
                      <a:headEnd type="none" w="med" len="med"/>
                      <a:tailEnd type="none" w="med" len="med"/>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86.17</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w="6350" cap="flat" cmpd="sng">
                      <a:solidFill>
                        <a:srgbClr val="000008"/>
                      </a:solidFill>
                      <a:prstDash val="solid"/>
                      <a:headEnd type="none" w="med" len="med"/>
                      <a:tailEnd type="none" w="med" len="med"/>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75.61</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w="6350" cap="flat" cmpd="sng">
                      <a:solidFill>
                        <a:srgbClr val="000008"/>
                      </a:solidFill>
                      <a:prstDash val="solid"/>
                      <a:headEnd type="none" w="med" len="med"/>
                      <a:tailEnd type="none" w="med" len="med"/>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60.21</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w="6350" cap="flat" cmpd="sng">
                      <a:solidFill>
                        <a:srgbClr val="000008"/>
                      </a:solidFill>
                      <a:prstDash val="solid"/>
                      <a:headEnd type="none" w="med" len="med"/>
                      <a:tailEnd type="none" w="med" len="med"/>
                    </a:lnB>
                    <a:noFill/>
                  </a:tcPr>
                </a:tc>
                <a:tc>
                  <a:txBody>
                    <a:bodyPr/>
                    <a:lstStyle/>
                    <a:p>
                      <a:pPr marL="0" indent="0" algn="ctr">
                        <a:spcBef>
                          <a:spcPct val="0"/>
                        </a:spcBef>
                        <a:spcAft>
                          <a:spcPct val="0"/>
                        </a:spcAft>
                      </a:pPr>
                      <a:r>
                        <a:rPr lang="en-US" altLang="zh-CN" sz="800">
                          <a:latin typeface="Times New Roman" panose="02020603050405020304"/>
                          <a:ea typeface="宋体" panose="02010600030101010101" pitchFamily="2" charset="-122"/>
                        </a:rPr>
                        <a:t>100.32</a:t>
                      </a:r>
                    </a:p>
                  </a:txBody>
                  <a:tcPr marL="68580" marR="68580" marT="0" marB="0" anchor="ctr">
                    <a:lnL w="6350" cap="flat" cmpd="sng">
                      <a:solidFill>
                        <a:srgbClr val="000008"/>
                      </a:solidFill>
                      <a:prstDash val="solid"/>
                      <a:headEnd type="none" w="med" len="med"/>
                      <a:tailEnd type="none" w="med" len="med"/>
                    </a:lnL>
                    <a:lnR>
                      <a:noFill/>
                    </a:lnR>
                    <a:lnT>
                      <a:noFill/>
                    </a:lnT>
                    <a:lnB w="6350" cap="flat" cmpd="sng">
                      <a:solidFill>
                        <a:srgbClr val="000008"/>
                      </a:solidFill>
                      <a:prstDash val="solid"/>
                      <a:headEnd type="none" w="med" len="med"/>
                      <a:tailEnd type="none" w="med" len="med"/>
                    </a:lnB>
                    <a:noFill/>
                  </a:tcPr>
                </a:tc>
              </a:tr>
              <a:tr h="130175">
                <a:tc>
                  <a:txBody>
                    <a:bodyPr/>
                    <a:lstStyle/>
                    <a:p>
                      <a:pPr marL="0" indent="0" algn="ctr">
                        <a:spcBef>
                          <a:spcPts val="300"/>
                        </a:spcBef>
                        <a:spcAft>
                          <a:spcPts val="300"/>
                        </a:spcAft>
                      </a:pPr>
                      <a:r>
                        <a:rPr lang="zh-CN" sz="800">
                          <a:latin typeface="Times New Roman" panose="02020603050405020304"/>
                          <a:ea typeface="宋体" panose="02010600030101010101" pitchFamily="2" charset="-122"/>
                        </a:rPr>
                        <a:t>全国</a:t>
                      </a:r>
                    </a:p>
                  </a:txBody>
                  <a:tcPr marL="68580" marR="68580" marT="0" marB="0" anchor="ctr">
                    <a:lnL>
                      <a:noFill/>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19050" cap="flat" cmpd="sng">
                      <a:solidFill>
                        <a:srgbClr val="000008"/>
                      </a:solidFill>
                      <a:prstDash val="solid"/>
                      <a:headEnd type="none" w="med" len="med"/>
                      <a:tailEnd type="none" w="med" len="med"/>
                    </a:lnB>
                    <a:noFill/>
                  </a:tcPr>
                </a:tc>
                <a:tc>
                  <a:txBody>
                    <a:bodyPr/>
                    <a:lstStyle/>
                    <a:p>
                      <a:pPr marL="0" indent="0" algn="ctr">
                        <a:spcBef>
                          <a:spcPct val="0"/>
                        </a:spcBef>
                        <a:spcAft>
                          <a:spcPct val="0"/>
                        </a:spcAft>
                      </a:pPr>
                      <a:r>
                        <a:rPr lang="en-US" altLang="zh-CN" sz="800">
                          <a:latin typeface="宋体" panose="02010600030101010101" pitchFamily="2" charset="-122"/>
                          <a:ea typeface="宋体" panose="02010600030101010101" pitchFamily="2" charset="-122"/>
                        </a:rPr>
                        <a:t>81.70</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19050" cap="flat" cmpd="sng">
                      <a:solidFill>
                        <a:srgbClr val="000008"/>
                      </a:solidFill>
                      <a:prstDash val="solid"/>
                      <a:headEnd type="none" w="med" len="med"/>
                      <a:tailEnd type="none" w="med" len="med"/>
                    </a:lnB>
                    <a:noFill/>
                  </a:tcPr>
                </a:tc>
                <a:tc>
                  <a:txBody>
                    <a:bodyPr/>
                    <a:lstStyle/>
                    <a:p>
                      <a:pPr marL="0" indent="0" algn="ctr">
                        <a:spcBef>
                          <a:spcPct val="0"/>
                        </a:spcBef>
                        <a:spcAft>
                          <a:spcPct val="0"/>
                        </a:spcAft>
                      </a:pPr>
                      <a:r>
                        <a:rPr lang="en-US" altLang="zh-CN" sz="800">
                          <a:latin typeface="宋体" panose="02010600030101010101" pitchFamily="2" charset="-122"/>
                          <a:ea typeface="宋体" panose="02010600030101010101" pitchFamily="2" charset="-122"/>
                        </a:rPr>
                        <a:t>82.09</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19050" cap="flat" cmpd="sng">
                      <a:solidFill>
                        <a:srgbClr val="000008"/>
                      </a:solidFill>
                      <a:prstDash val="solid"/>
                      <a:headEnd type="none" w="med" len="med"/>
                      <a:tailEnd type="none" w="med" len="med"/>
                    </a:lnB>
                    <a:noFill/>
                  </a:tcPr>
                </a:tc>
                <a:tc>
                  <a:txBody>
                    <a:bodyPr/>
                    <a:lstStyle/>
                    <a:p>
                      <a:pPr marL="0" indent="0" algn="ctr">
                        <a:spcBef>
                          <a:spcPct val="0"/>
                        </a:spcBef>
                        <a:spcAft>
                          <a:spcPct val="0"/>
                        </a:spcAft>
                      </a:pPr>
                      <a:r>
                        <a:rPr lang="en-US" altLang="zh-CN" sz="800">
                          <a:latin typeface="宋体" panose="02010600030101010101" pitchFamily="2" charset="-122"/>
                          <a:ea typeface="宋体" panose="02010600030101010101" pitchFamily="2" charset="-122"/>
                        </a:rPr>
                        <a:t>73.84</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19050" cap="flat" cmpd="sng">
                      <a:solidFill>
                        <a:srgbClr val="000008"/>
                      </a:solidFill>
                      <a:prstDash val="solid"/>
                      <a:headEnd type="none" w="med" len="med"/>
                      <a:tailEnd type="none" w="med" len="med"/>
                    </a:lnB>
                    <a:noFill/>
                  </a:tcPr>
                </a:tc>
                <a:tc>
                  <a:txBody>
                    <a:bodyPr/>
                    <a:lstStyle/>
                    <a:p>
                      <a:pPr marL="0" indent="0" algn="ctr">
                        <a:spcBef>
                          <a:spcPct val="0"/>
                        </a:spcBef>
                        <a:spcAft>
                          <a:spcPct val="0"/>
                        </a:spcAft>
                      </a:pPr>
                      <a:r>
                        <a:rPr lang="en-US" altLang="zh-CN" sz="800">
                          <a:latin typeface="宋体" panose="02010600030101010101" pitchFamily="2" charset="-122"/>
                          <a:ea typeface="宋体" panose="02010600030101010101" pitchFamily="2" charset="-122"/>
                        </a:rPr>
                        <a:t>98.74</a:t>
                      </a:r>
                    </a:p>
                  </a:txBody>
                  <a:tcPr marL="68580" marR="68580" marT="0" marB="0" anchor="ctr">
                    <a:lnL w="6350" cap="flat" cmpd="sng">
                      <a:solidFill>
                        <a:srgbClr val="000008"/>
                      </a:solidFill>
                      <a:prstDash val="solid"/>
                      <a:headEnd type="none" w="med" len="med"/>
                      <a:tailEnd type="none" w="med" len="med"/>
                    </a:lnL>
                    <a:lnR>
                      <a:noFill/>
                    </a:lnR>
                    <a:lnT w="6350" cap="flat" cmpd="sng">
                      <a:solidFill>
                        <a:srgbClr val="000008"/>
                      </a:solidFill>
                      <a:prstDash val="solid"/>
                      <a:headEnd type="none" w="med" len="med"/>
                      <a:tailEnd type="none" w="med" len="med"/>
                    </a:lnT>
                    <a:lnB w="19050" cap="flat" cmpd="sng">
                      <a:solidFill>
                        <a:srgbClr val="000008"/>
                      </a:solidFill>
                      <a:prstDash val="solid"/>
                      <a:headEnd type="none" w="med" len="med"/>
                      <a:tailEnd type="none" w="med" len="med"/>
                    </a:lnB>
                    <a:noFill/>
                  </a:tcPr>
                </a:tc>
              </a:tr>
            </a:tbl>
          </a:graphicData>
        </a:graphic>
      </p:graphicFrame>
      <p:sp>
        <p:nvSpPr>
          <p:cNvPr id="4" name="Rectangle 4" descr="浅色上对角线"/>
          <p:cNvSpPr>
            <a:spLocks noChangeArrowheads="1"/>
          </p:cNvSpPr>
          <p:nvPr/>
        </p:nvSpPr>
        <p:spPr bwMode="auto">
          <a:xfrm>
            <a:off x="861695" y="107315"/>
            <a:ext cx="4328160"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二、各省区监测结果分析</a:t>
            </a:r>
          </a:p>
        </p:txBody>
      </p:sp>
      <p:sp>
        <p:nvSpPr>
          <p:cNvPr id="6" name="矩形 5"/>
          <p:cNvSpPr/>
          <p:nvPr/>
        </p:nvSpPr>
        <p:spPr>
          <a:xfrm>
            <a:off x="7029349" y="591103"/>
            <a:ext cx="4552849" cy="307777"/>
          </a:xfrm>
          <a:prstGeom prst="rect">
            <a:avLst/>
          </a:prstGeom>
        </p:spPr>
        <p:txBody>
          <a:bodyPr wrap="none">
            <a:spAutoFit/>
          </a:bodyPr>
          <a:lstStyle/>
          <a:p>
            <a:r>
              <a:rPr lang="zh-CN" altLang="zh-CN" sz="1400" dirty="0">
                <a:latin typeface="Times New Roman" panose="02020603050405020304" pitchFamily="18" charset="0"/>
                <a:cs typeface="Times New Roman" panose="02020603050405020304" pitchFamily="18" charset="0"/>
              </a:rPr>
              <a:t>表</a:t>
            </a:r>
            <a:r>
              <a:rPr lang="en-US" altLang="zh-CN" sz="1400" dirty="0">
                <a:latin typeface="Times New Roman" panose="02020603050405020304" pitchFamily="18" charset="0"/>
                <a:cs typeface="Times New Roman" panose="02020603050405020304" pitchFamily="18" charset="0"/>
              </a:rPr>
              <a:t>4.3 </a:t>
            </a:r>
            <a:r>
              <a:rPr lang="zh-CN" altLang="zh-CN" sz="1400" dirty="0">
                <a:latin typeface="Times New Roman" panose="02020603050405020304" pitchFamily="18" charset="0"/>
                <a:cs typeface="Times New Roman" panose="02020603050405020304" pitchFamily="18" charset="0"/>
              </a:rPr>
              <a:t>各省区</a:t>
            </a:r>
            <a:r>
              <a:rPr lang="en-US" altLang="zh-CN" sz="1400" dirty="0">
                <a:latin typeface="Times New Roman" panose="02020603050405020304" pitchFamily="18" charset="0"/>
                <a:cs typeface="Times New Roman" panose="02020603050405020304" pitchFamily="18" charset="0"/>
              </a:rPr>
              <a:t>2022</a:t>
            </a:r>
            <a:r>
              <a:rPr lang="zh-CN" altLang="zh-CN" sz="1400" dirty="0">
                <a:latin typeface="Times New Roman" panose="02020603050405020304" pitchFamily="18" charset="0"/>
                <a:cs typeface="Times New Roman" panose="02020603050405020304" pitchFamily="18" charset="0"/>
              </a:rPr>
              <a:t>年共同富裕监测指标阶段完成度（</a:t>
            </a:r>
            <a:r>
              <a:rPr lang="en-US" altLang="zh-CN" sz="1400" dirty="0">
                <a:latin typeface="Times New Roman" panose="02020603050405020304" pitchFamily="18" charset="0"/>
                <a:cs typeface="Times New Roman" panose="02020603050405020304" pitchFamily="18" charset="0"/>
              </a:rPr>
              <a:t>%</a:t>
            </a:r>
            <a:r>
              <a:rPr lang="zh-CN" altLang="zh-CN" sz="1400" dirty="0">
                <a:latin typeface="Times New Roman" panose="02020603050405020304" pitchFamily="18" charset="0"/>
                <a:cs typeface="Times New Roman" panose="02020603050405020304" pitchFamily="18" charset="0"/>
              </a:rPr>
              <a:t>）</a:t>
            </a:r>
            <a:endParaRPr lang="zh-CN" altLang="en-US" sz="1400"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微信图片_2025-08-21_135334_841"/>
          <p:cNvPicPr>
            <a:picLocks noChangeAspect="1"/>
          </p:cNvPicPr>
          <p:nvPr/>
        </p:nvPicPr>
        <p:blipFill>
          <a:blip r:embed="rId2"/>
          <a:stretch>
            <a:fillRect/>
          </a:stretch>
        </p:blipFill>
        <p:spPr>
          <a:xfrm>
            <a:off x="500438" y="-72736"/>
            <a:ext cx="11691562" cy="6681355"/>
          </a:xfrm>
          <a:prstGeom prst="rect">
            <a:avLst/>
          </a:prstGeom>
        </p:spPr>
      </p:pic>
      <p:sp>
        <p:nvSpPr>
          <p:cNvPr id="52" name="圆角矩形 51"/>
          <p:cNvSpPr/>
          <p:nvPr/>
        </p:nvSpPr>
        <p:spPr>
          <a:xfrm>
            <a:off x="1817489" y="856749"/>
            <a:ext cx="8222187" cy="2405890"/>
          </a:xfrm>
          <a:prstGeom prst="roundRect">
            <a:avLst/>
          </a:prstGeom>
          <a:ln>
            <a:noFill/>
          </a:ln>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a:p>
        </p:txBody>
      </p:sp>
      <p:sp>
        <p:nvSpPr>
          <p:cNvPr id="5"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25</a:t>
            </a:fld>
            <a:endParaRPr lang="zh-CN" altLang="en-US" sz="2000" dirty="0">
              <a:solidFill>
                <a:schemeClr val="tx1"/>
              </a:solidFill>
            </a:endParaRPr>
          </a:p>
        </p:txBody>
      </p:sp>
      <p:sp>
        <p:nvSpPr>
          <p:cNvPr id="6" name="Rectangle 4"/>
          <p:cNvSpPr>
            <a:spLocks noGrp="1" noChangeArrowheads="1"/>
          </p:cNvSpPr>
          <p:nvPr/>
        </p:nvSpPr>
        <p:spPr>
          <a:xfrm>
            <a:off x="655955" y="1824990"/>
            <a:ext cx="11105515" cy="111125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lnSpc>
                <a:spcPct val="150000"/>
              </a:lnSpc>
              <a:buClrTx/>
              <a:buSzTx/>
              <a:buFontTx/>
            </a:pPr>
            <a:r>
              <a:rPr lang="zh-CN" altLang="en-US" sz="4400" b="1" dirty="0">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第五节  结论与推进路径</a:t>
            </a:r>
          </a:p>
        </p:txBody>
      </p:sp>
      <p:sp>
        <p:nvSpPr>
          <p:cNvPr id="2" name="矩形 1"/>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a:solidFill>
                  <a:schemeClr val="bg1"/>
                </a:solidFill>
                <a:sym typeface="+mn-ea"/>
              </a:rPr>
              <a:t>经</a:t>
            </a:r>
          </a:p>
          <a:p>
            <a:pPr algn="ctr"/>
            <a:r>
              <a:rPr lang="zh-CN" altLang="en-US" sz="2400" b="1">
                <a:solidFill>
                  <a:schemeClr val="bg1"/>
                </a:solidFill>
                <a:sym typeface="+mn-ea"/>
              </a:rPr>
              <a:t>济统计案例分析</a:t>
            </a:r>
            <a:endParaRPr lang="zh-CN" altLang="en-US" sz="2400" b="1">
              <a:ln>
                <a:noFill/>
              </a:ln>
            </a:endParaRPr>
          </a:p>
        </p:txBody>
      </p:sp>
      <p:sp>
        <p:nvSpPr>
          <p:cNvPr id="3" name="Rectangle 9"/>
          <p:cNvSpPr txBox="1">
            <a:spLocks noChangeArrowheads="1"/>
          </p:cNvSpPr>
          <p:nvPr/>
        </p:nvSpPr>
        <p:spPr>
          <a:xfrm>
            <a:off x="2251849" y="3039350"/>
            <a:ext cx="8735060" cy="2387600"/>
          </a:xfrm>
          <a:prstGeom prst="rect">
            <a:avLst/>
          </a:prstGeom>
          <a:ln w="25400">
            <a:noFill/>
          </a:ln>
          <a:effectLst>
            <a:outerShdw blurRad="50800" dist="50800" dir="5400000" algn="ctr" rotWithShape="0">
              <a:schemeClr val="accent5">
                <a:lumMod val="20000"/>
                <a:lumOff val="80000"/>
              </a:schemeClr>
            </a:outerShdw>
          </a:effectLst>
        </p:spPr>
        <p:txBody>
          <a:bodyPr vert="horz" lIns="91440" tIns="45720" rIns="91440" bIns="45720" rtlCol="0" anchor="ctr" anchorCtr="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50000"/>
              </a:lnSpc>
            </a:pPr>
            <a:r>
              <a:rPr lang="zh-CN" altLang="en-US" sz="3600" b="1" dirty="0">
                <a:solidFill>
                  <a:srgbClr val="0070C0"/>
                </a:solidFill>
                <a:latin typeface="Times New Roman" panose="02020603050405020304" pitchFamily="18" charset="0"/>
                <a:ea typeface="楷体" panose="02010609060101010101" charset="-122"/>
                <a:cs typeface="Times New Roman" panose="02020603050405020304" pitchFamily="18" charset="0"/>
                <a:sym typeface="+mn-ea"/>
              </a:rPr>
              <a:t>一、研究结论</a:t>
            </a:r>
          </a:p>
          <a:p>
            <a:pPr algn="l">
              <a:lnSpc>
                <a:spcPct val="150000"/>
              </a:lnSpc>
            </a:pPr>
            <a:r>
              <a:rPr lang="zh-CN" altLang="en-US" sz="3600" b="1" dirty="0">
                <a:solidFill>
                  <a:srgbClr val="0070C0"/>
                </a:solidFill>
                <a:latin typeface="Times New Roman" panose="02020603050405020304" pitchFamily="18" charset="0"/>
                <a:ea typeface="楷体" panose="02010609060101010101" charset="-122"/>
                <a:cs typeface="Times New Roman" panose="02020603050405020304" pitchFamily="18" charset="0"/>
                <a:sym typeface="+mn-ea"/>
              </a:rPr>
              <a:t>二、推进路径</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5"/>
          <p:cNvSpPr>
            <a:spLocks noChangeArrowheads="1"/>
          </p:cNvSpPr>
          <p:nvPr/>
        </p:nvSpPr>
        <p:spPr bwMode="auto">
          <a:xfrm>
            <a:off x="1092096" y="1456690"/>
            <a:ext cx="10142220" cy="478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endParaRPr lang="en-US" altLang="zh-CN" sz="2000" dirty="0">
              <a:latin typeface="微软雅黑" panose="020B0503020204020204" charset="-122"/>
              <a:ea typeface="微软雅黑" panose="020B0503020204020204" charset="-122"/>
            </a:endParaRPr>
          </a:p>
        </p:txBody>
      </p:sp>
      <p:sp>
        <p:nvSpPr>
          <p:cNvPr id="3" name="Rectangle 5"/>
          <p:cNvSpPr>
            <a:spLocks noChangeArrowheads="1"/>
          </p:cNvSpPr>
          <p:nvPr/>
        </p:nvSpPr>
        <p:spPr bwMode="auto">
          <a:xfrm>
            <a:off x="1237511" y="4452620"/>
            <a:ext cx="10142220" cy="179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kumimoji="1" lang="en-US" altLang="zh-CN" sz="2800" b="1" dirty="0">
                <a:latin typeface="微软雅黑" panose="020B0503020204020204" charset="-122"/>
                <a:ea typeface="微软雅黑" panose="020B0503020204020204" charset="-122"/>
              </a:rPr>
              <a:t>   </a:t>
            </a:r>
            <a:endParaRPr lang="en-US" altLang="zh-CN" sz="2000" dirty="0">
              <a:latin typeface="微软雅黑" panose="020B0503020204020204" charset="-122"/>
              <a:ea typeface="微软雅黑" panose="020B0503020204020204" charset="-122"/>
            </a:endParaRPr>
          </a:p>
        </p:txBody>
      </p:sp>
      <p:sp>
        <p:nvSpPr>
          <p:cNvPr id="6" name="文本框 5"/>
          <p:cNvSpPr txBox="1"/>
          <p:nvPr/>
        </p:nvSpPr>
        <p:spPr>
          <a:xfrm>
            <a:off x="702945" y="568960"/>
            <a:ext cx="11295380" cy="6289040"/>
          </a:xfrm>
          <a:prstGeom prst="rect">
            <a:avLst/>
          </a:prstGeom>
        </p:spPr>
        <p:txBody>
          <a:bodyPr wrap="square">
            <a:noAutofit/>
          </a:bodyPr>
          <a:lstStyle/>
          <a:p>
            <a:pPr indent="252095" algn="just" defTabSz="266700">
              <a:lnSpc>
                <a:spcPct val="150000"/>
              </a:lnSpc>
              <a:spcBef>
                <a:spcPts val="700"/>
              </a:spcBef>
              <a:spcAft>
                <a:spcPct val="0"/>
              </a:spcAft>
            </a:pPr>
            <a:r>
              <a:rPr lang="en-US" altLang="zh-CN" b="1" dirty="0">
                <a:solidFill>
                  <a:schemeClr val="accent2"/>
                </a:solidFill>
                <a:latin typeface="华文楷体" panose="02010600040101010101" charset="-122"/>
                <a:ea typeface="华文楷体" panose="02010600040101010101" charset="-122"/>
                <a:cs typeface="华文楷体" panose="02010600040101010101" charset="-122"/>
              </a:rPr>
              <a:t> </a:t>
            </a:r>
            <a:endParaRPr lang="zh-CN" altLang="en-US" sz="2400" b="1" dirty="0">
              <a:solidFill>
                <a:schemeClr val="accent1"/>
              </a:solidFill>
              <a:latin typeface="华文楷体" panose="02010600040101010101" charset="-122"/>
              <a:ea typeface="华文楷体" panose="02010600040101010101" charset="-122"/>
              <a:cs typeface="华文楷体" panose="02010600040101010101" charset="-122"/>
            </a:endParaRPr>
          </a:p>
          <a:p>
            <a:pPr indent="609600" fontAlgn="auto">
              <a:lnSpc>
                <a:spcPct val="150000"/>
              </a:lnSpc>
              <a:buNone/>
              <a:extLst>
                <a:ext uri="{35155182-B16C-46BC-9424-99874614C6A1}">
                  <wpsdc:indentchars xmlns:wpsdc="http://www.wps.cn/officeDocument/2017/drawingmlCustomData" xmlns="" val="200" checksum="4158780845"/>
                </a:ext>
              </a:extLst>
            </a:pPr>
            <a:r>
              <a:rPr lang="zh-CN" altLang="en-US"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一、2010-2022年，我国多数省区共同富裕水平不高</a:t>
            </a:r>
          </a:p>
          <a:p>
            <a:pPr indent="508000" fontAlgn="auto">
              <a:lnSpc>
                <a:spcPct val="150000"/>
              </a:lnSpc>
              <a:buNone/>
              <a:extLst>
                <a:ext uri="{35155182-B16C-46BC-9424-99874614C6A1}">
                  <wpsdc:indentchars xmlns:wpsdc="http://www.wps.cn/officeDocument/2017/drawingmlCustomData" xmlns="" val="200" checksum="282533468"/>
                </a:ext>
              </a:extLst>
            </a:pPr>
            <a:r>
              <a:rPr lang="zh-CN" altLang="en-US" sz="2000" dirty="0">
                <a:latin typeface="Times New Roman" panose="02020603050405020304" pitchFamily="18" charset="0"/>
                <a:ea typeface="华文楷体" panose="02010600040101010101" charset="-122"/>
                <a:cs typeface="Times New Roman" panose="02020603050405020304" pitchFamily="18" charset="0"/>
              </a:rPr>
              <a:t>浙江、北京、上海、江苏的共同富裕综合得分遥遥领先，而广东表现则稍差。中西部整体滞后，东西部差距突出，但区域间差距呈缩小态势。2022年相较2010年，共同富裕水平低分段省区数减少，在高分段省区数增加，整体水平显著提高。</a:t>
            </a:r>
            <a:endParaRPr lang="zh-CN" altLang="en-US" sz="2400" dirty="0">
              <a:latin typeface="Times New Roman" panose="02020603050405020304" pitchFamily="18" charset="0"/>
              <a:ea typeface="华文楷体" panose="02010600040101010101" charset="-122"/>
              <a:cs typeface="Times New Roman" panose="02020603050405020304" pitchFamily="18" charset="0"/>
            </a:endParaRPr>
          </a:p>
          <a:p>
            <a:pPr indent="609600" fontAlgn="auto">
              <a:lnSpc>
                <a:spcPct val="150000"/>
              </a:lnSpc>
              <a:buNone/>
              <a:extLst>
                <a:ext uri="{35155182-B16C-46BC-9424-99874614C6A1}">
                  <wpsdc:indentchars xmlns:wpsdc="http://www.wps.cn/officeDocument/2017/drawingmlCustomData" xmlns="" val="200" checksum="4158780845"/>
                </a:ext>
              </a:extLst>
            </a:pPr>
            <a:r>
              <a:rPr lang="zh-CN" altLang="en-US"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二、“富裕度”是制约绝大多数省区共同富裕实现的决定性因素</a:t>
            </a:r>
            <a:endParaRPr lang="zh-CN" altLang="en-US" sz="2400" dirty="0">
              <a:latin typeface="Times New Roman" panose="02020603050405020304" pitchFamily="18" charset="0"/>
              <a:ea typeface="华文楷体" panose="02010600040101010101" charset="-122"/>
              <a:cs typeface="Times New Roman" panose="02020603050405020304" pitchFamily="18" charset="0"/>
            </a:endParaRPr>
          </a:p>
          <a:p>
            <a:pPr indent="508000" fontAlgn="auto">
              <a:lnSpc>
                <a:spcPct val="150000"/>
              </a:lnSpc>
              <a:buNone/>
              <a:extLst>
                <a:ext uri="{35155182-B16C-46BC-9424-99874614C6A1}">
                  <wpsdc:indentchars xmlns:wpsdc="http://www.wps.cn/officeDocument/2017/drawingmlCustomData" xmlns="" val="200" checksum="282533468"/>
                </a:ext>
              </a:extLst>
            </a:pPr>
            <a:r>
              <a:rPr lang="zh-CN" altLang="en-US" sz="2000" dirty="0">
                <a:latin typeface="Times New Roman" panose="02020603050405020304" pitchFamily="18" charset="0"/>
                <a:ea typeface="华文楷体" panose="02010600040101010101" charset="-122"/>
                <a:cs typeface="Times New Roman" panose="02020603050405020304" pitchFamily="18" charset="0"/>
              </a:rPr>
              <a:t>富裕度是全国主要瓶颈，进一步说明我国整体富裕水平较差，仅北上广受共同度短板约束，两大维度障碍度可精准揭示各地发展瓶颈。</a:t>
            </a:r>
          </a:p>
          <a:p>
            <a:pPr indent="609600" fontAlgn="auto">
              <a:lnSpc>
                <a:spcPct val="150000"/>
              </a:lnSpc>
              <a:buNone/>
              <a:extLst>
                <a:ext uri="{35155182-B16C-46BC-9424-99874614C6A1}">
                  <wpsdc:indentchars xmlns:wpsdc="http://www.wps.cn/officeDocument/2017/drawingmlCustomData" xmlns="" val="200" checksum="4158780845"/>
                </a:ext>
              </a:extLst>
            </a:pPr>
            <a:r>
              <a:rPr lang="zh-CN" altLang="en-US"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三、收入类指标是阻碍我国多数省区共同富裕实现的关键因素</a:t>
            </a:r>
          </a:p>
          <a:p>
            <a:pPr indent="508000" fontAlgn="auto">
              <a:lnSpc>
                <a:spcPct val="150000"/>
              </a:lnSpc>
              <a:buNone/>
              <a:extLst>
                <a:ext uri="{35155182-B16C-46BC-9424-99874614C6A1}">
                  <wpsdc:indentchars xmlns:wpsdc="http://www.wps.cn/officeDocument/2017/drawingmlCustomData" xmlns="" val="200" checksum="282533468"/>
                </a:ext>
              </a:extLst>
            </a:pPr>
            <a:r>
              <a:rPr lang="zh-CN" altLang="en-US" sz="2000" dirty="0">
                <a:latin typeface="Times New Roman" panose="02020603050405020304" pitchFamily="18" charset="0"/>
                <a:ea typeface="华文楷体" panose="02010600040101010101" charset="-122"/>
                <a:cs typeface="Times New Roman" panose="02020603050405020304" pitchFamily="18" charset="0"/>
              </a:rPr>
              <a:t>就业、劳动报酬指标完成度领先；人均 GDP、可支配收入完成度垫底；森林覆盖率、人均藏书区域分化严重，基尼系数全国完成度不高。</a:t>
            </a:r>
          </a:p>
        </p:txBody>
      </p:sp>
      <p:sp>
        <p:nvSpPr>
          <p:cNvPr id="9"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26</a:t>
            </a:fld>
            <a:endParaRPr lang="zh-CN" altLang="en-US" sz="2000" dirty="0">
              <a:solidFill>
                <a:schemeClr val="tx1"/>
              </a:solidFill>
            </a:endParaRPr>
          </a:p>
        </p:txBody>
      </p:sp>
      <p:sp>
        <p:nvSpPr>
          <p:cNvPr id="11" name="Rectangle 4" descr="浅色上对角线"/>
          <p:cNvSpPr>
            <a:spLocks noChangeArrowheads="1"/>
          </p:cNvSpPr>
          <p:nvPr/>
        </p:nvSpPr>
        <p:spPr bwMode="auto">
          <a:xfrm>
            <a:off x="861695" y="107315"/>
            <a:ext cx="3049905"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一、研究</a:t>
            </a: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rPr>
              <a:t>结论</a:t>
            </a:r>
          </a:p>
        </p:txBody>
      </p:sp>
      <p:sp>
        <p:nvSpPr>
          <p:cNvPr id="2" name="矩形 1"/>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a:solidFill>
                  <a:schemeClr val="bg1"/>
                </a:solidFill>
                <a:sym typeface="+mn-ea"/>
              </a:rPr>
              <a:t>经</a:t>
            </a:r>
          </a:p>
          <a:p>
            <a:pPr algn="ctr"/>
            <a:r>
              <a:rPr lang="zh-CN" altLang="en-US" sz="2400" b="1">
                <a:solidFill>
                  <a:schemeClr val="bg1"/>
                </a:solidFill>
                <a:sym typeface="+mn-ea"/>
              </a:rPr>
              <a:t>济统计案例分析</a:t>
            </a:r>
            <a:endParaRPr lang="zh-CN" altLang="en-US" sz="2400" b="1">
              <a:solidFill>
                <a:schemeClr val="bg1"/>
              </a:solidFill>
            </a:endParaRPr>
          </a:p>
          <a:p>
            <a:pPr algn="ctr"/>
            <a:endParaRPr lang="zh-CN" altLang="en-US" sz="2400" b="1">
              <a:ln>
                <a:noFill/>
              </a:ln>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5"/>
          <p:cNvSpPr>
            <a:spLocks noChangeArrowheads="1"/>
          </p:cNvSpPr>
          <p:nvPr/>
        </p:nvSpPr>
        <p:spPr bwMode="auto">
          <a:xfrm>
            <a:off x="1092096" y="1456690"/>
            <a:ext cx="10142220" cy="478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endParaRPr lang="en-US" altLang="zh-CN" sz="2000" dirty="0">
              <a:latin typeface="微软雅黑" panose="020B0503020204020204" charset="-122"/>
              <a:ea typeface="微软雅黑" panose="020B0503020204020204" charset="-122"/>
            </a:endParaRPr>
          </a:p>
        </p:txBody>
      </p:sp>
      <p:sp>
        <p:nvSpPr>
          <p:cNvPr id="3" name="Rectangle 5"/>
          <p:cNvSpPr>
            <a:spLocks noChangeArrowheads="1"/>
          </p:cNvSpPr>
          <p:nvPr/>
        </p:nvSpPr>
        <p:spPr bwMode="auto">
          <a:xfrm>
            <a:off x="1237511" y="4452620"/>
            <a:ext cx="10142220" cy="179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kumimoji="1" lang="en-US" altLang="zh-CN" sz="2800" b="1" dirty="0">
                <a:latin typeface="微软雅黑" panose="020B0503020204020204" charset="-122"/>
                <a:ea typeface="微软雅黑" panose="020B0503020204020204" charset="-122"/>
              </a:rPr>
              <a:t>   </a:t>
            </a:r>
            <a:endParaRPr lang="en-US" altLang="zh-CN" sz="2000" dirty="0">
              <a:latin typeface="微软雅黑" panose="020B0503020204020204" charset="-122"/>
              <a:ea typeface="微软雅黑" panose="020B0503020204020204" charset="-122"/>
            </a:endParaRPr>
          </a:p>
        </p:txBody>
      </p:sp>
      <p:sp>
        <p:nvSpPr>
          <p:cNvPr id="6" name="文本框 5"/>
          <p:cNvSpPr txBox="1"/>
          <p:nvPr/>
        </p:nvSpPr>
        <p:spPr>
          <a:xfrm>
            <a:off x="861695" y="642620"/>
            <a:ext cx="10921365" cy="5501640"/>
          </a:xfrm>
          <a:prstGeom prst="rect">
            <a:avLst/>
          </a:prstGeom>
        </p:spPr>
        <p:txBody>
          <a:bodyPr wrap="square">
            <a:noAutofit/>
          </a:bodyPr>
          <a:lstStyle/>
          <a:p>
            <a:pPr indent="252095" algn="just" defTabSz="266700">
              <a:lnSpc>
                <a:spcPct val="150000"/>
              </a:lnSpc>
              <a:spcBef>
                <a:spcPts val="700"/>
              </a:spcBef>
              <a:spcAft>
                <a:spcPct val="0"/>
              </a:spcAft>
            </a:pPr>
            <a:r>
              <a:rPr lang="en-US" altLang="zh-CN" b="1" dirty="0">
                <a:solidFill>
                  <a:schemeClr val="accent2"/>
                </a:solidFill>
                <a:latin typeface="华文楷体" panose="02010600040101010101" charset="-122"/>
                <a:ea typeface="华文楷体" panose="02010600040101010101" charset="-122"/>
                <a:cs typeface="华文楷体" panose="02010600040101010101" charset="-122"/>
              </a:rPr>
              <a:t> </a:t>
            </a:r>
            <a:endParaRPr lang="zh-CN" altLang="en-US" sz="2400" b="1" dirty="0">
              <a:solidFill>
                <a:schemeClr val="accent1"/>
              </a:solidFill>
              <a:latin typeface="华文楷体" panose="02010600040101010101" charset="-122"/>
              <a:ea typeface="华文楷体" panose="02010600040101010101" charset="-122"/>
              <a:cs typeface="华文楷体" panose="02010600040101010101" charset="-122"/>
            </a:endParaRPr>
          </a:p>
          <a:p>
            <a:pPr indent="609600" fontAlgn="auto">
              <a:lnSpc>
                <a:spcPct val="150000"/>
              </a:lnSpc>
              <a:buNone/>
              <a:extLst>
                <a:ext uri="{35155182-B16C-46BC-9424-99874614C6A1}">
                  <wpsdc:indentchars xmlns:wpsdc="http://www.wps.cn/officeDocument/2017/drawingmlCustomData" xmlns="" val="200" checksum="4158780845"/>
                </a:ext>
              </a:extLst>
            </a:pPr>
            <a:r>
              <a:rPr lang="zh-CN" altLang="en-US"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一、坚持发展是硬道理，不断提高富裕程度</a:t>
            </a:r>
          </a:p>
          <a:p>
            <a:pPr indent="508000" fontAlgn="auto">
              <a:lnSpc>
                <a:spcPct val="150000"/>
              </a:lnSpc>
              <a:buNone/>
              <a:extLst>
                <a:ext uri="{35155182-B16C-46BC-9424-99874614C6A1}">
                  <wpsdc:indentchars xmlns:wpsdc="http://www.wps.cn/officeDocument/2017/drawingmlCustomData" xmlns="" val="200" checksum="282533468"/>
                </a:ext>
              </a:extLst>
            </a:pPr>
            <a:r>
              <a:rPr lang="zh-CN" altLang="en-US" sz="2000" dirty="0">
                <a:latin typeface="Times New Roman" panose="02020603050405020304" pitchFamily="18" charset="0"/>
                <a:ea typeface="华文楷体" panose="02010600040101010101" charset="-122"/>
                <a:cs typeface="Times New Roman" panose="02020603050405020304" pitchFamily="18" charset="0"/>
              </a:rPr>
              <a:t>坚持创新、协调、绿色、开放、共享的新发展理念</a:t>
            </a:r>
            <a:r>
              <a:rPr lang="zh-CN" altLang="en-US"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a:t>
            </a:r>
            <a:r>
              <a:rPr lang="zh-CN" altLang="en-US" sz="2000" dirty="0">
                <a:latin typeface="Times New Roman" panose="02020603050405020304" pitchFamily="18" charset="0"/>
                <a:ea typeface="华文楷体" panose="02010600040101010101" charset="-122"/>
                <a:cs typeface="Times New Roman" panose="02020603050405020304" pitchFamily="18" charset="0"/>
              </a:rPr>
              <a:t>以自主创新为核心，加大中西部教育投入与科技研发，培育战略性新兴产业；同步打造绿色发展模式，加快生态文明建设。</a:t>
            </a:r>
          </a:p>
          <a:p>
            <a:pPr indent="609600" fontAlgn="auto">
              <a:lnSpc>
                <a:spcPct val="150000"/>
              </a:lnSpc>
              <a:buNone/>
              <a:extLst>
                <a:ext uri="{35155182-B16C-46BC-9424-99874614C6A1}">
                  <wpsdc:indentchars xmlns:wpsdc="http://www.wps.cn/officeDocument/2017/drawingmlCustomData" xmlns="" val="200" checksum="4158780845"/>
                </a:ext>
              </a:extLst>
            </a:pPr>
            <a:r>
              <a:rPr lang="zh-CN" altLang="en-US"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二、加速农村发展，缩小城乡差距</a:t>
            </a:r>
          </a:p>
          <a:p>
            <a:pPr indent="508000" fontAlgn="auto">
              <a:lnSpc>
                <a:spcPct val="150000"/>
              </a:lnSpc>
              <a:buNone/>
              <a:extLst>
                <a:ext uri="{35155182-B16C-46BC-9424-99874614C6A1}">
                  <wpsdc:indentchars xmlns:wpsdc="http://www.wps.cn/officeDocument/2017/drawingmlCustomData" xmlns="" val="200" checksum="282533468"/>
                </a:ext>
              </a:extLst>
            </a:pPr>
            <a:r>
              <a:rPr lang="zh-CN" altLang="en-US" sz="2000" dirty="0">
                <a:latin typeface="Times New Roman" panose="02020603050405020304" pitchFamily="18" charset="0"/>
                <a:ea typeface="华文楷体" panose="02010600040101010101" charset="-122"/>
                <a:cs typeface="Times New Roman" panose="02020603050405020304" pitchFamily="18" charset="0"/>
              </a:rPr>
              <a:t>深化土地制度改革，让农村具备招商引资的条件，创造更多的就业机会，促进农村服务业的发展；增加乡村医疗卫生财政支出，保障乡村居民获得与城镇居民均等的基本公共服务。</a:t>
            </a:r>
            <a:endParaRPr lang="en-US" altLang="zh-CN" sz="20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endParaRPr>
          </a:p>
          <a:p>
            <a:pPr indent="609600" fontAlgn="auto">
              <a:lnSpc>
                <a:spcPct val="150000"/>
              </a:lnSpc>
              <a:buNone/>
              <a:extLst>
                <a:ext uri="{35155182-B16C-46BC-9424-99874614C6A1}">
                  <wpsdc:indentchars xmlns:wpsdc="http://www.wps.cn/officeDocument/2017/drawingmlCustomData" xmlns="" val="200" checksum="4158780845"/>
                </a:ext>
              </a:extLst>
            </a:pPr>
            <a:r>
              <a:rPr lang="zh-CN" altLang="en-US"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三、借鉴经验，建立健全示范推广机制</a:t>
            </a:r>
          </a:p>
          <a:p>
            <a:pPr indent="508000" fontAlgn="auto">
              <a:lnSpc>
                <a:spcPct val="150000"/>
              </a:lnSpc>
              <a:buNone/>
              <a:extLst>
                <a:ext uri="{35155182-B16C-46BC-9424-99874614C6A1}">
                  <wpsdc:indentchars xmlns:wpsdc="http://www.wps.cn/officeDocument/2017/drawingmlCustomData" xmlns="" val="200" checksum="282533468"/>
                </a:ext>
              </a:extLst>
            </a:pPr>
            <a:r>
              <a:rPr lang="zh-CN" altLang="en-US" sz="2000" dirty="0">
                <a:latin typeface="Times New Roman" panose="02020603050405020304" pitchFamily="18" charset="0"/>
                <a:ea typeface="华文楷体" panose="02010600040101010101" charset="-122"/>
                <a:cs typeface="Times New Roman" panose="02020603050405020304" pitchFamily="18" charset="0"/>
              </a:rPr>
              <a:t>支持浙江为全国推动共同富裕提供省域范例，中央和地方要建立健全示范推广机制，成熟一批、推广一批，发挥好对全国其他地区的示范带动作用。同时坚持共建共享，制定针对性发展策略。各省区应该聚焦自身的短板，针对性运用相应措施，争取早日实现我国共同富裕目标。</a:t>
            </a:r>
            <a:endParaRPr lang="en-US" altLang="zh-CN"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endParaRPr>
          </a:p>
          <a:p>
            <a:pPr indent="609600" fontAlgn="auto">
              <a:lnSpc>
                <a:spcPct val="150000"/>
              </a:lnSpc>
              <a:buNone/>
              <a:extLst>
                <a:ext uri="{35155182-B16C-46BC-9424-99874614C6A1}">
                  <wpsdc:indentchars xmlns:wpsdc="http://www.wps.cn/officeDocument/2017/drawingmlCustomData" xmlns="" val="200" checksum="4158780845"/>
                </a:ext>
              </a:extLst>
            </a:pPr>
            <a:endParaRPr lang="en-US" altLang="zh-CN" sz="2400" dirty="0">
              <a:latin typeface="Times New Roman" panose="02020603050405020304" pitchFamily="18" charset="0"/>
              <a:ea typeface="华文楷体" panose="02010600040101010101" charset="-122"/>
              <a:cs typeface="Times New Roman" panose="02020603050405020304" pitchFamily="18" charset="0"/>
            </a:endParaRPr>
          </a:p>
        </p:txBody>
      </p:sp>
      <p:sp>
        <p:nvSpPr>
          <p:cNvPr id="9"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27</a:t>
            </a:fld>
            <a:endParaRPr lang="zh-CN" altLang="en-US" sz="2000" dirty="0">
              <a:solidFill>
                <a:schemeClr val="tx1"/>
              </a:solidFill>
            </a:endParaRPr>
          </a:p>
        </p:txBody>
      </p:sp>
      <p:sp>
        <p:nvSpPr>
          <p:cNvPr id="11" name="Rectangle 4" descr="浅色上对角线"/>
          <p:cNvSpPr>
            <a:spLocks noChangeArrowheads="1"/>
          </p:cNvSpPr>
          <p:nvPr/>
        </p:nvSpPr>
        <p:spPr bwMode="auto">
          <a:xfrm>
            <a:off x="861695" y="107315"/>
            <a:ext cx="3049905"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二、推进路径</a:t>
            </a:r>
            <a:endPar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endParaRPr>
          </a:p>
        </p:txBody>
      </p:sp>
      <p:sp>
        <p:nvSpPr>
          <p:cNvPr id="2" name="矩形 1"/>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a:solidFill>
                  <a:schemeClr val="bg1"/>
                </a:solidFill>
                <a:sym typeface="+mn-ea"/>
              </a:rPr>
              <a:t>经</a:t>
            </a:r>
          </a:p>
          <a:p>
            <a:pPr algn="ctr"/>
            <a:r>
              <a:rPr lang="zh-CN" altLang="en-US" sz="2400" b="1">
                <a:solidFill>
                  <a:schemeClr val="bg1"/>
                </a:solidFill>
                <a:sym typeface="+mn-ea"/>
              </a:rPr>
              <a:t>济统计案例分析</a:t>
            </a:r>
            <a:endParaRPr lang="zh-CN" altLang="en-US" sz="2400" b="1">
              <a:solidFill>
                <a:schemeClr val="bg1"/>
              </a:solidFill>
            </a:endParaRPr>
          </a:p>
          <a:p>
            <a:pPr algn="ctr"/>
            <a:endParaRPr lang="zh-CN" altLang="en-US" sz="2400" b="1">
              <a:ln>
                <a:noFill/>
              </a:ln>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13" descr="06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55779" y="1146810"/>
            <a:ext cx="10727026" cy="5256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7" name="Rectangle 2"/>
          <p:cNvSpPr>
            <a:spLocks noGrp="1" noChangeArrowheads="1"/>
          </p:cNvSpPr>
          <p:nvPr>
            <p:ph type="title"/>
          </p:nvPr>
        </p:nvSpPr>
        <p:spPr>
          <a:xfrm>
            <a:off x="1346731" y="159"/>
            <a:ext cx="9889490" cy="1325563"/>
          </a:xfrm>
        </p:spPr>
        <p:txBody>
          <a:bodyPr>
            <a:normAutofit/>
          </a:bodyPr>
          <a:lstStyle/>
          <a:p>
            <a:pPr algn="ctr"/>
            <a:r>
              <a:rPr lang="zh-CN" altLang="en-US" b="1" dirty="0">
                <a:solidFill>
                  <a:schemeClr val="accent1">
                    <a:lumMod val="50000"/>
                  </a:schemeClr>
                </a:solidFill>
                <a:latin typeface="黑体" panose="02010609060101010101" pitchFamily="49" charset="-122"/>
                <a:ea typeface="黑体" panose="02010609060101010101" pitchFamily="49" charset="-122"/>
              </a:rPr>
              <a:t>思考与练习</a:t>
            </a:r>
            <a:endParaRPr lang="en-US" altLang="zh-CN" b="1" dirty="0">
              <a:solidFill>
                <a:schemeClr val="accent1">
                  <a:lumMod val="50000"/>
                </a:schemeClr>
              </a:solidFill>
              <a:latin typeface="黑体" panose="02010609060101010101" pitchFamily="49" charset="-122"/>
              <a:ea typeface="黑体" panose="02010609060101010101" pitchFamily="49" charset="-122"/>
            </a:endParaRPr>
          </a:p>
        </p:txBody>
      </p:sp>
      <p:sp>
        <p:nvSpPr>
          <p:cNvPr id="6148" name="Rectangle 3"/>
          <p:cNvSpPr>
            <a:spLocks noGrp="1" noChangeArrowheads="1"/>
          </p:cNvSpPr>
          <p:nvPr>
            <p:ph idx="1"/>
          </p:nvPr>
        </p:nvSpPr>
        <p:spPr>
          <a:xfrm>
            <a:off x="1387475" y="1434465"/>
            <a:ext cx="9863455" cy="4503420"/>
          </a:xfrm>
        </p:spPr>
        <p:txBody>
          <a:bodyPr>
            <a:noAutofit/>
          </a:bodyPr>
          <a:lstStyle/>
          <a:p>
            <a:pPr marL="0" indent="0" fontAlgn="auto">
              <a:lnSpc>
                <a:spcPct val="200000"/>
              </a:lnSpc>
              <a:spcBef>
                <a:spcPts val="0"/>
              </a:spcBef>
              <a:buFont typeface="+mj-lt"/>
              <a:buNone/>
            </a:pPr>
            <a:r>
              <a:rPr lang="zh-CN" altLang="en-US" sz="2400" b="1" dirty="0">
                <a:solidFill>
                  <a:srgbClr val="7030A0"/>
                </a:solidFill>
                <a:latin typeface="Times New Roman" panose="02020603050405020304" pitchFamily="18" charset="0"/>
                <a:ea typeface="华文楷体" panose="02010600040101010101" charset="-122"/>
                <a:cs typeface="Times New Roman" panose="02020603050405020304" pitchFamily="18" charset="0"/>
              </a:rPr>
              <a:t>（1）在主观选择评价指标体系的基础上，尝试使用客观方法选择指标，使得指标体系更完善、客观，从而提高综合评价结果的准确性。</a:t>
            </a:r>
          </a:p>
          <a:p>
            <a:pPr marL="0" indent="0" fontAlgn="auto">
              <a:lnSpc>
                <a:spcPct val="200000"/>
              </a:lnSpc>
              <a:spcBef>
                <a:spcPts val="0"/>
              </a:spcBef>
              <a:buFont typeface="+mj-lt"/>
              <a:buNone/>
            </a:pPr>
            <a:r>
              <a:rPr lang="zh-CN" altLang="en-US" sz="2400" b="1" dirty="0">
                <a:solidFill>
                  <a:srgbClr val="7030A0"/>
                </a:solidFill>
                <a:latin typeface="Times New Roman" panose="02020603050405020304" pitchFamily="18" charset="0"/>
                <a:ea typeface="华文楷体" panose="02010600040101010101" charset="-122"/>
                <a:cs typeface="Times New Roman" panose="02020603050405020304" pitchFamily="18" charset="0"/>
              </a:rPr>
              <a:t>（2）在对各省区共同富裕水平进行障碍度分析时，可以再对各子维度和基础指标展开深入分析，查找深层原因。</a:t>
            </a:r>
          </a:p>
          <a:p>
            <a:pPr marL="0" indent="0" fontAlgn="auto">
              <a:lnSpc>
                <a:spcPct val="200000"/>
              </a:lnSpc>
              <a:spcBef>
                <a:spcPts val="0"/>
              </a:spcBef>
              <a:buFont typeface="+mj-lt"/>
              <a:buNone/>
            </a:pPr>
            <a:r>
              <a:rPr lang="zh-CN" altLang="en-US" sz="2400" b="1" dirty="0">
                <a:solidFill>
                  <a:srgbClr val="7030A0"/>
                </a:solidFill>
                <a:latin typeface="Times New Roman" panose="02020603050405020304" pitchFamily="18" charset="0"/>
                <a:ea typeface="华文楷体" panose="02010600040101010101" charset="-122"/>
                <a:cs typeface="Times New Roman" panose="02020603050405020304" pitchFamily="18" charset="0"/>
              </a:rPr>
              <a:t>（3）延伸时间跨度，对各省区共同富裕水平进行长期比较。此外，可尝试对我国2050年共同富裕水平进行监测。</a:t>
            </a:r>
          </a:p>
        </p:txBody>
      </p:sp>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72919" y="207010"/>
            <a:ext cx="911860" cy="911860"/>
          </a:xfrm>
          <a:prstGeom prst="rect">
            <a:avLst/>
          </a:prstGeom>
        </p:spPr>
      </p:pic>
      <p:sp>
        <p:nvSpPr>
          <p:cNvPr id="6"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28</a:t>
            </a:fld>
            <a:endParaRPr lang="zh-CN" altLang="en-US" sz="2000" dirty="0">
              <a:solidFill>
                <a:schemeClr val="tx1"/>
              </a:solidFill>
            </a:endParaRPr>
          </a:p>
        </p:txBody>
      </p:sp>
      <p:sp>
        <p:nvSpPr>
          <p:cNvPr id="2" name="矩形 1"/>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a:solidFill>
                  <a:schemeClr val="bg1"/>
                </a:solidFill>
                <a:sym typeface="+mn-ea"/>
              </a:rPr>
              <a:t>经</a:t>
            </a:r>
          </a:p>
          <a:p>
            <a:pPr algn="ctr"/>
            <a:r>
              <a:rPr lang="zh-CN" altLang="en-US" sz="2400" b="1">
                <a:solidFill>
                  <a:schemeClr val="bg1"/>
                </a:solidFill>
                <a:sym typeface="+mn-ea"/>
              </a:rPr>
              <a:t>济统计案例分析</a:t>
            </a:r>
            <a:endParaRPr lang="zh-CN" altLang="en-US" sz="2400" b="1">
              <a:solidFill>
                <a:schemeClr val="bg1"/>
              </a:solidFill>
            </a:endParaRPr>
          </a:p>
          <a:p>
            <a:pPr algn="ctr"/>
            <a:endParaRPr lang="zh-CN" altLang="en-US" sz="2400" b="1">
              <a:ln>
                <a:noFill/>
              </a:ln>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圆角矩形 51"/>
          <p:cNvSpPr/>
          <p:nvPr/>
        </p:nvSpPr>
        <p:spPr>
          <a:xfrm>
            <a:off x="1817488" y="856749"/>
            <a:ext cx="8222187" cy="2405890"/>
          </a:xfrm>
          <a:prstGeom prst="roundRect">
            <a:avLst/>
          </a:prstGeom>
          <a:ln>
            <a:noFill/>
          </a:ln>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a:p>
        </p:txBody>
      </p:sp>
      <p:sp>
        <p:nvSpPr>
          <p:cNvPr id="54" name="标题 53"/>
          <p:cNvSpPr>
            <a:spLocks noGrp="1"/>
          </p:cNvSpPr>
          <p:nvPr>
            <p:ph type="ctrTitle"/>
          </p:nvPr>
        </p:nvSpPr>
        <p:spPr/>
        <p:txBody>
          <a:bodyPr/>
          <a:lstStyle/>
          <a:p>
            <a:endParaRPr lang="zh-CN" altLang="en-US"/>
          </a:p>
        </p:txBody>
      </p:sp>
      <p:pic>
        <p:nvPicPr>
          <p:cNvPr id="55" name="图片 54" descr="微信图片_2025-08-21_135334_841"/>
          <p:cNvPicPr>
            <a:picLocks noChangeAspect="1"/>
          </p:cNvPicPr>
          <p:nvPr/>
        </p:nvPicPr>
        <p:blipFill>
          <a:blip r:embed="rId2"/>
          <a:stretch>
            <a:fillRect/>
          </a:stretch>
        </p:blipFill>
        <p:spPr>
          <a:xfrm>
            <a:off x="500438" y="-72736"/>
            <a:ext cx="11691562" cy="6681355"/>
          </a:xfrm>
          <a:prstGeom prst="rect">
            <a:avLst/>
          </a:prstGeom>
        </p:spPr>
      </p:pic>
      <p:sp>
        <p:nvSpPr>
          <p:cNvPr id="4098" name="Rectangle 4"/>
          <p:cNvSpPr>
            <a:spLocks noGrp="1" noChangeArrowheads="1"/>
          </p:cNvSpPr>
          <p:nvPr/>
        </p:nvSpPr>
        <p:spPr>
          <a:xfrm>
            <a:off x="871369" y="856615"/>
            <a:ext cx="10825227" cy="111125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algn="ctr" fontAlgn="auto">
              <a:lnSpc>
                <a:spcPct val="150000"/>
              </a:lnSpc>
              <a:buClrTx/>
              <a:buSzTx/>
              <a:buFontTx/>
            </a:pPr>
            <a:r>
              <a:rPr lang="zh-CN" altLang="en-US" sz="4400" b="1" dirty="0">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第一节  引言</a:t>
            </a:r>
          </a:p>
        </p:txBody>
      </p:sp>
      <p:sp>
        <p:nvSpPr>
          <p:cNvPr id="4"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2</a:t>
            </a:fld>
            <a:endParaRPr lang="zh-CN" altLang="en-US" sz="2000" dirty="0">
              <a:solidFill>
                <a:schemeClr val="tx1"/>
              </a:solidFill>
            </a:endParaRPr>
          </a:p>
        </p:txBody>
      </p:sp>
      <p:sp>
        <p:nvSpPr>
          <p:cNvPr id="5" name="Rectangle 9"/>
          <p:cNvSpPr txBox="1">
            <a:spLocks noChangeArrowheads="1"/>
          </p:cNvSpPr>
          <p:nvPr/>
        </p:nvSpPr>
        <p:spPr>
          <a:xfrm>
            <a:off x="1992769" y="2451975"/>
            <a:ext cx="8735060" cy="2387600"/>
          </a:xfrm>
          <a:prstGeom prst="rect">
            <a:avLst/>
          </a:prstGeom>
          <a:ln w="25400">
            <a:noFill/>
          </a:ln>
          <a:effectLst>
            <a:outerShdw blurRad="50800" dist="50800" dir="5400000" algn="ctr" rotWithShape="0">
              <a:schemeClr val="accent5">
                <a:lumMod val="20000"/>
                <a:lumOff val="80000"/>
              </a:schemeClr>
            </a:outerShdw>
          </a:effectLst>
        </p:spPr>
        <p:txBody>
          <a:bodyPr vert="horz" lIns="91440" tIns="45720" rIns="91440" bIns="45720" rtlCol="0" anchor="ctr" anchorCtr="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50000"/>
              </a:lnSpc>
            </a:pPr>
            <a:r>
              <a:rPr lang="zh-CN" altLang="en-US" sz="3600" b="1" dirty="0">
                <a:solidFill>
                  <a:srgbClr val="0070C0"/>
                </a:solidFill>
                <a:latin typeface="楷体" panose="02010609060101010101" charset="-122"/>
                <a:ea typeface="楷体" panose="02010609060101010101" charset="-122"/>
                <a:sym typeface="+mn-ea"/>
              </a:rPr>
              <a:t>一、研究背景</a:t>
            </a:r>
          </a:p>
          <a:p>
            <a:pPr algn="l">
              <a:lnSpc>
                <a:spcPct val="150000"/>
              </a:lnSpc>
            </a:pPr>
            <a:r>
              <a:rPr lang="zh-CN" altLang="en-US" sz="3600" b="1" dirty="0">
                <a:solidFill>
                  <a:srgbClr val="0070C0"/>
                </a:solidFill>
                <a:latin typeface="楷体" panose="02010609060101010101" charset="-122"/>
                <a:ea typeface="楷体" panose="02010609060101010101" charset="-122"/>
                <a:sym typeface="+mn-ea"/>
              </a:rPr>
              <a:t>二、文献述评</a:t>
            </a:r>
          </a:p>
        </p:txBody>
      </p:sp>
      <p:sp>
        <p:nvSpPr>
          <p:cNvPr id="6" name="矩形 5"/>
          <p:cNvSpPr/>
          <p:nvPr/>
        </p:nvSpPr>
        <p:spPr>
          <a:xfrm>
            <a:off x="22860" y="97853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a:solidFill>
                  <a:schemeClr val="bg1"/>
                </a:solidFill>
                <a:sym typeface="+mn-ea"/>
              </a:rPr>
              <a:t>经济统计案例分析</a:t>
            </a:r>
            <a:endParaRPr lang="zh-CN" altLang="en-US" sz="2800" b="1">
              <a:solidFill>
                <a:schemeClr val="bg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8" name="Rectangle 9"/>
          <p:cNvSpPr>
            <a:spLocks noGrp="1" noChangeArrowheads="1"/>
          </p:cNvSpPr>
          <p:nvPr>
            <p:ph idx="1"/>
          </p:nvPr>
        </p:nvSpPr>
        <p:spPr>
          <a:xfrm>
            <a:off x="656590" y="637540"/>
            <a:ext cx="10974070" cy="5808980"/>
          </a:xfrm>
          <a:ln w="25400">
            <a:noFill/>
          </a:ln>
          <a:effectLst>
            <a:outerShdw blurRad="50800" dist="50800" dir="5400000" algn="ctr" rotWithShape="0">
              <a:schemeClr val="accent5">
                <a:lumMod val="20000"/>
                <a:lumOff val="80000"/>
              </a:schemeClr>
            </a:outerShdw>
          </a:effectLst>
        </p:spPr>
        <p:txBody>
          <a:bodyPr>
            <a:normAutofit/>
          </a:bodyPr>
          <a:lstStyle/>
          <a:p>
            <a:pPr fontAlgn="auto">
              <a:lnSpc>
                <a:spcPts val="3400"/>
              </a:lnSpc>
              <a:buNone/>
            </a:pPr>
            <a:r>
              <a:rPr lang="en-US" altLang="zh-CN" sz="2400" dirty="0">
                <a:latin typeface="华文楷体" panose="02010600040101010101" charset="-122"/>
                <a:ea typeface="华文楷体" panose="02010600040101010101" charset="-122"/>
                <a:cs typeface="华文楷体" panose="02010600040101010101" charset="-122"/>
              </a:rPr>
              <a:t>            </a:t>
            </a:r>
            <a:endParaRPr lang="zh-CN" altLang="en-US" sz="2400" dirty="0">
              <a:latin typeface="华文楷体" panose="02010600040101010101" charset="-122"/>
              <a:ea typeface="华文楷体" panose="02010600040101010101" charset="-122"/>
              <a:cs typeface="华文楷体" panose="02010600040101010101" charset="-122"/>
            </a:endParaRPr>
          </a:p>
          <a:p>
            <a:pPr indent="558800" fontAlgn="auto">
              <a:lnSpc>
                <a:spcPct val="150000"/>
              </a:lnSpc>
              <a:buNone/>
              <a:extLst>
                <a:ext uri="{35155182-B16C-46BC-9424-99874614C6A1}">
                  <wpsdc:indentchars xmlns:wpsdc="http://www.wps.cn/officeDocument/2017/drawingmlCustomData" xmlns="" val="200" checksum="1956455923"/>
                </a:ext>
              </a:extLst>
            </a:pPr>
            <a:r>
              <a:rPr lang="zh-CN" altLang="en-US" sz="2200" dirty="0">
                <a:latin typeface="华文楷体" panose="02010600040101010101" charset="-122"/>
                <a:ea typeface="华文楷体" panose="02010600040101010101" charset="-122"/>
                <a:cs typeface="华文楷体" panose="02010600040101010101" charset="-122"/>
              </a:rPr>
              <a:t>共同富裕是中国特色社会主义的本质要求，是中国现代化的重要特征。党中央采取有力措施保障和改善民生，为促进共同富裕创造了良好条件。当前我国依然面临区域发展不均衡，城乡差距、行业差距突出，发展成果共享存在较大落差等问题。</a:t>
            </a:r>
          </a:p>
          <a:p>
            <a:pPr marL="571500" indent="-342900" fontAlgn="auto">
              <a:lnSpc>
                <a:spcPct val="150000"/>
              </a:lnSpc>
              <a:buFont typeface="Wingdings" panose="05000000000000000000" charset="0"/>
              <a:buChar char="Ø"/>
            </a:pPr>
            <a:r>
              <a:rPr lang="zh-CN" altLang="en-US" sz="2200" b="1" dirty="0">
                <a:latin typeface="华文楷体" panose="02010600040101010101" charset="-122"/>
                <a:ea typeface="华文楷体" panose="02010600040101010101" charset="-122"/>
                <a:cs typeface="华文楷体" panose="02010600040101010101" charset="-122"/>
                <a:sym typeface="Kaiti SC"/>
              </a:rPr>
              <a:t>区域发展失衡</a:t>
            </a:r>
            <a:r>
              <a:rPr lang="zh-CN" altLang="en-US" sz="2200" dirty="0">
                <a:latin typeface="华文楷体" panose="02010600040101010101" charset="-122"/>
                <a:ea typeface="华文楷体" panose="02010600040101010101" charset="-122"/>
                <a:cs typeface="华文楷体" panose="02010600040101010101" charset="-122"/>
                <a:sym typeface="Kaiti SC"/>
              </a:rPr>
              <a:t>：各省区资源禀赋、产业结构差异显著，要素向东部集聚，</a:t>
            </a:r>
            <a:r>
              <a:rPr lang="zh-CN" altLang="en-US" sz="2200" b="0" i="0" u="none" strike="noStrike" dirty="0">
                <a:latin typeface="华文楷体" panose="02010600040101010101" charset="-122"/>
                <a:ea typeface="华文楷体" panose="02010600040101010101" charset="-122"/>
                <a:cs typeface="华文楷体" panose="02010600040101010101" charset="-122"/>
                <a:sym typeface="Kaiti SC"/>
              </a:rPr>
              <a:t>导致地区发展不尽相同。</a:t>
            </a:r>
          </a:p>
          <a:p>
            <a:pPr marL="571500" indent="-342900" algn="l" fontAlgn="auto">
              <a:lnSpc>
                <a:spcPct val="150000"/>
              </a:lnSpc>
              <a:buClr>
                <a:srgbClr val="000000"/>
              </a:buClr>
              <a:buFont typeface="Wingdings" panose="05000000000000000000" charset="0"/>
              <a:buChar char="Ø"/>
            </a:pPr>
            <a:r>
              <a:rPr lang="zh-CN" altLang="en-US" sz="2200" b="1" dirty="0">
                <a:latin typeface="华文楷体" panose="02010600040101010101" charset="-122"/>
                <a:ea typeface="华文楷体" panose="02010600040101010101" charset="-122"/>
                <a:cs typeface="华文楷体" panose="02010600040101010101" charset="-122"/>
                <a:sym typeface="Kaiti SC"/>
              </a:rPr>
              <a:t>多维差距突出</a:t>
            </a:r>
            <a:r>
              <a:rPr lang="zh-CN" altLang="en-US" sz="2200" dirty="0">
                <a:latin typeface="华文楷体" panose="02010600040101010101" charset="-122"/>
                <a:ea typeface="华文楷体" panose="02010600040101010101" charset="-122"/>
                <a:cs typeface="华文楷体" panose="02010600040101010101" charset="-122"/>
                <a:sym typeface="Kaiti SC"/>
              </a:rPr>
              <a:t>：城乡、行业、区域三大差距仍存，发展成果共享度不足，成为共同富裕的现实制约。</a:t>
            </a:r>
          </a:p>
          <a:p>
            <a:pPr indent="558800" algn="l" fontAlgn="auto">
              <a:lnSpc>
                <a:spcPct val="150000"/>
              </a:lnSpc>
              <a:buClrTx/>
              <a:buSzTx/>
              <a:buNone/>
              <a:extLst>
                <a:ext uri="{35155182-B16C-46BC-9424-99874614C6A1}">
                  <wpsdc:indentchars xmlns:wpsdc="http://www.wps.cn/officeDocument/2017/drawingmlCustomData" xmlns="" val="200" checksum="1956455923"/>
                </a:ext>
              </a:extLst>
            </a:pPr>
            <a:r>
              <a:rPr lang="zh-CN" altLang="en-US" sz="2200" dirty="0">
                <a:latin typeface="华文楷体" panose="02010600040101010101" charset="-122"/>
                <a:ea typeface="华文楷体" panose="02010600040101010101" charset="-122"/>
                <a:cs typeface="华文楷体" panose="02010600040101010101" charset="-122"/>
                <a:sym typeface="Kaiti SC"/>
              </a:rPr>
              <a:t>科学合理测度我国共同富裕水平，准确把握各省区共同富裕制约因素，据以探寻成因并优选路径，是亟待深入探讨的重大问题。</a:t>
            </a:r>
          </a:p>
        </p:txBody>
      </p:sp>
      <p:sp>
        <p:nvSpPr>
          <p:cNvPr id="6"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3</a:t>
            </a:fld>
            <a:endParaRPr lang="zh-CN" altLang="en-US" sz="2000" dirty="0">
              <a:solidFill>
                <a:schemeClr val="tx1"/>
              </a:solidFill>
            </a:endParaRPr>
          </a:p>
        </p:txBody>
      </p:sp>
      <p:sp>
        <p:nvSpPr>
          <p:cNvPr id="7" name="Rectangle 4" descr="浅色上对角线"/>
          <p:cNvSpPr>
            <a:spLocks noChangeArrowheads="1"/>
          </p:cNvSpPr>
          <p:nvPr/>
        </p:nvSpPr>
        <p:spPr bwMode="auto">
          <a:xfrm>
            <a:off x="861695" y="107315"/>
            <a:ext cx="2544445"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一、研究背景</a:t>
            </a:r>
          </a:p>
        </p:txBody>
      </p:sp>
      <p:sp>
        <p:nvSpPr>
          <p:cNvPr id="2" name="矩形 1"/>
          <p:cNvSpPr/>
          <p:nvPr/>
        </p:nvSpPr>
        <p:spPr>
          <a:xfrm>
            <a:off x="29845" y="97853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a:solidFill>
                  <a:schemeClr val="bg1"/>
                </a:solidFill>
                <a:sym typeface="+mn-ea"/>
              </a:rPr>
              <a:t>经济统计案例分析</a:t>
            </a:r>
            <a:endParaRPr lang="zh-CN" altLang="en-US" sz="2800" b="1">
              <a:solidFill>
                <a:schemeClr val="bg1"/>
              </a:solidFill>
            </a:endParaRPr>
          </a:p>
        </p:txBody>
      </p:sp>
    </p:spTree>
  </p:cSld>
  <p:clrMapOvr>
    <a:masterClrMapping/>
  </p:clrMapOvr>
  <p:timing>
    <p:tnLst>
      <p:par>
        <p:cTn id="1" dur="indefinite" restart="never" nodeType="tmRoot"/>
      </p:par>
    </p:tnLst>
    <p:bldLst>
      <p:bldP spid="8198" grpId="0" build="p" animBg="1"/>
      <p:bldP spid="8198" grpId="1" build="p"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AutoShape 6">
            <a:hlinkClick r:id="" action="ppaction://noaction" highlightClick="1"/>
            <a:hlinkHover r:id="rId3" action="ppaction://hlinksldjump"/>
          </p:cNvPr>
          <p:cNvSpPr>
            <a:spLocks noChangeArrowheads="1"/>
          </p:cNvSpPr>
          <p:nvPr/>
        </p:nvSpPr>
        <p:spPr bwMode="auto">
          <a:xfrm>
            <a:off x="7011566" y="914400"/>
            <a:ext cx="381000" cy="228600"/>
          </a:xfrm>
          <a:prstGeom prst="actionButtonBlank">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latin typeface="微软雅黑" panose="020B0503020204020204" charset="-122"/>
              <a:ea typeface="微软雅黑" panose="020B0503020204020204" charset="-122"/>
            </a:endParaRPr>
          </a:p>
        </p:txBody>
      </p:sp>
      <p:sp>
        <p:nvSpPr>
          <p:cNvPr id="23559" name="Rectangle 7"/>
          <p:cNvSpPr>
            <a:spLocks noGrp="1" noRot="1" noChangeArrowheads="1"/>
          </p:cNvSpPr>
          <p:nvPr>
            <p:ph idx="1"/>
          </p:nvPr>
        </p:nvSpPr>
        <p:spPr>
          <a:xfrm>
            <a:off x="916940" y="825500"/>
            <a:ext cx="10589895" cy="5740400"/>
          </a:xfrm>
          <a:ln>
            <a:noFill/>
          </a:ln>
        </p:spPr>
        <p:txBody>
          <a:bodyPr>
            <a:noAutofit/>
          </a:bodyPr>
          <a:lstStyle/>
          <a:p>
            <a:pPr indent="0" fontAlgn="auto">
              <a:lnSpc>
                <a:spcPct val="150000"/>
              </a:lnSpc>
              <a:spcBef>
                <a:spcPts val="0"/>
              </a:spcBef>
              <a:buFont typeface="Wingdings" panose="05000000000000000000" charset="0"/>
              <a:buNone/>
            </a:pPr>
            <a:r>
              <a:rPr lang="zh-CN" altLang="en-US" sz="2400" b="1" dirty="0">
                <a:solidFill>
                  <a:schemeClr val="accent2"/>
                </a:solidFill>
                <a:latin typeface="华文楷体" panose="02010600040101010101" charset="-122"/>
                <a:ea typeface="华文楷体" panose="02010600040101010101" charset="-122"/>
                <a:cs typeface="华文楷体" panose="02010600040101010101" charset="-122"/>
                <a:sym typeface="+mn-ea"/>
              </a:rPr>
              <a:t>（一）内涵</a:t>
            </a:r>
            <a:endParaRPr lang="zh-CN" altLang="en-US" sz="2400" b="1" dirty="0">
              <a:solidFill>
                <a:schemeClr val="accent2"/>
              </a:solidFill>
              <a:latin typeface="华文楷体" panose="02010600040101010101" charset="-122"/>
              <a:ea typeface="华文楷体" panose="02010600040101010101" charset="-122"/>
              <a:cs typeface="华文楷体" panose="02010600040101010101" charset="-122"/>
            </a:endParaRPr>
          </a:p>
          <a:p>
            <a:pPr marL="571500" indent="-342900" fontAlgn="auto">
              <a:lnSpc>
                <a:spcPct val="150000"/>
              </a:lnSpc>
              <a:spcBef>
                <a:spcPts val="0"/>
              </a:spcBef>
              <a:buFont typeface="Wingdings" panose="05000000000000000000" charset="0"/>
              <a:buChar char="Ø"/>
            </a:pPr>
            <a:r>
              <a:rPr lang="zh-CN" altLang="en-US" sz="2400" b="1" dirty="0">
                <a:latin typeface="华文楷体" panose="02010600040101010101" charset="-122"/>
                <a:ea typeface="华文楷体" panose="02010600040101010101" charset="-122"/>
              </a:rPr>
              <a:t>经济学视角</a:t>
            </a:r>
          </a:p>
          <a:p>
            <a:pPr marL="571500" indent="-342900" fontAlgn="auto">
              <a:lnSpc>
                <a:spcPct val="150000"/>
              </a:lnSpc>
              <a:spcBef>
                <a:spcPts val="0"/>
              </a:spcBef>
              <a:buFont typeface="Arial" panose="020B0604020202020204" pitchFamily="34" charset="0"/>
              <a:buChar char="•"/>
            </a:pPr>
            <a:r>
              <a:rPr lang="zh-CN" altLang="en-US" sz="2400" dirty="0">
                <a:latin typeface="华文楷体" panose="02010600040101010101" charset="-122"/>
                <a:ea typeface="华文楷体" panose="02010600040101010101" charset="-122"/>
              </a:rPr>
              <a:t>檀学文（2020）：认为应在现代化框架下建立解决相对贫困的目标</a:t>
            </a:r>
          </a:p>
          <a:p>
            <a:pPr marL="571500" indent="-342900" fontAlgn="auto">
              <a:lnSpc>
                <a:spcPct val="150000"/>
              </a:lnSpc>
              <a:spcBef>
                <a:spcPts val="0"/>
              </a:spcBef>
              <a:buFont typeface="Arial" panose="020B0604020202020204" pitchFamily="34" charset="0"/>
              <a:buChar char="•"/>
            </a:pPr>
            <a:r>
              <a:rPr lang="zh-CN" altLang="en-US" sz="2400" dirty="0">
                <a:latin typeface="华文楷体" panose="02010600040101010101" charset="-122"/>
                <a:ea typeface="华文楷体" panose="02010600040101010101" charset="-122"/>
              </a:rPr>
              <a:t>范从来、谢超峰（2018）：将共同富裕界定为要求中低收入者从增长中获得的收益大于高收入者，即实现益贫式增长</a:t>
            </a:r>
          </a:p>
          <a:p>
            <a:pPr marL="571500" indent="-342900" fontAlgn="auto">
              <a:lnSpc>
                <a:spcPct val="150000"/>
              </a:lnSpc>
              <a:spcBef>
                <a:spcPts val="0"/>
              </a:spcBef>
              <a:buFont typeface="Arial" panose="020B0604020202020204" pitchFamily="34" charset="0"/>
              <a:buChar char="•"/>
            </a:pPr>
            <a:r>
              <a:rPr lang="zh-CN" altLang="en-US" sz="2400" dirty="0">
                <a:latin typeface="华文楷体" panose="02010600040101010101" charset="-122"/>
                <a:ea typeface="华文楷体" panose="02010600040101010101" charset="-122"/>
              </a:rPr>
              <a:t>贾康等（2018）：认为收入分配制度和政策的完善是共同富裕的重要内涵</a:t>
            </a:r>
          </a:p>
          <a:p>
            <a:pPr marL="685800" indent="-457200" fontAlgn="auto">
              <a:lnSpc>
                <a:spcPct val="150000"/>
              </a:lnSpc>
              <a:spcBef>
                <a:spcPts val="0"/>
              </a:spcBef>
              <a:buFont typeface="Wingdings" panose="05000000000000000000" charset="0"/>
              <a:buChar char="Ø"/>
            </a:pPr>
            <a:r>
              <a:rPr lang="zh-CN" altLang="en-US" sz="2400" b="1" dirty="0">
                <a:latin typeface="华文楷体" panose="02010600040101010101" charset="-122"/>
                <a:ea typeface="华文楷体" panose="02010600040101010101" charset="-122"/>
              </a:rPr>
              <a:t>跨学科视角</a:t>
            </a:r>
          </a:p>
          <a:p>
            <a:pPr marL="571500" indent="-342900" fontAlgn="auto">
              <a:lnSpc>
                <a:spcPct val="150000"/>
              </a:lnSpc>
              <a:spcBef>
                <a:spcPts val="0"/>
              </a:spcBef>
              <a:buFont typeface="Arial" panose="020B0604020202020204" pitchFamily="34" charset="0"/>
              <a:buChar char="•"/>
            </a:pPr>
            <a:r>
              <a:rPr lang="zh-CN" altLang="en-US" sz="2400" dirty="0">
                <a:latin typeface="华文楷体" panose="02010600040101010101" charset="-122"/>
                <a:ea typeface="华文楷体" panose="02010600040101010101" charset="-122"/>
              </a:rPr>
              <a:t>惠春琳（2024）：物质前提 +精神文化满足 + 共建共享 → 人的全面发展</a:t>
            </a:r>
          </a:p>
          <a:p>
            <a:pPr marL="571500" indent="-342900" fontAlgn="auto">
              <a:lnSpc>
                <a:spcPct val="150000"/>
              </a:lnSpc>
              <a:spcBef>
                <a:spcPts val="0"/>
              </a:spcBef>
              <a:buFont typeface="Arial" panose="020B0604020202020204" pitchFamily="34" charset="0"/>
              <a:buChar char="•"/>
            </a:pPr>
            <a:r>
              <a:rPr lang="zh-CN" altLang="en-US" sz="2400" dirty="0">
                <a:latin typeface="华文楷体" panose="02010600040101010101" charset="-122"/>
                <a:ea typeface="华文楷体" panose="02010600040101010101" charset="-122"/>
              </a:rPr>
              <a:t>王晓丽（2023）：共同富裕是道义原则、理念与规范的一体化发展</a:t>
            </a:r>
            <a:endParaRPr lang="zh-CN" altLang="en-US" sz="2400" b="1" dirty="0">
              <a:latin typeface="华文楷体" panose="02010600040101010101" charset="-122"/>
              <a:ea typeface="华文楷体" panose="02010600040101010101" charset="-122"/>
            </a:endParaRPr>
          </a:p>
          <a:p>
            <a:pPr indent="0" fontAlgn="auto">
              <a:lnSpc>
                <a:spcPct val="150000"/>
              </a:lnSpc>
              <a:spcBef>
                <a:spcPts val="0"/>
              </a:spcBef>
              <a:buFont typeface="Wingdings" panose="05000000000000000000" charset="0"/>
              <a:buNone/>
            </a:pPr>
            <a:r>
              <a:rPr lang="en-US" altLang="zh-CN" sz="2400" dirty="0">
                <a:latin typeface="华文楷体" panose="02010600040101010101" charset="-122"/>
                <a:ea typeface="华文楷体" panose="02010600040101010101" charset="-122"/>
              </a:rPr>
              <a:t>   </a:t>
            </a:r>
            <a:endParaRPr lang="zh-CN" altLang="en-US" sz="2400" dirty="0">
              <a:latin typeface="Times New Roman" panose="02020603050405020304" pitchFamily="18" charset="0"/>
              <a:ea typeface="华文楷体" panose="02010600040101010101" charset="-122"/>
              <a:cs typeface="Times New Roman" panose="02020603050405020304" pitchFamily="18" charset="0"/>
            </a:endParaRPr>
          </a:p>
        </p:txBody>
      </p:sp>
      <p:sp>
        <p:nvSpPr>
          <p:cNvPr id="5"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4</a:t>
            </a:fld>
            <a:endParaRPr lang="zh-CN" altLang="en-US" sz="2000" dirty="0">
              <a:solidFill>
                <a:schemeClr val="tx1"/>
              </a:solidFill>
            </a:endParaRPr>
          </a:p>
        </p:txBody>
      </p:sp>
      <p:sp>
        <p:nvSpPr>
          <p:cNvPr id="2" name="矩形 1"/>
          <p:cNvSpPr/>
          <p:nvPr/>
        </p:nvSpPr>
        <p:spPr>
          <a:xfrm>
            <a:off x="22860" y="97853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a:solidFill>
                  <a:schemeClr val="bg1"/>
                </a:solidFill>
                <a:sym typeface="+mn-ea"/>
              </a:rPr>
              <a:t>经济统计案例分析</a:t>
            </a:r>
            <a:endParaRPr lang="zh-CN" altLang="en-US" sz="2800" b="1">
              <a:solidFill>
                <a:schemeClr val="bg1"/>
              </a:solidFill>
            </a:endParaRPr>
          </a:p>
        </p:txBody>
      </p:sp>
      <p:sp>
        <p:nvSpPr>
          <p:cNvPr id="3" name="Rectangle 4" descr="浅色上对角线"/>
          <p:cNvSpPr>
            <a:spLocks noChangeArrowheads="1"/>
          </p:cNvSpPr>
          <p:nvPr/>
        </p:nvSpPr>
        <p:spPr bwMode="auto">
          <a:xfrm>
            <a:off x="861695" y="107315"/>
            <a:ext cx="2642870"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二、文献述评</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AutoShape 6">
            <a:hlinkClick r:id="" action="ppaction://noaction" highlightClick="1"/>
            <a:hlinkHover r:id="rId3" action="ppaction://hlinksldjump"/>
          </p:cNvPr>
          <p:cNvSpPr>
            <a:spLocks noChangeArrowheads="1"/>
          </p:cNvSpPr>
          <p:nvPr/>
        </p:nvSpPr>
        <p:spPr bwMode="auto">
          <a:xfrm>
            <a:off x="7011566" y="914400"/>
            <a:ext cx="381000" cy="228600"/>
          </a:xfrm>
          <a:prstGeom prst="actionButtonBlank">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latin typeface="微软雅黑" panose="020B0503020204020204" charset="-122"/>
              <a:ea typeface="微软雅黑" panose="020B0503020204020204" charset="-122"/>
            </a:endParaRPr>
          </a:p>
        </p:txBody>
      </p:sp>
      <p:sp>
        <p:nvSpPr>
          <p:cNvPr id="23559" name="Rectangle 7"/>
          <p:cNvSpPr>
            <a:spLocks noGrp="1" noRot="1" noChangeArrowheads="1"/>
          </p:cNvSpPr>
          <p:nvPr>
            <p:ph idx="1"/>
          </p:nvPr>
        </p:nvSpPr>
        <p:spPr>
          <a:xfrm>
            <a:off x="980440" y="1003300"/>
            <a:ext cx="10555605" cy="5166360"/>
          </a:xfrm>
          <a:ln>
            <a:noFill/>
          </a:ln>
        </p:spPr>
        <p:txBody>
          <a:bodyPr>
            <a:noAutofit/>
          </a:bodyPr>
          <a:lstStyle/>
          <a:p>
            <a:pPr indent="0" algn="l" fontAlgn="auto">
              <a:lnSpc>
                <a:spcPct val="150000"/>
              </a:lnSpc>
              <a:spcBef>
                <a:spcPts val="0"/>
              </a:spcBef>
              <a:buClrTx/>
              <a:buSzTx/>
              <a:buFont typeface="Wingdings" panose="05000000000000000000" charset="0"/>
              <a:buNone/>
            </a:pPr>
            <a:r>
              <a:rPr lang="zh-CN" altLang="en-US" sz="2400" b="1" dirty="0">
                <a:solidFill>
                  <a:schemeClr val="accent2"/>
                </a:solidFill>
                <a:latin typeface="华文楷体" panose="02010600040101010101" charset="-122"/>
                <a:ea typeface="华文楷体" panose="02010600040101010101" charset="-122"/>
                <a:cs typeface="华文楷体" panose="02010600040101010101" charset="-122"/>
                <a:sym typeface="+mn-ea"/>
              </a:rPr>
              <a:t>（二）测度方法</a:t>
            </a:r>
            <a:endParaRPr lang="zh-CN" altLang="en-US" sz="2400" b="1" dirty="0">
              <a:latin typeface="华文楷体" panose="02010600040101010101" charset="-122"/>
              <a:ea typeface="华文楷体" panose="02010600040101010101" charset="-122"/>
            </a:endParaRPr>
          </a:p>
          <a:p>
            <a:pPr marL="571500" indent="-342900" algn="l" fontAlgn="auto">
              <a:lnSpc>
                <a:spcPct val="150000"/>
              </a:lnSpc>
              <a:spcBef>
                <a:spcPts val="0"/>
              </a:spcBef>
              <a:buClrTx/>
              <a:buSzTx/>
              <a:buFont typeface="Arial" panose="020B0604020202020204" pitchFamily="34" charset="0"/>
              <a:buChar char="•"/>
            </a:pPr>
            <a:r>
              <a:rPr lang="zh-CN" altLang="en-US" sz="2400" dirty="0">
                <a:latin typeface="Times New Roman" panose="02020603050405020304" pitchFamily="18" charset="0"/>
                <a:ea typeface="华文楷体" panose="02010600040101010101" charset="-122"/>
                <a:cs typeface="Times New Roman" panose="02020603050405020304" pitchFamily="18" charset="0"/>
                <a:sym typeface="+mn-ea"/>
              </a:rPr>
              <a:t>万海远（2021）：</a:t>
            </a:r>
            <a:r>
              <a:rPr lang="zh-CN" altLang="en-US" sz="2400" dirty="0">
                <a:latin typeface="Times New Roman" panose="02020603050405020304" pitchFamily="18" charset="0"/>
                <a:ea typeface="华文楷体" panose="02010600040101010101" charset="-122"/>
                <a:cs typeface="Times New Roman" panose="02020603050405020304" pitchFamily="18" charset="0"/>
              </a:rPr>
              <a:t>为确保可操作性，将指标数量缩减至2-3个</a:t>
            </a:r>
          </a:p>
          <a:p>
            <a:pPr marL="571500" indent="-342900" algn="l" fontAlgn="auto">
              <a:lnSpc>
                <a:spcPct val="150000"/>
              </a:lnSpc>
              <a:spcBef>
                <a:spcPts val="0"/>
              </a:spcBef>
              <a:buClrTx/>
              <a:buSzTx/>
              <a:buFont typeface="Arial" panose="020B0604020202020204" pitchFamily="34" charset="0"/>
              <a:buChar char="•"/>
            </a:pPr>
            <a:r>
              <a:rPr lang="zh-CN" altLang="en-US" sz="2400" dirty="0">
                <a:latin typeface="Times New Roman" panose="02020603050405020304" pitchFamily="18" charset="0"/>
                <a:ea typeface="华文楷体" panose="02010600040101010101" charset="-122"/>
                <a:cs typeface="Times New Roman" panose="02020603050405020304" pitchFamily="18" charset="0"/>
                <a:sym typeface="+mn-ea"/>
              </a:rPr>
              <a:t>刘培林等（2021）：</a:t>
            </a:r>
            <a:r>
              <a:rPr lang="zh-CN" altLang="en-US" sz="2400" dirty="0">
                <a:latin typeface="Times New Roman" panose="02020603050405020304" pitchFamily="18" charset="0"/>
                <a:ea typeface="华文楷体" panose="02010600040101010101" charset="-122"/>
                <a:cs typeface="Times New Roman" panose="02020603050405020304" pitchFamily="18" charset="0"/>
              </a:rPr>
              <a:t>追求理论合意性与结构完整性，构建庞大的指标体系</a:t>
            </a:r>
          </a:p>
          <a:p>
            <a:pPr marL="571500" indent="-342900" algn="l" fontAlgn="auto">
              <a:lnSpc>
                <a:spcPct val="150000"/>
              </a:lnSpc>
              <a:spcBef>
                <a:spcPts val="0"/>
              </a:spcBef>
              <a:buClrTx/>
              <a:buSzTx/>
              <a:buFont typeface="Arial" panose="020B0604020202020204" pitchFamily="34" charset="0"/>
              <a:buChar char="•"/>
            </a:pPr>
            <a:r>
              <a:rPr lang="zh-CN" altLang="en-US" sz="2400" dirty="0">
                <a:latin typeface="Times New Roman" panose="02020603050405020304" pitchFamily="18" charset="0"/>
                <a:ea typeface="华文楷体" panose="02010600040101010101" charset="-122"/>
                <a:cs typeface="Times New Roman" panose="02020603050405020304" pitchFamily="18" charset="0"/>
              </a:rPr>
              <a:t>李金昌和余卫（2022）：构建了共同富裕过程性评价指标体系和由共享性、富裕度与可持续性组成的共同富裕结果性评价指标体系</a:t>
            </a:r>
          </a:p>
          <a:p>
            <a:pPr marL="571500" indent="-342900" algn="l" fontAlgn="auto">
              <a:lnSpc>
                <a:spcPct val="150000"/>
              </a:lnSpc>
              <a:spcBef>
                <a:spcPts val="0"/>
              </a:spcBef>
              <a:buClrTx/>
              <a:buSzTx/>
              <a:buFont typeface="Arial" panose="020B0604020202020204" pitchFamily="34" charset="0"/>
              <a:buChar char="•"/>
            </a:pPr>
            <a:r>
              <a:rPr lang="zh-CN" altLang="en-US" sz="2400" dirty="0">
                <a:latin typeface="Times New Roman" panose="02020603050405020304" pitchFamily="18" charset="0"/>
                <a:ea typeface="华文楷体" panose="02010600040101010101" charset="-122"/>
                <a:cs typeface="Times New Roman" panose="02020603050405020304" pitchFamily="18" charset="0"/>
              </a:rPr>
              <a:t>陈丽君等（2021）：除了发展性与共享性维度，还考虑了可持续性维度</a:t>
            </a:r>
          </a:p>
          <a:p>
            <a:pPr marL="571500" indent="-342900" algn="l" fontAlgn="auto">
              <a:lnSpc>
                <a:spcPct val="150000"/>
              </a:lnSpc>
              <a:spcBef>
                <a:spcPts val="0"/>
              </a:spcBef>
              <a:buClrTx/>
              <a:buSzTx/>
              <a:buFont typeface="Arial" panose="020B0604020202020204" pitchFamily="34" charset="0"/>
              <a:buChar char="•"/>
            </a:pPr>
            <a:r>
              <a:rPr lang="zh-CN" altLang="en-US" sz="2400" dirty="0">
                <a:latin typeface="Times New Roman" panose="02020603050405020304" pitchFamily="18" charset="0"/>
                <a:ea typeface="华文楷体" panose="02010600040101010101" charset="-122"/>
                <a:cs typeface="Times New Roman" panose="02020603050405020304" pitchFamily="18" charset="0"/>
                <a:sym typeface="+mn-ea"/>
              </a:rPr>
              <a:t>钞小静，任保平（2022）、徐菁（2022）、吕新博，赵伟（2021）、万广华等（2023）：</a:t>
            </a:r>
            <a:r>
              <a:rPr lang="zh-CN" altLang="en-US" sz="2400" dirty="0">
                <a:latin typeface="Times New Roman" panose="02020603050405020304" pitchFamily="18" charset="0"/>
                <a:ea typeface="华文楷体" panose="02010600040101010101" charset="-122"/>
                <a:cs typeface="Times New Roman" panose="02020603050405020304" pitchFamily="18" charset="0"/>
              </a:rPr>
              <a:t>从其他维度构建共同富裕评价指标体系</a:t>
            </a:r>
          </a:p>
        </p:txBody>
      </p:sp>
      <p:sp>
        <p:nvSpPr>
          <p:cNvPr id="5"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5</a:t>
            </a:fld>
            <a:endParaRPr lang="zh-CN" altLang="en-US" sz="2000" dirty="0">
              <a:solidFill>
                <a:schemeClr val="tx1"/>
              </a:solidFill>
            </a:endParaRPr>
          </a:p>
        </p:txBody>
      </p:sp>
      <p:sp>
        <p:nvSpPr>
          <p:cNvPr id="6" name="Rectangle 4" descr="浅色上对角线"/>
          <p:cNvSpPr>
            <a:spLocks noChangeArrowheads="1"/>
          </p:cNvSpPr>
          <p:nvPr/>
        </p:nvSpPr>
        <p:spPr bwMode="auto">
          <a:xfrm>
            <a:off x="861695" y="107315"/>
            <a:ext cx="2642870"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二、文献述评</a:t>
            </a:r>
          </a:p>
        </p:txBody>
      </p:sp>
      <p:sp>
        <p:nvSpPr>
          <p:cNvPr id="2" name="矩形 1"/>
          <p:cNvSpPr/>
          <p:nvPr/>
        </p:nvSpPr>
        <p:spPr>
          <a:xfrm>
            <a:off x="22860" y="914400"/>
            <a:ext cx="375285" cy="458025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a:solidFill>
                  <a:schemeClr val="bg1"/>
                </a:solidFill>
                <a:sym typeface="+mn-ea"/>
              </a:rPr>
              <a:t>经济统计案例分析</a:t>
            </a:r>
            <a:endParaRPr lang="zh-CN" altLang="en-US" sz="2800" b="1">
              <a:solidFill>
                <a:schemeClr val="bg1"/>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AutoShape 6">
            <a:hlinkClick r:id="" action="ppaction://noaction" highlightClick="1"/>
            <a:hlinkHover r:id="rId3" action="ppaction://hlinksldjump"/>
          </p:cNvPr>
          <p:cNvSpPr>
            <a:spLocks noChangeArrowheads="1"/>
          </p:cNvSpPr>
          <p:nvPr/>
        </p:nvSpPr>
        <p:spPr bwMode="auto">
          <a:xfrm>
            <a:off x="7011566" y="914400"/>
            <a:ext cx="381000" cy="228600"/>
          </a:xfrm>
          <a:prstGeom prst="actionButtonBlank">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latin typeface="微软雅黑" panose="020B0503020204020204" charset="-122"/>
              <a:ea typeface="微软雅黑" panose="020B0503020204020204" charset="-122"/>
            </a:endParaRPr>
          </a:p>
        </p:txBody>
      </p:sp>
      <p:sp>
        <p:nvSpPr>
          <p:cNvPr id="23559" name="Rectangle 7"/>
          <p:cNvSpPr>
            <a:spLocks noGrp="1" noRot="1" noChangeArrowheads="1"/>
          </p:cNvSpPr>
          <p:nvPr>
            <p:ph idx="1"/>
          </p:nvPr>
        </p:nvSpPr>
        <p:spPr>
          <a:xfrm>
            <a:off x="778510" y="708660"/>
            <a:ext cx="11145520" cy="5669280"/>
          </a:xfrm>
          <a:ln>
            <a:noFill/>
          </a:ln>
        </p:spPr>
        <p:txBody>
          <a:bodyPr>
            <a:noAutofit/>
          </a:bodyPr>
          <a:lstStyle/>
          <a:p>
            <a:pPr indent="0" algn="l" fontAlgn="auto">
              <a:lnSpc>
                <a:spcPct val="150000"/>
              </a:lnSpc>
              <a:spcBef>
                <a:spcPts val="0"/>
              </a:spcBef>
              <a:buClrTx/>
              <a:buSzTx/>
              <a:buFont typeface="Wingdings" panose="05000000000000000000" charset="0"/>
              <a:buNone/>
            </a:pPr>
            <a:r>
              <a:rPr lang="zh-CN" altLang="en-US" sz="2400" b="1" dirty="0">
                <a:solidFill>
                  <a:schemeClr val="accent2"/>
                </a:solidFill>
                <a:latin typeface="华文楷体" panose="02010600040101010101" charset="-122"/>
                <a:ea typeface="华文楷体" panose="02010600040101010101" charset="-122"/>
                <a:cs typeface="华文楷体" panose="02010600040101010101" charset="-122"/>
                <a:sym typeface="+mn-ea"/>
              </a:rPr>
              <a:t>（三）实现路径</a:t>
            </a:r>
            <a:endParaRPr lang="zh-CN" altLang="en-US" sz="2400" b="1" dirty="0">
              <a:latin typeface="华文楷体" panose="02010600040101010101" charset="-122"/>
              <a:ea typeface="华文楷体" panose="02010600040101010101" charset="-122"/>
            </a:endParaRPr>
          </a:p>
          <a:p>
            <a:pPr marL="571500" indent="-342900" algn="l" fontAlgn="auto">
              <a:lnSpc>
                <a:spcPct val="150000"/>
              </a:lnSpc>
              <a:spcBef>
                <a:spcPts val="0"/>
              </a:spcBef>
              <a:buClrTx/>
              <a:buSzTx/>
              <a:buFont typeface="Wingdings" panose="05000000000000000000" charset="0"/>
              <a:buChar char="Ø"/>
            </a:pPr>
            <a:r>
              <a:rPr lang="zh-CN" altLang="en-US" sz="2400" b="1" dirty="0">
                <a:latin typeface="Times New Roman" panose="02020603050405020304" pitchFamily="18" charset="0"/>
                <a:ea typeface="华文楷体" panose="02010600040101010101" charset="-122"/>
                <a:cs typeface="Times New Roman" panose="02020603050405020304" pitchFamily="18" charset="0"/>
              </a:rPr>
              <a:t>生产力角度</a:t>
            </a:r>
            <a:r>
              <a:rPr lang="zh-CN" altLang="en-US" sz="2400" dirty="0">
                <a:latin typeface="Times New Roman" panose="02020603050405020304" pitchFamily="18" charset="0"/>
                <a:ea typeface="华文楷体" panose="02010600040101010101" charset="-122"/>
                <a:cs typeface="Times New Roman" panose="02020603050405020304" pitchFamily="18" charset="0"/>
              </a:rPr>
              <a:t>：</a:t>
            </a:r>
          </a:p>
          <a:p>
            <a:pPr marL="571500" indent="-342900" algn="l" fontAlgn="auto">
              <a:lnSpc>
                <a:spcPct val="150000"/>
              </a:lnSpc>
              <a:spcBef>
                <a:spcPts val="0"/>
              </a:spcBef>
              <a:buClrTx/>
              <a:buSzTx/>
              <a:buFont typeface="Arial" panose="020B0604020202020204" pitchFamily="34" charset="0"/>
              <a:buChar char="•"/>
            </a:pPr>
            <a:r>
              <a:rPr lang="zh-CN" altLang="en-US" sz="2400" dirty="0">
                <a:latin typeface="Times New Roman" panose="02020603050405020304" pitchFamily="18" charset="0"/>
                <a:ea typeface="华文楷体" panose="02010600040101010101" charset="-122"/>
                <a:cs typeface="Times New Roman" panose="02020603050405020304" pitchFamily="18" charset="0"/>
              </a:rPr>
              <a:t>绿色发展（向国成，2017）、益贫式增长，资本积累（</a:t>
            </a:r>
            <a:r>
              <a:rPr lang="en-US" altLang="zh-CN" sz="2400" dirty="0">
                <a:latin typeface="Times New Roman" panose="02020603050405020304" pitchFamily="18" charset="0"/>
                <a:ea typeface="华文楷体" panose="02010600040101010101" charset="-122"/>
                <a:cs typeface="Times New Roman" panose="02020603050405020304" pitchFamily="18" charset="0"/>
              </a:rPr>
              <a:t>Adermon，2021）</a:t>
            </a:r>
          </a:p>
          <a:p>
            <a:pPr marL="571500" indent="-342900" algn="l" fontAlgn="auto">
              <a:lnSpc>
                <a:spcPct val="150000"/>
              </a:lnSpc>
              <a:spcBef>
                <a:spcPts val="0"/>
              </a:spcBef>
              <a:buClrTx/>
              <a:buSzTx/>
              <a:buFont typeface="Arial" panose="020B0604020202020204" pitchFamily="34" charset="0"/>
              <a:buChar char="•"/>
            </a:pPr>
            <a:r>
              <a:rPr lang="zh-CN" altLang="en-US" sz="2400" dirty="0">
                <a:latin typeface="Times New Roman" panose="02020603050405020304" pitchFamily="18" charset="0"/>
                <a:ea typeface="华文楷体" panose="02010600040101010101" charset="-122"/>
                <a:cs typeface="Times New Roman" panose="02020603050405020304" pitchFamily="18" charset="0"/>
              </a:rPr>
              <a:t>区域带动，推动乡村振兴（李周，2021）、城乡一体化（何立峰，2021）</a:t>
            </a:r>
          </a:p>
          <a:p>
            <a:pPr marL="571500" indent="-342900" algn="l" fontAlgn="auto">
              <a:lnSpc>
                <a:spcPct val="150000"/>
              </a:lnSpc>
              <a:spcBef>
                <a:spcPts val="0"/>
              </a:spcBef>
              <a:buClrTx/>
              <a:buSzTx/>
              <a:buFont typeface="Wingdings" panose="05000000000000000000" charset="0"/>
              <a:buChar char="Ø"/>
            </a:pPr>
            <a:r>
              <a:rPr lang="zh-CN" altLang="en-US" sz="2400" b="1" dirty="0">
                <a:latin typeface="Times New Roman" panose="02020603050405020304" pitchFamily="18" charset="0"/>
                <a:ea typeface="华文楷体" panose="02010600040101010101" charset="-122"/>
                <a:cs typeface="Times New Roman" panose="02020603050405020304" pitchFamily="18" charset="0"/>
              </a:rPr>
              <a:t>生产关系角度</a:t>
            </a:r>
            <a:r>
              <a:rPr lang="zh-CN" altLang="en-US" sz="2400" dirty="0">
                <a:latin typeface="Times New Roman" panose="02020603050405020304" pitchFamily="18" charset="0"/>
                <a:ea typeface="华文楷体" panose="02010600040101010101" charset="-122"/>
                <a:cs typeface="Times New Roman" panose="02020603050405020304" pitchFamily="18" charset="0"/>
              </a:rPr>
              <a:t>：</a:t>
            </a:r>
          </a:p>
          <a:p>
            <a:pPr marL="571500" indent="-342900" algn="l" fontAlgn="auto">
              <a:lnSpc>
                <a:spcPct val="150000"/>
              </a:lnSpc>
              <a:spcBef>
                <a:spcPts val="0"/>
              </a:spcBef>
              <a:buClrTx/>
              <a:buSzTx/>
              <a:buFont typeface="Arial" panose="020B0604020202020204" pitchFamily="34" charset="0"/>
              <a:buChar char="•"/>
            </a:pPr>
            <a:r>
              <a:rPr lang="zh-CN" altLang="en-US" sz="2400" dirty="0">
                <a:latin typeface="Times New Roman" panose="02020603050405020304" pitchFamily="18" charset="0"/>
                <a:ea typeface="华文楷体" panose="02010600040101010101" charset="-122"/>
                <a:cs typeface="Times New Roman" panose="02020603050405020304" pitchFamily="18" charset="0"/>
              </a:rPr>
              <a:t>完善社会主义制度（陈新，2021）、国家治理体系（魏后凯，2020）</a:t>
            </a:r>
          </a:p>
          <a:p>
            <a:pPr marL="571500" indent="-342900" algn="l" fontAlgn="auto">
              <a:lnSpc>
                <a:spcPct val="150000"/>
              </a:lnSpc>
              <a:spcBef>
                <a:spcPts val="0"/>
              </a:spcBef>
              <a:buClrTx/>
              <a:buSzTx/>
              <a:buFont typeface="Arial" panose="020B0604020202020204" pitchFamily="34" charset="0"/>
              <a:buChar char="•"/>
            </a:pPr>
            <a:r>
              <a:rPr lang="zh-CN" altLang="en-US" sz="2400" dirty="0">
                <a:latin typeface="Times New Roman" panose="02020603050405020304" pitchFamily="18" charset="0"/>
                <a:ea typeface="华文楷体" panose="02010600040101010101" charset="-122"/>
                <a:cs typeface="Times New Roman" panose="02020603050405020304" pitchFamily="18" charset="0"/>
              </a:rPr>
              <a:t>优化财政政策（杜江，2020）、分配制度（陈宗胜，2020）</a:t>
            </a:r>
          </a:p>
          <a:p>
            <a:pPr marL="571500" indent="-342900" algn="l" fontAlgn="auto">
              <a:lnSpc>
                <a:spcPct val="150000"/>
              </a:lnSpc>
              <a:spcBef>
                <a:spcPts val="0"/>
              </a:spcBef>
              <a:buClrTx/>
              <a:buSzTx/>
              <a:buFont typeface="Wingdings" panose="05000000000000000000" charset="0"/>
              <a:buChar char="Ø"/>
            </a:pPr>
            <a:r>
              <a:rPr lang="zh-CN" altLang="en-US" sz="2400" b="1" dirty="0">
                <a:latin typeface="Times New Roman" panose="02020603050405020304" pitchFamily="18" charset="0"/>
                <a:ea typeface="华文楷体" panose="02010600040101010101" charset="-122"/>
                <a:cs typeface="Times New Roman" panose="02020603050405020304" pitchFamily="18" charset="0"/>
              </a:rPr>
              <a:t>民生基础角度</a:t>
            </a:r>
            <a:r>
              <a:rPr lang="zh-CN" altLang="en-US" sz="2400" dirty="0">
                <a:latin typeface="Times New Roman" panose="02020603050405020304" pitchFamily="18" charset="0"/>
                <a:ea typeface="华文楷体" panose="02010600040101010101" charset="-122"/>
                <a:cs typeface="Times New Roman" panose="02020603050405020304" pitchFamily="18" charset="0"/>
              </a:rPr>
              <a:t>：</a:t>
            </a:r>
          </a:p>
          <a:p>
            <a:pPr marL="571500" indent="-342900" algn="l" fontAlgn="auto">
              <a:lnSpc>
                <a:spcPct val="150000"/>
              </a:lnSpc>
              <a:spcBef>
                <a:spcPts val="0"/>
              </a:spcBef>
              <a:buClrTx/>
              <a:buSzTx/>
              <a:buFont typeface="Arial" panose="020B0604020202020204" pitchFamily="34" charset="0"/>
              <a:buChar char="•"/>
            </a:pPr>
            <a:r>
              <a:rPr lang="zh-CN" altLang="en-US" sz="2400" dirty="0">
                <a:latin typeface="Times New Roman" panose="02020603050405020304" pitchFamily="18" charset="0"/>
                <a:ea typeface="华文楷体" panose="02010600040101010101" charset="-122"/>
                <a:cs typeface="Times New Roman" panose="02020603050405020304" pitchFamily="18" charset="0"/>
              </a:rPr>
              <a:t>促进教育高质量均衡发展，多层次、多渠道增加就业（蒋永穆等，2021）</a:t>
            </a:r>
          </a:p>
          <a:p>
            <a:pPr marL="571500" indent="-342900" algn="l" fontAlgn="auto">
              <a:lnSpc>
                <a:spcPct val="150000"/>
              </a:lnSpc>
              <a:spcBef>
                <a:spcPts val="0"/>
              </a:spcBef>
              <a:buClrTx/>
              <a:buSzTx/>
              <a:buFont typeface="Arial" panose="020B0604020202020204" pitchFamily="34" charset="0"/>
              <a:buChar char="•"/>
            </a:pPr>
            <a:r>
              <a:rPr lang="zh-CN" altLang="en-US" sz="2400" dirty="0">
                <a:latin typeface="Times New Roman" panose="02020603050405020304" pitchFamily="18" charset="0"/>
                <a:ea typeface="华文楷体" panose="02010600040101010101" charset="-122"/>
                <a:cs typeface="Times New Roman" panose="02020603050405020304" pitchFamily="18" charset="0"/>
              </a:rPr>
              <a:t>促进医疗卫生服务均等化（刘璇等，2022），健全社会保障体系（左伟，2019）</a:t>
            </a:r>
          </a:p>
        </p:txBody>
      </p:sp>
      <p:sp>
        <p:nvSpPr>
          <p:cNvPr id="5"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6</a:t>
            </a:fld>
            <a:endParaRPr lang="zh-CN" altLang="en-US" sz="2000" dirty="0">
              <a:solidFill>
                <a:schemeClr val="tx1"/>
              </a:solidFill>
            </a:endParaRPr>
          </a:p>
        </p:txBody>
      </p:sp>
      <p:sp>
        <p:nvSpPr>
          <p:cNvPr id="6" name="Rectangle 4" descr="浅色上对角线"/>
          <p:cNvSpPr>
            <a:spLocks noChangeArrowheads="1"/>
          </p:cNvSpPr>
          <p:nvPr/>
        </p:nvSpPr>
        <p:spPr bwMode="auto">
          <a:xfrm>
            <a:off x="861695" y="107315"/>
            <a:ext cx="2642870"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二、文献述评</a:t>
            </a:r>
          </a:p>
        </p:txBody>
      </p:sp>
      <p:sp>
        <p:nvSpPr>
          <p:cNvPr id="2" name="矩形 1"/>
          <p:cNvSpPr/>
          <p:nvPr/>
        </p:nvSpPr>
        <p:spPr>
          <a:xfrm>
            <a:off x="22860" y="914400"/>
            <a:ext cx="375285" cy="458025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a:solidFill>
                  <a:schemeClr val="bg1"/>
                </a:solidFill>
                <a:sym typeface="+mn-ea"/>
              </a:rPr>
              <a:t>经济统计案例分析</a:t>
            </a:r>
            <a:endParaRPr lang="zh-CN" altLang="en-US" sz="2800" b="1">
              <a:solidFill>
                <a:schemeClr val="bg1"/>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微信图片_2025-08-21_135334_841"/>
          <p:cNvPicPr>
            <a:picLocks noChangeAspect="1"/>
          </p:cNvPicPr>
          <p:nvPr/>
        </p:nvPicPr>
        <p:blipFill>
          <a:blip r:embed="rId2"/>
          <a:stretch>
            <a:fillRect/>
          </a:stretch>
        </p:blipFill>
        <p:spPr>
          <a:xfrm>
            <a:off x="500438" y="-72736"/>
            <a:ext cx="11691562" cy="6681355"/>
          </a:xfrm>
          <a:prstGeom prst="rect">
            <a:avLst/>
          </a:prstGeom>
        </p:spPr>
      </p:pic>
      <p:sp>
        <p:nvSpPr>
          <p:cNvPr id="52" name="圆角矩形 51"/>
          <p:cNvSpPr/>
          <p:nvPr/>
        </p:nvSpPr>
        <p:spPr>
          <a:xfrm>
            <a:off x="1817489" y="856749"/>
            <a:ext cx="8222187" cy="2405890"/>
          </a:xfrm>
          <a:prstGeom prst="roundRect">
            <a:avLst/>
          </a:prstGeom>
          <a:ln>
            <a:noFill/>
          </a:ln>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a:p>
        </p:txBody>
      </p:sp>
      <p:sp>
        <p:nvSpPr>
          <p:cNvPr id="3" name="矩形 2"/>
          <p:cNvSpPr/>
          <p:nvPr/>
        </p:nvSpPr>
        <p:spPr>
          <a:xfrm>
            <a:off x="-83121"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
        <p:nvSpPr>
          <p:cNvPr id="7"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7</a:t>
            </a:fld>
            <a:endParaRPr lang="zh-CN" altLang="en-US" sz="2000" dirty="0">
              <a:solidFill>
                <a:schemeClr val="tx1"/>
              </a:solidFill>
            </a:endParaRPr>
          </a:p>
        </p:txBody>
      </p:sp>
      <p:sp>
        <p:nvSpPr>
          <p:cNvPr id="10" name="Rectangle 4"/>
          <p:cNvSpPr>
            <a:spLocks noGrp="1" noChangeArrowheads="1"/>
          </p:cNvSpPr>
          <p:nvPr/>
        </p:nvSpPr>
        <p:spPr>
          <a:xfrm>
            <a:off x="871369" y="856615"/>
            <a:ext cx="10825227" cy="111125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50000"/>
              </a:lnSpc>
            </a:pPr>
            <a:r>
              <a:rPr lang="zh-CN" altLang="en-US" sz="4400" b="1" dirty="0">
                <a:effectLst>
                  <a:outerShdw blurRad="38100" dist="19050" dir="2700000" algn="tl" rotWithShape="0">
                    <a:schemeClr val="dk1">
                      <a:alpha val="40000"/>
                    </a:schemeClr>
                  </a:outerShdw>
                </a:effectLst>
                <a:latin typeface="楷体" panose="02010609060101010101" charset="-122"/>
                <a:ea typeface="楷体" panose="02010609060101010101" charset="-122"/>
                <a:sym typeface="+mn-ea"/>
              </a:rPr>
              <a:t>第二节</a:t>
            </a:r>
            <a:r>
              <a:rPr lang="en-US" altLang="zh-CN" sz="4400" b="1" dirty="0">
                <a:effectLst>
                  <a:outerShdw blurRad="38100" dist="19050" dir="2700000" algn="tl" rotWithShape="0">
                    <a:schemeClr val="dk1">
                      <a:alpha val="40000"/>
                    </a:schemeClr>
                  </a:outerShdw>
                </a:effectLst>
                <a:latin typeface="楷体" panose="02010609060101010101" charset="-122"/>
                <a:ea typeface="楷体" panose="02010609060101010101" charset="-122"/>
                <a:sym typeface="+mn-ea"/>
              </a:rPr>
              <a:t>  </a:t>
            </a:r>
            <a:r>
              <a:rPr lang="zh-CN" altLang="en-US" sz="4400" b="1" dirty="0">
                <a:effectLst>
                  <a:outerShdw blurRad="38100" dist="19050" dir="2700000" algn="tl" rotWithShape="0">
                    <a:schemeClr val="dk1">
                      <a:alpha val="40000"/>
                    </a:schemeClr>
                  </a:outerShdw>
                </a:effectLst>
                <a:latin typeface="楷体" panose="02010609060101010101" charset="-122"/>
                <a:ea typeface="楷体" panose="02010609060101010101" charset="-122"/>
                <a:sym typeface="+mn-ea"/>
              </a:rPr>
              <a:t>指标与数据</a:t>
            </a:r>
          </a:p>
        </p:txBody>
      </p:sp>
      <p:sp>
        <p:nvSpPr>
          <p:cNvPr id="13" name="Rectangle 9"/>
          <p:cNvSpPr txBox="1">
            <a:spLocks noChangeArrowheads="1"/>
          </p:cNvSpPr>
          <p:nvPr/>
        </p:nvSpPr>
        <p:spPr>
          <a:xfrm>
            <a:off x="1992769" y="2496755"/>
            <a:ext cx="8735060" cy="2109283"/>
          </a:xfrm>
          <a:prstGeom prst="rect">
            <a:avLst/>
          </a:prstGeom>
          <a:ln w="25400">
            <a:noFill/>
          </a:ln>
          <a:effectLst>
            <a:outerShdw blurRad="50800" dist="50800" dir="5400000" algn="ctr" rotWithShape="0">
              <a:schemeClr val="accent5">
                <a:lumMod val="20000"/>
                <a:lumOff val="80000"/>
              </a:schemeClr>
            </a:outerShdw>
          </a:effectLst>
        </p:spPr>
        <p:txBody>
          <a:bodyPr vert="horz" lIns="91440" tIns="45720" rIns="91440" bIns="45720" rtlCol="0" anchor="t" anchorCtr="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50000"/>
              </a:lnSpc>
            </a:pPr>
            <a:r>
              <a:rPr lang="zh-CN" altLang="en-US" sz="3600" b="1" dirty="0">
                <a:solidFill>
                  <a:srgbClr val="0070C0"/>
                </a:solidFill>
                <a:latin typeface="楷体" panose="02010609060101010101" charset="-122"/>
                <a:ea typeface="楷体" panose="02010609060101010101" charset="-122"/>
                <a:sym typeface="+mn-ea"/>
              </a:rPr>
              <a:t>一、指标体系构建</a:t>
            </a:r>
          </a:p>
          <a:p>
            <a:pPr algn="l">
              <a:lnSpc>
                <a:spcPct val="150000"/>
              </a:lnSpc>
            </a:pPr>
            <a:r>
              <a:rPr lang="zh-CN" altLang="en-US" sz="3600" b="1" dirty="0">
                <a:solidFill>
                  <a:srgbClr val="0070C0"/>
                </a:solidFill>
                <a:latin typeface="楷体" panose="02010609060101010101" charset="-122"/>
                <a:ea typeface="楷体" panose="02010609060101010101" charset="-122"/>
                <a:sym typeface="+mn-ea"/>
              </a:rPr>
              <a:t>二、数据处理</a:t>
            </a:r>
          </a:p>
          <a:p>
            <a:pPr algn="l">
              <a:lnSpc>
                <a:spcPct val="150000"/>
              </a:lnSpc>
            </a:pPr>
            <a:endParaRPr lang="zh-CN" altLang="en-US" sz="3600" b="1" dirty="0">
              <a:solidFill>
                <a:srgbClr val="0070C0"/>
              </a:solidFill>
              <a:latin typeface="楷体" panose="02010609060101010101" charset="-122"/>
              <a:ea typeface="楷体" panose="02010609060101010101" charset="-122"/>
              <a:sym typeface="+mn-ea"/>
            </a:endParaRPr>
          </a:p>
        </p:txBody>
      </p:sp>
      <p:sp>
        <p:nvSpPr>
          <p:cNvPr id="2" name="矩形 1"/>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a:ln>
                  <a:noFill/>
                </a:ln>
              </a:rPr>
              <a:t>宏观经济监测统计分析</a:t>
            </a:r>
          </a:p>
        </p:txBody>
      </p:sp>
      <p:sp>
        <p:nvSpPr>
          <p:cNvPr id="4" name="矩形 3"/>
          <p:cNvSpPr/>
          <p:nvPr/>
        </p:nvSpPr>
        <p:spPr>
          <a:xfrm>
            <a:off x="22860" y="97853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a:solidFill>
                  <a:schemeClr val="bg1"/>
                </a:solidFill>
                <a:sym typeface="+mn-ea"/>
              </a:rPr>
              <a:t>经济统计案例分析</a:t>
            </a:r>
            <a:endParaRPr lang="zh-CN" altLang="en-US" sz="2800" b="1">
              <a:solidFill>
                <a:schemeClr val="bg1"/>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4" name="文本框 3"/>
          <p:cNvSpPr txBox="1"/>
          <p:nvPr/>
        </p:nvSpPr>
        <p:spPr>
          <a:xfrm>
            <a:off x="906145" y="1236345"/>
            <a:ext cx="10506075" cy="5297805"/>
          </a:xfrm>
          <a:prstGeom prst="rect">
            <a:avLst/>
          </a:prstGeom>
          <a:ln>
            <a:noFill/>
          </a:ln>
        </p:spPr>
        <p:txBody>
          <a:bodyPr wrap="square">
            <a:noAutofit/>
          </a:bodyPr>
          <a:lstStyle/>
          <a:p>
            <a:pPr marL="228600" indent="-228600" algn="l" defTabSz="914400">
              <a:lnSpc>
                <a:spcPts val="3800"/>
              </a:lnSpc>
              <a:spcBef>
                <a:spcPts val="0"/>
              </a:spcBef>
              <a:buClrTx/>
              <a:buSzTx/>
              <a:buFontTx/>
            </a:pPr>
            <a:r>
              <a:rPr lang="en-US" altLang="zh-CN" sz="2800" b="1" dirty="0">
                <a:solidFill>
                  <a:schemeClr val="accent2"/>
                </a:solidFill>
                <a:latin typeface="华文楷体" panose="02010600040101010101" charset="-122"/>
                <a:ea typeface="华文楷体" panose="02010600040101010101" charset="-122"/>
              </a:rPr>
              <a:t>     </a:t>
            </a:r>
            <a:r>
              <a:rPr lang="zh-CN" altLang="en-US" sz="2800" b="1" dirty="0">
                <a:solidFill>
                  <a:schemeClr val="accent2"/>
                </a:solidFill>
                <a:latin typeface="华文楷体" panose="02010600040101010101" charset="-122"/>
                <a:ea typeface="华文楷体" panose="02010600040101010101" charset="-122"/>
              </a:rPr>
              <a:t>（一）指标选取</a:t>
            </a:r>
          </a:p>
          <a:p>
            <a:pPr indent="609600" algn="just" defTabSz="266700" fontAlgn="auto">
              <a:lnSpc>
                <a:spcPct val="150000"/>
              </a:lnSpc>
              <a:spcBef>
                <a:spcPct val="0"/>
              </a:spcBef>
              <a:spcAft>
                <a:spcPct val="0"/>
              </a:spcAft>
              <a:extLst>
                <a:ext uri="{35155182-B16C-46BC-9424-99874614C6A1}">
                  <wpsdc:indentchars xmlns:wpsdc="http://www.wps.cn/officeDocument/2017/drawingmlCustomData" xmlns="" val="200" checksum="4158780845"/>
                </a:ext>
              </a:extLst>
            </a:pPr>
            <a:r>
              <a:rPr lang="zh-CN" altLang="en-US" sz="2400" dirty="0">
                <a:latin typeface="华文楷体" panose="02010600040101010101" charset="-122"/>
                <a:ea typeface="华文楷体" panose="02010600040101010101" charset="-122"/>
                <a:cs typeface="华文楷体" panose="02010600040101010101" charset="-122"/>
              </a:rPr>
              <a:t>基于共同富裕的内涵，本案例从富裕度和共同度两个维度构建评价指标体系，每个维度下设子维度和基础指标，以中国30个省区（不含西藏和港澳台地区）为研究对象，测度分析中国共同富裕水平及区域差异。</a:t>
            </a:r>
          </a:p>
        </p:txBody>
      </p:sp>
      <p:sp>
        <p:nvSpPr>
          <p:cNvPr id="6"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8</a:t>
            </a:fld>
            <a:endParaRPr lang="zh-CN" altLang="en-US" sz="2000" dirty="0">
              <a:solidFill>
                <a:schemeClr val="tx1"/>
              </a:solidFill>
            </a:endParaRPr>
          </a:p>
        </p:txBody>
      </p:sp>
      <p:sp>
        <p:nvSpPr>
          <p:cNvPr id="7" name="Rectangle 4" descr="浅色上对角线"/>
          <p:cNvSpPr>
            <a:spLocks noChangeArrowheads="1"/>
          </p:cNvSpPr>
          <p:nvPr/>
        </p:nvSpPr>
        <p:spPr bwMode="auto">
          <a:xfrm>
            <a:off x="861695" y="107315"/>
            <a:ext cx="3327400"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一、指标体系构建</a:t>
            </a:r>
          </a:p>
        </p:txBody>
      </p:sp>
      <p:sp>
        <p:nvSpPr>
          <p:cNvPr id="2" name="矩形 1"/>
          <p:cNvSpPr/>
          <p:nvPr/>
        </p:nvSpPr>
        <p:spPr>
          <a:xfrm>
            <a:off x="22860" y="97853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a:solidFill>
                  <a:schemeClr val="bg1"/>
                </a:solidFill>
                <a:sym typeface="+mn-ea"/>
              </a:rPr>
              <a:t>经</a:t>
            </a:r>
          </a:p>
          <a:p>
            <a:pPr algn="ctr"/>
            <a:r>
              <a:rPr lang="zh-CN" altLang="en-US" sz="2800" b="1">
                <a:solidFill>
                  <a:schemeClr val="bg1"/>
                </a:solidFill>
                <a:sym typeface="+mn-ea"/>
              </a:rPr>
              <a:t>济统计案例分析</a:t>
            </a:r>
            <a:endParaRPr lang="zh-CN" altLang="en-US" sz="2800" b="1">
              <a:solidFill>
                <a:schemeClr val="bg1"/>
              </a:solidFill>
            </a:endParaRPr>
          </a:p>
        </p:txBody>
      </p:sp>
      <p:sp>
        <p:nvSpPr>
          <p:cNvPr id="3" name="文本框 2"/>
          <p:cNvSpPr txBox="1"/>
          <p:nvPr/>
        </p:nvSpPr>
        <p:spPr>
          <a:xfrm>
            <a:off x="950595" y="3709035"/>
            <a:ext cx="10417175" cy="1845310"/>
          </a:xfrm>
          <a:prstGeom prst="rect">
            <a:avLst/>
          </a:prstGeom>
          <a:noFill/>
        </p:spPr>
        <p:txBody>
          <a:bodyPr wrap="square" rtlCol="0" anchor="t">
            <a:spAutoFit/>
          </a:bodyPr>
          <a:lstStyle/>
          <a:p>
            <a:pPr indent="252095" algn="just" defTabSz="266700">
              <a:lnSpc>
                <a:spcPct val="150000"/>
              </a:lnSpc>
              <a:spcBef>
                <a:spcPts val="700"/>
              </a:spcBef>
              <a:spcAft>
                <a:spcPct val="0"/>
              </a:spcAft>
            </a:pPr>
            <a:r>
              <a:rPr lang="en-US" altLang="zh-CN" sz="2800" b="1" dirty="0">
                <a:solidFill>
                  <a:schemeClr val="accent2"/>
                </a:solidFill>
                <a:latin typeface="华文楷体" panose="02010600040101010101" charset="-122"/>
                <a:ea typeface="华文楷体" panose="02010600040101010101" charset="-122"/>
                <a:sym typeface="+mn-ea"/>
              </a:rPr>
              <a:t> </a:t>
            </a:r>
            <a:r>
              <a:rPr lang="zh-CN" altLang="en-US" sz="2800" b="1" dirty="0">
                <a:solidFill>
                  <a:schemeClr val="accent2"/>
                </a:solidFill>
                <a:latin typeface="华文楷体" panose="02010600040101010101" charset="-122"/>
                <a:ea typeface="华文楷体" panose="02010600040101010101" charset="-122"/>
                <a:sym typeface="+mn-ea"/>
              </a:rPr>
              <a:t>（二）数据来源</a:t>
            </a:r>
          </a:p>
          <a:p>
            <a:pPr indent="609600" algn="just" defTabSz="266700" fontAlgn="auto">
              <a:lnSpc>
                <a:spcPct val="150000"/>
              </a:lnSpc>
              <a:spcBef>
                <a:spcPts val="0"/>
              </a:spcBef>
              <a:spcAft>
                <a:spcPct val="0"/>
              </a:spcAft>
              <a:extLst>
                <a:ext uri="{35155182-B16C-46BC-9424-99874614C6A1}">
                  <wpsdc:indentchars xmlns:wpsdc="http://www.wps.cn/officeDocument/2017/drawingmlCustomData" xmlns="" val="200" checksum="4158780845"/>
                </a:ext>
              </a:extLst>
            </a:pPr>
            <a:r>
              <a:rPr lang="en-US" altLang="zh-CN" sz="2400" dirty="0">
                <a:latin typeface="华文楷体" panose="02010600040101010101" charset="-122"/>
                <a:ea typeface="华文楷体" panose="02010600040101010101" charset="-122"/>
                <a:cs typeface="华文楷体" panose="02010600040101010101" charset="-122"/>
                <a:sym typeface="+mn-ea"/>
              </a:rPr>
              <a:t>  </a:t>
            </a:r>
            <a:r>
              <a:rPr lang="zh-CN" altLang="en-US" sz="2400" dirty="0">
                <a:latin typeface="华文楷体" panose="02010600040101010101" charset="-122"/>
                <a:ea typeface="华文楷体" panose="02010600040101010101" charset="-122"/>
                <a:cs typeface="华文楷体" panose="02010600040101010101" charset="-122"/>
              </a:rPr>
              <a:t>数据来源于2011-2023年《中国统计年鉴》、国家统计局官方网站、</a:t>
            </a:r>
            <a:r>
              <a:rPr lang="en-US" altLang="zh-CN" sz="2400" dirty="0">
                <a:latin typeface="华文楷体" panose="02010600040101010101" charset="-122"/>
                <a:ea typeface="华文楷体" panose="02010600040101010101" charset="-122"/>
                <a:cs typeface="华文楷体" panose="02010600040101010101" charset="-122"/>
              </a:rPr>
              <a:t>EPS</a:t>
            </a:r>
            <a:r>
              <a:rPr lang="zh-CN" altLang="en-US" sz="2400" dirty="0">
                <a:latin typeface="华文楷体" panose="02010600040101010101" charset="-122"/>
                <a:ea typeface="华文楷体" panose="02010600040101010101" charset="-122"/>
                <a:cs typeface="华文楷体" panose="02010600040101010101" charset="-122"/>
              </a:rPr>
              <a:t>数据库及各地统计局网站。</a:t>
            </a:r>
            <a:endParaRPr lang="zh-CN" altLang="en-US" sz="2800" dirty="0">
              <a:solidFill>
                <a:schemeClr val="accent2"/>
              </a:solidFill>
              <a:latin typeface="华文楷体" panose="02010600040101010101" charset="-122"/>
              <a:ea typeface="华文楷体" panose="02010600040101010101" charset="-122"/>
              <a:sym typeface="+mn-ea"/>
            </a:endParaRPr>
          </a:p>
        </p:txBody>
      </p:sp>
    </p:spTree>
  </p:cSld>
  <p:clrMapOvr>
    <a:overrideClrMapping bg1="lt1" tx1="dk1" bg2="lt2" tx2="dk2" accent1="accent1" accent2="accent2" accent3="accent3" accent4="accent4" accent5="accent5" accent6="accent6" hlink="hlink" folHlink="folHlink"/>
  </p:clrMapOvr>
</p:sld>
</file>

<file path=ppt/tags/tag1.xml><?xml version="1.0" encoding="utf-8"?>
<p:tagLst xmlns:a="http://schemas.openxmlformats.org/drawingml/2006/main" xmlns:r="http://schemas.openxmlformats.org/officeDocument/2006/relationships" xmlns:p="http://schemas.openxmlformats.org/presentationml/2006/main">
  <p:tag name="COMMONDATA" val="eyJoZGlkIjoiZmE0ZGFhNTg2NGIxM2MwYzc0MGFhNjc1YjQzMGNlMWIifQ=="/>
</p:tagLst>
</file>

<file path=ppt/tags/tag2.xml><?xml version="1.0" encoding="utf-8"?>
<p:tagLst xmlns:a="http://schemas.openxmlformats.org/drawingml/2006/main" xmlns:r="http://schemas.openxmlformats.org/officeDocument/2006/relationships" xmlns:p="http://schemas.openxmlformats.org/presentationml/2006/main">
  <p:tag name="TABLE_ENDDRAG_ORIGIN_RECT" val="452*383"/>
  <p:tag name="TABLE_ENDDRAG_RECT" val="465*114*452*383"/>
</p:tagLst>
</file>

<file path=ppt/tags/tag3.xml><?xml version="1.0" encoding="utf-8"?>
<p:tagLst xmlns:a="http://schemas.openxmlformats.org/drawingml/2006/main" xmlns:r="http://schemas.openxmlformats.org/officeDocument/2006/relationships" xmlns:p="http://schemas.openxmlformats.org/presentationml/2006/main">
  <p:tag name="TABLE_ENDDRAG_ORIGIN_RECT" val="353*392"/>
  <p:tag name="TABLE_ENDDRAG_RECT" val="554*80*353*392"/>
</p:tagLst>
</file>

<file path=ppt/tags/tag4.xml><?xml version="1.0" encoding="utf-8"?>
<p:tagLst xmlns:a="http://schemas.openxmlformats.org/drawingml/2006/main" xmlns:r="http://schemas.openxmlformats.org/officeDocument/2006/relationships" xmlns:p="http://schemas.openxmlformats.org/presentationml/2006/main">
  <p:tag name="TABLE_ENDDRAG_ORIGIN_RECT" val="332*398"/>
  <p:tag name="TABLE_ENDDRAG_RECT" val="563*80*332*398"/>
</p:tagLst>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30</TotalTime>
  <Words>3681</Words>
  <Application>Microsoft Office PowerPoint</Application>
  <PresentationFormat>自定义</PresentationFormat>
  <Paragraphs>1124</Paragraphs>
  <Slides>29</Slides>
  <Notes>3</Notes>
  <HiddenSlides>0</HiddenSlides>
  <MMClips>0</MMClips>
  <ScaleCrop>false</ScaleCrop>
  <HeadingPairs>
    <vt:vector size="6" baseType="variant">
      <vt:variant>
        <vt:lpstr>主题</vt:lpstr>
      </vt:variant>
      <vt:variant>
        <vt:i4>2</vt:i4>
      </vt:variant>
      <vt:variant>
        <vt:lpstr>嵌入 OLE 服务器</vt:lpstr>
      </vt:variant>
      <vt:variant>
        <vt:i4>1</vt:i4>
      </vt:variant>
      <vt:variant>
        <vt:lpstr>幻灯片标题</vt:lpstr>
      </vt:variant>
      <vt:variant>
        <vt:i4>29</vt:i4>
      </vt:variant>
    </vt:vector>
  </HeadingPairs>
  <TitlesOfParts>
    <vt:vector size="32" baseType="lpstr">
      <vt:lpstr>1_Office 主题</vt:lpstr>
      <vt:lpstr>2_Office 主题</vt:lpstr>
      <vt:lpstr>MathType 6.0 Equation</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思考与练习</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微软用户</dc:creator>
  <cp:lastModifiedBy>zhao</cp:lastModifiedBy>
  <cp:revision>94</cp:revision>
  <dcterms:created xsi:type="dcterms:W3CDTF">2015-12-05T08:51:00Z</dcterms:created>
  <dcterms:modified xsi:type="dcterms:W3CDTF">2026-07-24T10:26:47Z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60A1B8D7AF2B4F2ABDC4507754E75099_13</vt:lpwstr>
  </property>
  <property fmtid="{D5CDD505-2E9C-101B-9397-08002B2CF9AE}" pid="3" name="KSOProductBuildVer">
    <vt:lpwstr>2052-12.1.0.26375</vt:lpwstr>
  </property>
  <property fmtid="{D5CDD505-2E9C-101B-9397-08002B2CF9AE}" pid="4" name="KSOTemplateUUID">
    <vt:lpwstr>v1.0_mb_46fif/lngfIZSzxymcPcdg==</vt:lpwstr>
  </property>
</Properties>
</file>