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Override1.xml" ContentType="application/vnd.openxmlformats-officedocument.themeOverride+xml"/>
  <Override PartName="/ppt/theme/themeOverride2.xml" ContentType="application/vnd.openxmlformats-officedocument.themeOverr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tags/tag2.xml" ContentType="application/vnd.openxmlformats-officedocument.presentationml.tags+xml"/>
  <Override PartName="/ppt/charts/chart8.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p:sldMasterIdLst>
    <p:sldMasterId id="2147483648" r:id="rId1"/>
    <p:sldMasterId id="2147483661" r:id="rId2"/>
  </p:sldMasterIdLst>
  <p:notesMasterIdLst>
    <p:notesMasterId r:id="rId27"/>
  </p:notesMasterIdLst>
  <p:sldIdLst>
    <p:sldId id="369" r:id="rId3"/>
    <p:sldId id="352" r:id="rId4"/>
    <p:sldId id="370" r:id="rId5"/>
    <p:sldId id="268" r:id="rId6"/>
    <p:sldId id="303" r:id="rId7"/>
    <p:sldId id="391" r:id="rId8"/>
    <p:sldId id="371" r:id="rId9"/>
    <p:sldId id="385" r:id="rId10"/>
    <p:sldId id="386" r:id="rId11"/>
    <p:sldId id="354" r:id="rId12"/>
    <p:sldId id="423" r:id="rId13"/>
    <p:sldId id="402" r:id="rId14"/>
    <p:sldId id="405" r:id="rId15"/>
    <p:sldId id="406" r:id="rId16"/>
    <p:sldId id="424" r:id="rId17"/>
    <p:sldId id="425" r:id="rId18"/>
    <p:sldId id="426" r:id="rId19"/>
    <p:sldId id="427" r:id="rId20"/>
    <p:sldId id="428" r:id="rId21"/>
    <p:sldId id="429" r:id="rId22"/>
    <p:sldId id="430" r:id="rId23"/>
    <p:sldId id="373" r:id="rId24"/>
    <p:sldId id="339" r:id="rId25"/>
    <p:sldId id="422"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4" d="100"/>
          <a:sy n="114" d="100"/>
        </p:scale>
        <p:origin x="-420" y="-12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file:///F:\&#24935;&#21375;&#25991;&#26723;\&#25945;&#23398;&#20869;&#23481;\2025&#32479;&#35745;&#26696;&#20363;&#25945;&#26448;\&#31532;&#19977;&#31456;&#25968;&#25454;&#21644;&#22270;.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F:\&#24935;&#21375;&#25991;&#26723;\&#25945;&#23398;&#20869;&#23481;\2025&#32479;&#35745;&#26696;&#20363;&#25945;&#26448;\&#31532;&#19977;&#31456;&#25968;&#25454;&#21644;&#22270;.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F:\&#24935;&#21375;&#25991;&#26723;\&#25945;&#23398;&#20869;&#23481;\2025&#32479;&#35745;&#26696;&#20363;&#25945;&#26448;\&#31532;&#19977;&#31456;&#25968;&#25454;&#21644;&#22270;.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F:\&#24935;&#21375;&#25991;&#26723;\&#25945;&#23398;&#20869;&#23481;\2025&#32479;&#35745;&#26696;&#20363;&#25945;&#26448;\&#31532;&#19977;&#31456;&#25968;&#25454;&#21644;&#22270;.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F:\&#24935;&#21375;&#25991;&#26723;\&#25945;&#23398;&#20869;&#23481;\2025&#32479;&#35745;&#26696;&#20363;&#25945;&#26448;\&#31532;&#19977;&#31456;&#25968;&#25454;&#21644;&#22270;.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F:\&#24935;&#21375;&#25991;&#26723;\&#25945;&#23398;&#20869;&#23481;\2025&#32479;&#35745;&#26696;&#20363;&#25945;&#26448;\&#31532;&#19977;&#31456;&#25968;&#25454;&#21644;&#22270;.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F:\&#24935;&#21375;&#25991;&#26723;\&#25945;&#23398;&#20869;&#23481;\2025&#32479;&#35745;&#26696;&#20363;&#25945;&#26448;\&#31532;&#19977;&#31456;&#25968;&#25454;&#21644;&#22270;.xlsx"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F:\&#24935;&#21375;&#25991;&#26723;\&#25945;&#23398;&#20869;&#23481;\2025&#32479;&#35745;&#26696;&#20363;&#25945;&#26448;\&#31532;&#19977;&#31456;&#25968;&#25454;&#21644;&#22270;.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5413156550106806E-2"/>
          <c:y val="2.9325407171785601E-2"/>
          <c:w val="0.90458684344989304"/>
          <c:h val="0.78645837539538299"/>
        </c:manualLayout>
      </c:layout>
      <c:barChart>
        <c:barDir val="col"/>
        <c:grouping val="clustered"/>
        <c:varyColors val="0"/>
        <c:ser>
          <c:idx val="0"/>
          <c:order val="0"/>
          <c:tx>
            <c:strRef>
              <c:f>Sheet1!$B$1</c:f>
              <c:strCache>
                <c:ptCount val="1"/>
                <c:pt idx="0">
                  <c:v>2002</c:v>
                </c:pt>
              </c:strCache>
            </c:strRef>
          </c:tx>
          <c:spPr>
            <a:solidFill>
              <a:schemeClr val="bg1">
                <a:lumMod val="50000"/>
              </a:schemeClr>
            </a:solidFill>
          </c:spPr>
          <c:invertIfNegative val="0"/>
          <c:cat>
            <c:strRef>
              <c:f>Sheet1!$A$2:$A$31</c:f>
              <c:strCache>
                <c:ptCount val="30"/>
                <c:pt idx="0">
                  <c:v> 北京</c:v>
                </c:pt>
                <c:pt idx="1">
                  <c:v> 天津</c:v>
                </c:pt>
                <c:pt idx="2">
                  <c:v> 河北</c:v>
                </c:pt>
                <c:pt idx="3">
                  <c:v> 山西</c:v>
                </c:pt>
                <c:pt idx="4">
                  <c:v> 内蒙古</c:v>
                </c:pt>
                <c:pt idx="5">
                  <c:v> 辽宁</c:v>
                </c:pt>
                <c:pt idx="6">
                  <c:v> 吉林</c:v>
                </c:pt>
                <c:pt idx="7">
                  <c:v> 黑龙江</c:v>
                </c:pt>
                <c:pt idx="8">
                  <c:v> 上海</c:v>
                </c:pt>
                <c:pt idx="9">
                  <c:v> 江苏</c:v>
                </c:pt>
                <c:pt idx="10">
                  <c:v> 浙江</c:v>
                </c:pt>
                <c:pt idx="11">
                  <c:v> 安徽</c:v>
                </c:pt>
                <c:pt idx="12">
                  <c:v> 福建</c:v>
                </c:pt>
                <c:pt idx="13">
                  <c:v> 江西</c:v>
                </c:pt>
                <c:pt idx="14">
                  <c:v> 山东</c:v>
                </c:pt>
                <c:pt idx="15">
                  <c:v> 河南</c:v>
                </c:pt>
                <c:pt idx="16">
                  <c:v> 湖北</c:v>
                </c:pt>
                <c:pt idx="17">
                  <c:v> 湖南</c:v>
                </c:pt>
                <c:pt idx="18">
                  <c:v> 广东</c:v>
                </c:pt>
                <c:pt idx="19">
                  <c:v> 广西</c:v>
                </c:pt>
                <c:pt idx="20">
                  <c:v> 海南</c:v>
                </c:pt>
                <c:pt idx="21">
                  <c:v> 重庆</c:v>
                </c:pt>
                <c:pt idx="22">
                  <c:v> 四川</c:v>
                </c:pt>
                <c:pt idx="23">
                  <c:v> 贵州</c:v>
                </c:pt>
                <c:pt idx="24">
                  <c:v> 云南</c:v>
                </c:pt>
                <c:pt idx="25">
                  <c:v> 陕西</c:v>
                </c:pt>
                <c:pt idx="26">
                  <c:v> 甘肃</c:v>
                </c:pt>
                <c:pt idx="27">
                  <c:v> 青海</c:v>
                </c:pt>
                <c:pt idx="28">
                  <c:v> 宁夏</c:v>
                </c:pt>
                <c:pt idx="29">
                  <c:v> 新疆</c:v>
                </c:pt>
              </c:strCache>
            </c:strRef>
          </c:cat>
          <c:val>
            <c:numRef>
              <c:f>Sheet1!$B$2:$B$31</c:f>
              <c:numCache>
                <c:formatCode>General</c:formatCode>
                <c:ptCount val="30"/>
                <c:pt idx="0">
                  <c:v>4388.3929998111798</c:v>
                </c:pt>
                <c:pt idx="1">
                  <c:v>3040.8422353524402</c:v>
                </c:pt>
                <c:pt idx="2">
                  <c:v>15221.5064701557</c:v>
                </c:pt>
                <c:pt idx="3">
                  <c:v>19917.451007837</c:v>
                </c:pt>
                <c:pt idx="4">
                  <c:v>7252.2257994267002</c:v>
                </c:pt>
                <c:pt idx="5">
                  <c:v>12714.030486176</c:v>
                </c:pt>
                <c:pt idx="6">
                  <c:v>9061.0789000236491</c:v>
                </c:pt>
                <c:pt idx="7">
                  <c:v>4899.5579725844</c:v>
                </c:pt>
                <c:pt idx="8">
                  <c:v>4734.8630852222304</c:v>
                </c:pt>
                <c:pt idx="9">
                  <c:v>8653.3192006107092</c:v>
                </c:pt>
                <c:pt idx="10">
                  <c:v>6036.3693311673596</c:v>
                </c:pt>
                <c:pt idx="11">
                  <c:v>4616.14979274077</c:v>
                </c:pt>
                <c:pt idx="12">
                  <c:v>1640.8779359528701</c:v>
                </c:pt>
                <c:pt idx="13">
                  <c:v>1907.6733842804599</c:v>
                </c:pt>
                <c:pt idx="14">
                  <c:v>11576.4551376743</c:v>
                </c:pt>
                <c:pt idx="15">
                  <c:v>7323.7238123740799</c:v>
                </c:pt>
                <c:pt idx="16">
                  <c:v>5149.0251630745097</c:v>
                </c:pt>
                <c:pt idx="17">
                  <c:v>2764.6419800241301</c:v>
                </c:pt>
                <c:pt idx="18">
                  <c:v>8340.8100392475408</c:v>
                </c:pt>
                <c:pt idx="19">
                  <c:v>1720.3548131923501</c:v>
                </c:pt>
                <c:pt idx="20">
                  <c:v>223.96839851371701</c:v>
                </c:pt>
                <c:pt idx="21">
                  <c:v>2723.8193165682401</c:v>
                </c:pt>
                <c:pt idx="22">
                  <c:v>4126.0400177431302</c:v>
                </c:pt>
                <c:pt idx="23">
                  <c:v>2522.33412999043</c:v>
                </c:pt>
                <c:pt idx="24">
                  <c:v>1651.2385261699301</c:v>
                </c:pt>
                <c:pt idx="25">
                  <c:v>2751.7738545414099</c:v>
                </c:pt>
                <c:pt idx="26">
                  <c:v>3628.1788522117999</c:v>
                </c:pt>
                <c:pt idx="27">
                  <c:v>408.07023891976598</c:v>
                </c:pt>
                <c:pt idx="28">
                  <c:v>2008.54605993575</c:v>
                </c:pt>
                <c:pt idx="29">
                  <c:v>3447.3277845120901</c:v>
                </c:pt>
              </c:numCache>
            </c:numRef>
          </c:val>
        </c:ser>
        <c:ser>
          <c:idx val="1"/>
          <c:order val="1"/>
          <c:tx>
            <c:strRef>
              <c:f>Sheet1!$C$1</c:f>
              <c:strCache>
                <c:ptCount val="1"/>
                <c:pt idx="0">
                  <c:v>2007</c:v>
                </c:pt>
              </c:strCache>
            </c:strRef>
          </c:tx>
          <c:spPr>
            <a:solidFill>
              <a:schemeClr val="tx1">
                <a:lumMod val="75000"/>
                <a:lumOff val="25000"/>
              </a:schemeClr>
            </a:solidFill>
          </c:spPr>
          <c:invertIfNegative val="0"/>
          <c:cat>
            <c:strRef>
              <c:f>Sheet1!$A$2:$A$31</c:f>
              <c:strCache>
                <c:ptCount val="30"/>
                <c:pt idx="0">
                  <c:v> 北京</c:v>
                </c:pt>
                <c:pt idx="1">
                  <c:v> 天津</c:v>
                </c:pt>
                <c:pt idx="2">
                  <c:v> 河北</c:v>
                </c:pt>
                <c:pt idx="3">
                  <c:v> 山西</c:v>
                </c:pt>
                <c:pt idx="4">
                  <c:v> 内蒙古</c:v>
                </c:pt>
                <c:pt idx="5">
                  <c:v> 辽宁</c:v>
                </c:pt>
                <c:pt idx="6">
                  <c:v> 吉林</c:v>
                </c:pt>
                <c:pt idx="7">
                  <c:v> 黑龙江</c:v>
                </c:pt>
                <c:pt idx="8">
                  <c:v> 上海</c:v>
                </c:pt>
                <c:pt idx="9">
                  <c:v> 江苏</c:v>
                </c:pt>
                <c:pt idx="10">
                  <c:v> 浙江</c:v>
                </c:pt>
                <c:pt idx="11">
                  <c:v> 安徽</c:v>
                </c:pt>
                <c:pt idx="12">
                  <c:v> 福建</c:v>
                </c:pt>
                <c:pt idx="13">
                  <c:v> 江西</c:v>
                </c:pt>
                <c:pt idx="14">
                  <c:v> 山东</c:v>
                </c:pt>
                <c:pt idx="15">
                  <c:v> 河南</c:v>
                </c:pt>
                <c:pt idx="16">
                  <c:v> 湖北</c:v>
                </c:pt>
                <c:pt idx="17">
                  <c:v> 湖南</c:v>
                </c:pt>
                <c:pt idx="18">
                  <c:v> 广东</c:v>
                </c:pt>
                <c:pt idx="19">
                  <c:v> 广西</c:v>
                </c:pt>
                <c:pt idx="20">
                  <c:v> 海南</c:v>
                </c:pt>
                <c:pt idx="21">
                  <c:v> 重庆</c:v>
                </c:pt>
                <c:pt idx="22">
                  <c:v> 四川</c:v>
                </c:pt>
                <c:pt idx="23">
                  <c:v> 贵州</c:v>
                </c:pt>
                <c:pt idx="24">
                  <c:v> 云南</c:v>
                </c:pt>
                <c:pt idx="25">
                  <c:v> 陕西</c:v>
                </c:pt>
                <c:pt idx="26">
                  <c:v> 甘肃</c:v>
                </c:pt>
                <c:pt idx="27">
                  <c:v> 青海</c:v>
                </c:pt>
                <c:pt idx="28">
                  <c:v> 宁夏</c:v>
                </c:pt>
                <c:pt idx="29">
                  <c:v> 新疆</c:v>
                </c:pt>
              </c:strCache>
            </c:strRef>
          </c:cat>
          <c:val>
            <c:numRef>
              <c:f>Sheet1!$C$2:$C$31</c:f>
              <c:numCache>
                <c:formatCode>General</c:formatCode>
                <c:ptCount val="30"/>
                <c:pt idx="0">
                  <c:v>4934.9088871789199</c:v>
                </c:pt>
                <c:pt idx="1">
                  <c:v>8024.38978412904</c:v>
                </c:pt>
                <c:pt idx="2">
                  <c:v>55254.3989420254</c:v>
                </c:pt>
                <c:pt idx="3">
                  <c:v>52629.467303432699</c:v>
                </c:pt>
                <c:pt idx="4">
                  <c:v>32236.623468620099</c:v>
                </c:pt>
                <c:pt idx="5">
                  <c:v>30488.2454927791</c:v>
                </c:pt>
                <c:pt idx="6">
                  <c:v>14058.2015291186</c:v>
                </c:pt>
                <c:pt idx="7">
                  <c:v>20586.642783520001</c:v>
                </c:pt>
                <c:pt idx="8">
                  <c:v>9050.4430422059904</c:v>
                </c:pt>
                <c:pt idx="9">
                  <c:v>19167.051442321099</c:v>
                </c:pt>
                <c:pt idx="10">
                  <c:v>11274.692147260601</c:v>
                </c:pt>
                <c:pt idx="11">
                  <c:v>15330.7390120579</c:v>
                </c:pt>
                <c:pt idx="12">
                  <c:v>4472.9709820878497</c:v>
                </c:pt>
                <c:pt idx="13">
                  <c:v>4915.1053895530404</c:v>
                </c:pt>
                <c:pt idx="14">
                  <c:v>26761.608547216401</c:v>
                </c:pt>
                <c:pt idx="15">
                  <c:v>33180.072023340203</c:v>
                </c:pt>
                <c:pt idx="16">
                  <c:v>7037.6506977251202</c:v>
                </c:pt>
                <c:pt idx="17">
                  <c:v>11590.041858758999</c:v>
                </c:pt>
                <c:pt idx="18">
                  <c:v>12827.206641266101</c:v>
                </c:pt>
                <c:pt idx="19">
                  <c:v>6301.3874977568403</c:v>
                </c:pt>
                <c:pt idx="20">
                  <c:v>1541.9176573311499</c:v>
                </c:pt>
                <c:pt idx="21">
                  <c:v>5811.0936430355996</c:v>
                </c:pt>
                <c:pt idx="22">
                  <c:v>8463.0810739208391</c:v>
                </c:pt>
                <c:pt idx="23">
                  <c:v>14411.264653378101</c:v>
                </c:pt>
                <c:pt idx="24">
                  <c:v>12492.5355023105</c:v>
                </c:pt>
                <c:pt idx="25">
                  <c:v>17050.6256860311</c:v>
                </c:pt>
                <c:pt idx="26">
                  <c:v>7465.9201993460501</c:v>
                </c:pt>
                <c:pt idx="27">
                  <c:v>1310.4720607501699</c:v>
                </c:pt>
                <c:pt idx="28">
                  <c:v>5754.6642757609698</c:v>
                </c:pt>
                <c:pt idx="29">
                  <c:v>10963.8246027643</c:v>
                </c:pt>
              </c:numCache>
            </c:numRef>
          </c:val>
        </c:ser>
        <c:ser>
          <c:idx val="2"/>
          <c:order val="2"/>
          <c:tx>
            <c:strRef>
              <c:f>Sheet1!$D$1</c:f>
              <c:strCache>
                <c:ptCount val="1"/>
                <c:pt idx="0">
                  <c:v>2012</c:v>
                </c:pt>
              </c:strCache>
            </c:strRef>
          </c:tx>
          <c:spPr>
            <a:solidFill>
              <a:schemeClr val="bg1">
                <a:lumMod val="75000"/>
              </a:schemeClr>
            </a:solidFill>
          </c:spPr>
          <c:invertIfNegative val="0"/>
          <c:cat>
            <c:strRef>
              <c:f>Sheet1!$A$2:$A$31</c:f>
              <c:strCache>
                <c:ptCount val="30"/>
                <c:pt idx="0">
                  <c:v> 北京</c:v>
                </c:pt>
                <c:pt idx="1">
                  <c:v> 天津</c:v>
                </c:pt>
                <c:pt idx="2">
                  <c:v> 河北</c:v>
                </c:pt>
                <c:pt idx="3">
                  <c:v> 山西</c:v>
                </c:pt>
                <c:pt idx="4">
                  <c:v> 内蒙古</c:v>
                </c:pt>
                <c:pt idx="5">
                  <c:v> 辽宁</c:v>
                </c:pt>
                <c:pt idx="6">
                  <c:v> 吉林</c:v>
                </c:pt>
                <c:pt idx="7">
                  <c:v> 黑龙江</c:v>
                </c:pt>
                <c:pt idx="8">
                  <c:v> 上海</c:v>
                </c:pt>
                <c:pt idx="9">
                  <c:v> 江苏</c:v>
                </c:pt>
                <c:pt idx="10">
                  <c:v> 浙江</c:v>
                </c:pt>
                <c:pt idx="11">
                  <c:v> 安徽</c:v>
                </c:pt>
                <c:pt idx="12">
                  <c:v> 福建</c:v>
                </c:pt>
                <c:pt idx="13">
                  <c:v> 江西</c:v>
                </c:pt>
                <c:pt idx="14">
                  <c:v> 山东</c:v>
                </c:pt>
                <c:pt idx="15">
                  <c:v> 河南</c:v>
                </c:pt>
                <c:pt idx="16">
                  <c:v> 湖北</c:v>
                </c:pt>
                <c:pt idx="17">
                  <c:v> 湖南</c:v>
                </c:pt>
                <c:pt idx="18">
                  <c:v> 广东</c:v>
                </c:pt>
                <c:pt idx="19">
                  <c:v> 广西</c:v>
                </c:pt>
                <c:pt idx="20">
                  <c:v> 海南</c:v>
                </c:pt>
                <c:pt idx="21">
                  <c:v> 重庆</c:v>
                </c:pt>
                <c:pt idx="22">
                  <c:v> 四川</c:v>
                </c:pt>
                <c:pt idx="23">
                  <c:v> 贵州</c:v>
                </c:pt>
                <c:pt idx="24">
                  <c:v> 云南</c:v>
                </c:pt>
                <c:pt idx="25">
                  <c:v> 陕西</c:v>
                </c:pt>
                <c:pt idx="26">
                  <c:v> 甘肃</c:v>
                </c:pt>
                <c:pt idx="27">
                  <c:v> 青海</c:v>
                </c:pt>
                <c:pt idx="28">
                  <c:v> 宁夏</c:v>
                </c:pt>
                <c:pt idx="29">
                  <c:v> 新疆</c:v>
                </c:pt>
              </c:strCache>
            </c:strRef>
          </c:cat>
          <c:val>
            <c:numRef>
              <c:f>Sheet1!$D$2:$D$31</c:f>
              <c:numCache>
                <c:formatCode>General</c:formatCode>
                <c:ptCount val="30"/>
                <c:pt idx="0">
                  <c:v>9332.28638815663</c:v>
                </c:pt>
                <c:pt idx="1">
                  <c:v>16151.776783904599</c:v>
                </c:pt>
                <c:pt idx="2">
                  <c:v>90555.217757774706</c:v>
                </c:pt>
                <c:pt idx="3">
                  <c:v>100996.058139231</c:v>
                </c:pt>
                <c:pt idx="4">
                  <c:v>87730.485462065</c:v>
                </c:pt>
                <c:pt idx="5">
                  <c:v>60985.897498910403</c:v>
                </c:pt>
                <c:pt idx="6">
                  <c:v>25263.3537940977</c:v>
                </c:pt>
                <c:pt idx="7">
                  <c:v>45120.958703455297</c:v>
                </c:pt>
                <c:pt idx="8">
                  <c:v>22044.387362835801</c:v>
                </c:pt>
                <c:pt idx="9">
                  <c:v>58613.526020105703</c:v>
                </c:pt>
                <c:pt idx="10">
                  <c:v>26234.3352916109</c:v>
                </c:pt>
                <c:pt idx="11">
                  <c:v>56425.047913180199</c:v>
                </c:pt>
                <c:pt idx="12">
                  <c:v>10031.272219426</c:v>
                </c:pt>
                <c:pt idx="13">
                  <c:v>12733.7304555173</c:v>
                </c:pt>
                <c:pt idx="14">
                  <c:v>33457.288447410399</c:v>
                </c:pt>
                <c:pt idx="15">
                  <c:v>59753.405900710997</c:v>
                </c:pt>
                <c:pt idx="16">
                  <c:v>7045.6565057321905</c:v>
                </c:pt>
                <c:pt idx="17">
                  <c:v>23417.286553456201</c:v>
                </c:pt>
                <c:pt idx="18">
                  <c:v>19284.390820585999</c:v>
                </c:pt>
                <c:pt idx="19">
                  <c:v>13690.9995742714</c:v>
                </c:pt>
                <c:pt idx="20">
                  <c:v>8753.2949814243002</c:v>
                </c:pt>
                <c:pt idx="21">
                  <c:v>24146.381812859399</c:v>
                </c:pt>
                <c:pt idx="22">
                  <c:v>11291.9264367099</c:v>
                </c:pt>
                <c:pt idx="23">
                  <c:v>29018.590447230399</c:v>
                </c:pt>
                <c:pt idx="24">
                  <c:v>23545.2280084335</c:v>
                </c:pt>
                <c:pt idx="25">
                  <c:v>46980.655753722698</c:v>
                </c:pt>
                <c:pt idx="26">
                  <c:v>19104.509328341199</c:v>
                </c:pt>
                <c:pt idx="27">
                  <c:v>1947.7136254009499</c:v>
                </c:pt>
                <c:pt idx="28">
                  <c:v>28608.839786428001</c:v>
                </c:pt>
                <c:pt idx="29">
                  <c:v>29641.763359653502</c:v>
                </c:pt>
              </c:numCache>
            </c:numRef>
          </c:val>
        </c:ser>
        <c:ser>
          <c:idx val="3"/>
          <c:order val="3"/>
          <c:tx>
            <c:strRef>
              <c:f>Sheet1!$E$1</c:f>
              <c:strCache>
                <c:ptCount val="1"/>
                <c:pt idx="0">
                  <c:v>2017</c:v>
                </c:pt>
              </c:strCache>
            </c:strRef>
          </c:tx>
          <c:spPr>
            <a:solidFill>
              <a:schemeClr val="tx1">
                <a:lumMod val="65000"/>
                <a:lumOff val="35000"/>
              </a:schemeClr>
            </a:solidFill>
          </c:spPr>
          <c:invertIfNegative val="0"/>
          <c:cat>
            <c:strRef>
              <c:f>Sheet1!$A$2:$A$31</c:f>
              <c:strCache>
                <c:ptCount val="30"/>
                <c:pt idx="0">
                  <c:v> 北京</c:v>
                </c:pt>
                <c:pt idx="1">
                  <c:v> 天津</c:v>
                </c:pt>
                <c:pt idx="2">
                  <c:v> 河北</c:v>
                </c:pt>
                <c:pt idx="3">
                  <c:v> 山西</c:v>
                </c:pt>
                <c:pt idx="4">
                  <c:v> 内蒙古</c:v>
                </c:pt>
                <c:pt idx="5">
                  <c:v> 辽宁</c:v>
                </c:pt>
                <c:pt idx="6">
                  <c:v> 吉林</c:v>
                </c:pt>
                <c:pt idx="7">
                  <c:v> 黑龙江</c:v>
                </c:pt>
                <c:pt idx="8">
                  <c:v> 上海</c:v>
                </c:pt>
                <c:pt idx="9">
                  <c:v> 江苏</c:v>
                </c:pt>
                <c:pt idx="10">
                  <c:v> 浙江</c:v>
                </c:pt>
                <c:pt idx="11">
                  <c:v> 安徽</c:v>
                </c:pt>
                <c:pt idx="12">
                  <c:v> 福建</c:v>
                </c:pt>
                <c:pt idx="13">
                  <c:v> 江西</c:v>
                </c:pt>
                <c:pt idx="14">
                  <c:v> 山东</c:v>
                </c:pt>
                <c:pt idx="15">
                  <c:v> 河南</c:v>
                </c:pt>
                <c:pt idx="16">
                  <c:v> 湖北</c:v>
                </c:pt>
                <c:pt idx="17">
                  <c:v> 湖南</c:v>
                </c:pt>
                <c:pt idx="18">
                  <c:v> 广东</c:v>
                </c:pt>
                <c:pt idx="19">
                  <c:v> 广西</c:v>
                </c:pt>
                <c:pt idx="20">
                  <c:v> 海南</c:v>
                </c:pt>
                <c:pt idx="21">
                  <c:v> 重庆</c:v>
                </c:pt>
                <c:pt idx="22">
                  <c:v> 四川</c:v>
                </c:pt>
                <c:pt idx="23">
                  <c:v> 贵州</c:v>
                </c:pt>
                <c:pt idx="24">
                  <c:v> 云南</c:v>
                </c:pt>
                <c:pt idx="25">
                  <c:v> 陕西</c:v>
                </c:pt>
                <c:pt idx="26">
                  <c:v> 甘肃</c:v>
                </c:pt>
                <c:pt idx="27">
                  <c:v> 青海</c:v>
                </c:pt>
                <c:pt idx="28">
                  <c:v> 宁夏</c:v>
                </c:pt>
                <c:pt idx="29">
                  <c:v> 新疆</c:v>
                </c:pt>
              </c:strCache>
            </c:strRef>
          </c:cat>
          <c:val>
            <c:numRef>
              <c:f>Sheet1!$E$2:$E$31</c:f>
              <c:numCache>
                <c:formatCode>General</c:formatCode>
                <c:ptCount val="30"/>
                <c:pt idx="0">
                  <c:v>8869.2376827318294</c:v>
                </c:pt>
                <c:pt idx="1">
                  <c:v>16684.4253807065</c:v>
                </c:pt>
                <c:pt idx="2">
                  <c:v>85579.890803644099</c:v>
                </c:pt>
                <c:pt idx="3">
                  <c:v>104303.08358398</c:v>
                </c:pt>
                <c:pt idx="4">
                  <c:v>122384.775830777</c:v>
                </c:pt>
                <c:pt idx="5">
                  <c:v>81578.598056897696</c:v>
                </c:pt>
                <c:pt idx="6">
                  <c:v>34771.450183761997</c:v>
                </c:pt>
                <c:pt idx="7">
                  <c:v>47448.633180259101</c:v>
                </c:pt>
                <c:pt idx="8">
                  <c:v>26797.781221487901</c:v>
                </c:pt>
                <c:pt idx="9">
                  <c:v>55682.38970593</c:v>
                </c:pt>
                <c:pt idx="10">
                  <c:v>28854.4717665227</c:v>
                </c:pt>
                <c:pt idx="11">
                  <c:v>42045.616839342802</c:v>
                </c:pt>
                <c:pt idx="12">
                  <c:v>10772.4475474511</c:v>
                </c:pt>
                <c:pt idx="13">
                  <c:v>21952.7043922056</c:v>
                </c:pt>
                <c:pt idx="14">
                  <c:v>57249.174102664598</c:v>
                </c:pt>
                <c:pt idx="15">
                  <c:v>73609.4827292806</c:v>
                </c:pt>
                <c:pt idx="16">
                  <c:v>7880.7030636337204</c:v>
                </c:pt>
                <c:pt idx="17">
                  <c:v>18150.945990737</c:v>
                </c:pt>
                <c:pt idx="18">
                  <c:v>36306.106982657999</c:v>
                </c:pt>
                <c:pt idx="19">
                  <c:v>19082.276735454001</c:v>
                </c:pt>
                <c:pt idx="20">
                  <c:v>17671.182059781</c:v>
                </c:pt>
                <c:pt idx="21">
                  <c:v>21147.510531796401</c:v>
                </c:pt>
                <c:pt idx="22">
                  <c:v>14284.5736447377</c:v>
                </c:pt>
                <c:pt idx="23">
                  <c:v>37068.9256157075</c:v>
                </c:pt>
                <c:pt idx="24">
                  <c:v>12164.3861705381</c:v>
                </c:pt>
                <c:pt idx="25">
                  <c:v>92219.844308041196</c:v>
                </c:pt>
                <c:pt idx="26">
                  <c:v>19272.722142804501</c:v>
                </c:pt>
                <c:pt idx="27">
                  <c:v>2616.7688399681301</c:v>
                </c:pt>
                <c:pt idx="28">
                  <c:v>26075.318843236699</c:v>
                </c:pt>
                <c:pt idx="29">
                  <c:v>38477.750714264897</c:v>
                </c:pt>
              </c:numCache>
            </c:numRef>
          </c:val>
        </c:ser>
        <c:dLbls>
          <c:showLegendKey val="0"/>
          <c:showVal val="0"/>
          <c:showCatName val="0"/>
          <c:showSerName val="0"/>
          <c:showPercent val="0"/>
          <c:showBubbleSize val="0"/>
        </c:dLbls>
        <c:gapWidth val="150"/>
        <c:axId val="151430656"/>
        <c:axId val="151432192"/>
      </c:barChart>
      <c:catAx>
        <c:axId val="151430656"/>
        <c:scaling>
          <c:orientation val="minMax"/>
        </c:scaling>
        <c:delete val="0"/>
        <c:axPos val="b"/>
        <c:numFmt formatCode="General" sourceLinked="0"/>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endParaRPr lang="zh-CN"/>
          </a:p>
        </c:txPr>
        <c:crossAx val="151432192"/>
        <c:crosses val="autoZero"/>
        <c:auto val="1"/>
        <c:lblAlgn val="ctr"/>
        <c:lblOffset val="100"/>
        <c:noMultiLvlLbl val="0"/>
      </c:catAx>
      <c:valAx>
        <c:axId val="151432192"/>
        <c:scaling>
          <c:orientation val="minMax"/>
          <c:max val="130000"/>
          <c:min val="0"/>
        </c:scaling>
        <c:delete val="0"/>
        <c:axPos val="l"/>
        <c:majorGridlines>
          <c:spPr>
            <a:ln w="6350" cap="flat" cmpd="sng" algn="ctr">
              <a:noFill/>
              <a:prstDash val="solid"/>
              <a:round/>
            </a:ln>
          </c:spPr>
        </c:majorGridlines>
        <c:numFmt formatCode="General" sourceLinked="1"/>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zh-CN"/>
          </a:p>
        </c:txPr>
        <c:crossAx val="151430656"/>
        <c:crosses val="autoZero"/>
        <c:crossBetween val="between"/>
      </c:valAx>
    </c:plotArea>
    <c:legend>
      <c:legendPos val="r"/>
      <c:layout>
        <c:manualLayout>
          <c:xMode val="edge"/>
          <c:yMode val="edge"/>
          <c:x val="0.37484864391951001"/>
          <c:y val="7.7935987168270604E-2"/>
          <c:w val="0.42515135608048998"/>
          <c:h val="0.117276173811607"/>
        </c:manualLayout>
      </c:layout>
      <c:overlay val="0"/>
      <c:txPr>
        <a:bodyPr rot="0" spcFirstLastPara="0" vertOverflow="ellipsis" vert="horz" wrap="square" anchor="ctr" anchorCtr="1"/>
        <a:lstStyle/>
        <a:p>
          <a:pPr>
            <a:defRPr lang="zh-CN" sz="11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zh-CN"/>
        </a:p>
      </c:txPr>
    </c:legend>
    <c:plotVisOnly val="1"/>
    <c:dispBlanksAs val="gap"/>
    <c:showDLblsOverMax val="0"/>
    <c:extLst>
      <c:ext uri="{0b15fc19-7d7d-44ad-8c2d-2c3a37ce22c3}">
        <chartProps xmlns="https://web.wps.cn/et/2018/main" chartId="{eb5f5bb7-460e-4891-816e-621e93839b12}"/>
      </c:ext>
    </c:extLst>
  </c:chart>
  <c:spPr>
    <a:ln w="6350" cap="flat" cmpd="sng" algn="ctr">
      <a:noFill/>
      <a:prstDash val="solid"/>
      <a:round/>
    </a:ln>
  </c:spPr>
  <c:txPr>
    <a:bodyPr/>
    <a:lstStyle/>
    <a:p>
      <a:pPr>
        <a:defRPr lang="zh-CN"/>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2099422991566801E-2"/>
          <c:y val="2.5053143030671101E-2"/>
          <c:w val="0.90457168220150896"/>
          <c:h val="0.79076829638627399"/>
        </c:manualLayout>
      </c:layout>
      <c:barChart>
        <c:barDir val="col"/>
        <c:grouping val="clustered"/>
        <c:varyColors val="0"/>
        <c:ser>
          <c:idx val="0"/>
          <c:order val="0"/>
          <c:tx>
            <c:strRef>
              <c:f>Sheet1!$G$1</c:f>
              <c:strCache>
                <c:ptCount val="1"/>
                <c:pt idx="0">
                  <c:v>2002</c:v>
                </c:pt>
              </c:strCache>
            </c:strRef>
          </c:tx>
          <c:spPr>
            <a:solidFill>
              <a:schemeClr val="bg1">
                <a:lumMod val="50000"/>
              </a:schemeClr>
            </a:solidFill>
          </c:spPr>
          <c:invertIfNegative val="0"/>
          <c:cat>
            <c:strRef>
              <c:f>Sheet1!$A$2:$A$31</c:f>
              <c:strCache>
                <c:ptCount val="30"/>
                <c:pt idx="0">
                  <c:v> 北京</c:v>
                </c:pt>
                <c:pt idx="1">
                  <c:v> 天津</c:v>
                </c:pt>
                <c:pt idx="2">
                  <c:v> 河北</c:v>
                </c:pt>
                <c:pt idx="3">
                  <c:v> 山西</c:v>
                </c:pt>
                <c:pt idx="4">
                  <c:v> 内蒙古</c:v>
                </c:pt>
                <c:pt idx="5">
                  <c:v> 辽宁</c:v>
                </c:pt>
                <c:pt idx="6">
                  <c:v> 吉林</c:v>
                </c:pt>
                <c:pt idx="7">
                  <c:v> 黑龙江</c:v>
                </c:pt>
                <c:pt idx="8">
                  <c:v> 上海</c:v>
                </c:pt>
                <c:pt idx="9">
                  <c:v> 江苏</c:v>
                </c:pt>
                <c:pt idx="10">
                  <c:v> 浙江</c:v>
                </c:pt>
                <c:pt idx="11">
                  <c:v> 安徽</c:v>
                </c:pt>
                <c:pt idx="12">
                  <c:v> 福建</c:v>
                </c:pt>
                <c:pt idx="13">
                  <c:v> 江西</c:v>
                </c:pt>
                <c:pt idx="14">
                  <c:v> 山东</c:v>
                </c:pt>
                <c:pt idx="15">
                  <c:v> 河南</c:v>
                </c:pt>
                <c:pt idx="16">
                  <c:v> 湖北</c:v>
                </c:pt>
                <c:pt idx="17">
                  <c:v> 湖南</c:v>
                </c:pt>
                <c:pt idx="18">
                  <c:v> 广东</c:v>
                </c:pt>
                <c:pt idx="19">
                  <c:v> 广西</c:v>
                </c:pt>
                <c:pt idx="20">
                  <c:v> 海南</c:v>
                </c:pt>
                <c:pt idx="21">
                  <c:v> 重庆</c:v>
                </c:pt>
                <c:pt idx="22">
                  <c:v> 四川</c:v>
                </c:pt>
                <c:pt idx="23">
                  <c:v> 贵州</c:v>
                </c:pt>
                <c:pt idx="24">
                  <c:v> 云南</c:v>
                </c:pt>
                <c:pt idx="25">
                  <c:v> 陕西</c:v>
                </c:pt>
                <c:pt idx="26">
                  <c:v> 甘肃</c:v>
                </c:pt>
                <c:pt idx="27">
                  <c:v> 青海</c:v>
                </c:pt>
                <c:pt idx="28">
                  <c:v> 宁夏</c:v>
                </c:pt>
                <c:pt idx="29">
                  <c:v> 新疆</c:v>
                </c:pt>
              </c:strCache>
            </c:strRef>
          </c:cat>
          <c:val>
            <c:numRef>
              <c:f>Sheet1!$G$2:$G$31</c:f>
              <c:numCache>
                <c:formatCode>General</c:formatCode>
                <c:ptCount val="30"/>
                <c:pt idx="0">
                  <c:v>8422.9390208329496</c:v>
                </c:pt>
                <c:pt idx="1">
                  <c:v>6654.6246491462598</c:v>
                </c:pt>
                <c:pt idx="2">
                  <c:v>20999.364131013099</c:v>
                </c:pt>
                <c:pt idx="3">
                  <c:v>2102.2547611939299</c:v>
                </c:pt>
                <c:pt idx="4">
                  <c:v>3695.3231943658702</c:v>
                </c:pt>
                <c:pt idx="5">
                  <c:v>5623.0984601026003</c:v>
                </c:pt>
                <c:pt idx="6">
                  <c:v>5354.1026220310796</c:v>
                </c:pt>
                <c:pt idx="7">
                  <c:v>9761.9716909951494</c:v>
                </c:pt>
                <c:pt idx="8">
                  <c:v>10694.6195075414</c:v>
                </c:pt>
                <c:pt idx="9">
                  <c:v>8881.1616375516696</c:v>
                </c:pt>
                <c:pt idx="10">
                  <c:v>9399.8334207221706</c:v>
                </c:pt>
                <c:pt idx="11">
                  <c:v>6761.4832827779501</c:v>
                </c:pt>
                <c:pt idx="12">
                  <c:v>2906.6587532149601</c:v>
                </c:pt>
                <c:pt idx="13">
                  <c:v>3169.4879970366701</c:v>
                </c:pt>
                <c:pt idx="14">
                  <c:v>8758.9749974776696</c:v>
                </c:pt>
                <c:pt idx="15">
                  <c:v>6782.5297282284801</c:v>
                </c:pt>
                <c:pt idx="16">
                  <c:v>3485.4826110803901</c:v>
                </c:pt>
                <c:pt idx="17">
                  <c:v>4002.3261968367501</c:v>
                </c:pt>
                <c:pt idx="18">
                  <c:v>10533.5761750682</c:v>
                </c:pt>
                <c:pt idx="19">
                  <c:v>4182.69049199662</c:v>
                </c:pt>
                <c:pt idx="20">
                  <c:v>1002.70707024511</c:v>
                </c:pt>
                <c:pt idx="21">
                  <c:v>1683.0599019040601</c:v>
                </c:pt>
                <c:pt idx="22">
                  <c:v>2566.94593643707</c:v>
                </c:pt>
                <c:pt idx="23">
                  <c:v>1750.42471635113</c:v>
                </c:pt>
                <c:pt idx="24">
                  <c:v>1968.1539265351601</c:v>
                </c:pt>
                <c:pt idx="25">
                  <c:v>5998.66580044693</c:v>
                </c:pt>
                <c:pt idx="26">
                  <c:v>4017.5844580272701</c:v>
                </c:pt>
                <c:pt idx="27">
                  <c:v>774.79212708493401</c:v>
                </c:pt>
                <c:pt idx="28">
                  <c:v>1185.6113375791699</c:v>
                </c:pt>
                <c:pt idx="29">
                  <c:v>1330.19812220996</c:v>
                </c:pt>
              </c:numCache>
            </c:numRef>
          </c:val>
        </c:ser>
        <c:ser>
          <c:idx val="1"/>
          <c:order val="1"/>
          <c:tx>
            <c:strRef>
              <c:f>Sheet1!$H$1</c:f>
              <c:strCache>
                <c:ptCount val="1"/>
                <c:pt idx="0">
                  <c:v>2007</c:v>
                </c:pt>
              </c:strCache>
            </c:strRef>
          </c:tx>
          <c:spPr>
            <a:solidFill>
              <a:schemeClr val="tx1">
                <a:lumMod val="75000"/>
                <a:lumOff val="25000"/>
              </a:schemeClr>
            </a:solidFill>
          </c:spPr>
          <c:invertIfNegative val="0"/>
          <c:cat>
            <c:strRef>
              <c:f>Sheet1!$A$2:$A$31</c:f>
              <c:strCache>
                <c:ptCount val="30"/>
                <c:pt idx="0">
                  <c:v> 北京</c:v>
                </c:pt>
                <c:pt idx="1">
                  <c:v> 天津</c:v>
                </c:pt>
                <c:pt idx="2">
                  <c:v> 河北</c:v>
                </c:pt>
                <c:pt idx="3">
                  <c:v> 山西</c:v>
                </c:pt>
                <c:pt idx="4">
                  <c:v> 内蒙古</c:v>
                </c:pt>
                <c:pt idx="5">
                  <c:v> 辽宁</c:v>
                </c:pt>
                <c:pt idx="6">
                  <c:v> 吉林</c:v>
                </c:pt>
                <c:pt idx="7">
                  <c:v> 黑龙江</c:v>
                </c:pt>
                <c:pt idx="8">
                  <c:v> 上海</c:v>
                </c:pt>
                <c:pt idx="9">
                  <c:v> 江苏</c:v>
                </c:pt>
                <c:pt idx="10">
                  <c:v> 浙江</c:v>
                </c:pt>
                <c:pt idx="11">
                  <c:v> 安徽</c:v>
                </c:pt>
                <c:pt idx="12">
                  <c:v> 福建</c:v>
                </c:pt>
                <c:pt idx="13">
                  <c:v> 江西</c:v>
                </c:pt>
                <c:pt idx="14">
                  <c:v> 山东</c:v>
                </c:pt>
                <c:pt idx="15">
                  <c:v> 河南</c:v>
                </c:pt>
                <c:pt idx="16">
                  <c:v> 湖北</c:v>
                </c:pt>
                <c:pt idx="17">
                  <c:v> 湖南</c:v>
                </c:pt>
                <c:pt idx="18">
                  <c:v> 广东</c:v>
                </c:pt>
                <c:pt idx="19">
                  <c:v> 广西</c:v>
                </c:pt>
                <c:pt idx="20">
                  <c:v> 海南</c:v>
                </c:pt>
                <c:pt idx="21">
                  <c:v> 重庆</c:v>
                </c:pt>
                <c:pt idx="22">
                  <c:v> 四川</c:v>
                </c:pt>
                <c:pt idx="23">
                  <c:v> 贵州</c:v>
                </c:pt>
                <c:pt idx="24">
                  <c:v> 云南</c:v>
                </c:pt>
                <c:pt idx="25">
                  <c:v> 陕西</c:v>
                </c:pt>
                <c:pt idx="26">
                  <c:v> 甘肃</c:v>
                </c:pt>
                <c:pt idx="27">
                  <c:v> 青海</c:v>
                </c:pt>
                <c:pt idx="28">
                  <c:v> 宁夏</c:v>
                </c:pt>
                <c:pt idx="29">
                  <c:v> 新疆</c:v>
                </c:pt>
              </c:strCache>
            </c:strRef>
          </c:cat>
          <c:val>
            <c:numRef>
              <c:f>Sheet1!$H$2:$H$31</c:f>
              <c:numCache>
                <c:formatCode>@</c:formatCode>
                <c:ptCount val="30"/>
                <c:pt idx="0">
                  <c:v>19230.239855220399</c:v>
                </c:pt>
                <c:pt idx="1">
                  <c:v>20007.546486487499</c:v>
                </c:pt>
                <c:pt idx="2">
                  <c:v>44481.450568306303</c:v>
                </c:pt>
                <c:pt idx="3">
                  <c:v>7140.90894148999</c:v>
                </c:pt>
                <c:pt idx="4">
                  <c:v>8125.8167511177598</c:v>
                </c:pt>
                <c:pt idx="5">
                  <c:v>17587.924502135</c:v>
                </c:pt>
                <c:pt idx="6">
                  <c:v>21910.006685189801</c:v>
                </c:pt>
                <c:pt idx="7">
                  <c:v>12193.9184918677</c:v>
                </c:pt>
                <c:pt idx="8">
                  <c:v>29500.638259427498</c:v>
                </c:pt>
                <c:pt idx="9">
                  <c:v>40629.066222217203</c:v>
                </c:pt>
                <c:pt idx="10">
                  <c:v>38060.413690805501</c:v>
                </c:pt>
                <c:pt idx="11">
                  <c:v>13295.158430298499</c:v>
                </c:pt>
                <c:pt idx="12">
                  <c:v>8830.1536436899896</c:v>
                </c:pt>
                <c:pt idx="13">
                  <c:v>5520.41602022804</c:v>
                </c:pt>
                <c:pt idx="14">
                  <c:v>20980.5487923939</c:v>
                </c:pt>
                <c:pt idx="15">
                  <c:v>19903.7075773207</c:v>
                </c:pt>
                <c:pt idx="16">
                  <c:v>7483.7763351928897</c:v>
                </c:pt>
                <c:pt idx="17">
                  <c:v>8307.3734623046093</c:v>
                </c:pt>
                <c:pt idx="18">
                  <c:v>54804.344532978699</c:v>
                </c:pt>
                <c:pt idx="19">
                  <c:v>7117.5121992501099</c:v>
                </c:pt>
                <c:pt idx="20">
                  <c:v>573.51903999293904</c:v>
                </c:pt>
                <c:pt idx="21">
                  <c:v>7857.5004389330197</c:v>
                </c:pt>
                <c:pt idx="22">
                  <c:v>9419.3344249114307</c:v>
                </c:pt>
                <c:pt idx="23">
                  <c:v>4417.0827318675301</c:v>
                </c:pt>
                <c:pt idx="24">
                  <c:v>7090.5322209103097</c:v>
                </c:pt>
                <c:pt idx="25">
                  <c:v>13578.456000768199</c:v>
                </c:pt>
                <c:pt idx="26">
                  <c:v>6544.9820308364597</c:v>
                </c:pt>
                <c:pt idx="27">
                  <c:v>1768.69127115475</c:v>
                </c:pt>
                <c:pt idx="28">
                  <c:v>2455.87801533931</c:v>
                </c:pt>
                <c:pt idx="29">
                  <c:v>6570.3492043468405</c:v>
                </c:pt>
              </c:numCache>
            </c:numRef>
          </c:val>
        </c:ser>
        <c:ser>
          <c:idx val="2"/>
          <c:order val="2"/>
          <c:tx>
            <c:strRef>
              <c:f>Sheet1!$I$1</c:f>
              <c:strCache>
                <c:ptCount val="1"/>
                <c:pt idx="0">
                  <c:v>2012</c:v>
                </c:pt>
              </c:strCache>
            </c:strRef>
          </c:tx>
          <c:spPr>
            <a:solidFill>
              <a:schemeClr val="bg1">
                <a:lumMod val="75000"/>
              </a:schemeClr>
            </a:solidFill>
          </c:spPr>
          <c:invertIfNegative val="0"/>
          <c:cat>
            <c:strRef>
              <c:f>Sheet1!$A$2:$A$31</c:f>
              <c:strCache>
                <c:ptCount val="30"/>
                <c:pt idx="0">
                  <c:v> 北京</c:v>
                </c:pt>
                <c:pt idx="1">
                  <c:v> 天津</c:v>
                </c:pt>
                <c:pt idx="2">
                  <c:v> 河北</c:v>
                </c:pt>
                <c:pt idx="3">
                  <c:v> 山西</c:v>
                </c:pt>
                <c:pt idx="4">
                  <c:v> 内蒙古</c:v>
                </c:pt>
                <c:pt idx="5">
                  <c:v> 辽宁</c:v>
                </c:pt>
                <c:pt idx="6">
                  <c:v> 吉林</c:v>
                </c:pt>
                <c:pt idx="7">
                  <c:v> 黑龙江</c:v>
                </c:pt>
                <c:pt idx="8">
                  <c:v> 上海</c:v>
                </c:pt>
                <c:pt idx="9">
                  <c:v> 江苏</c:v>
                </c:pt>
                <c:pt idx="10">
                  <c:v> 浙江</c:v>
                </c:pt>
                <c:pt idx="11">
                  <c:v> 安徽</c:v>
                </c:pt>
                <c:pt idx="12">
                  <c:v> 福建</c:v>
                </c:pt>
                <c:pt idx="13">
                  <c:v> 江西</c:v>
                </c:pt>
                <c:pt idx="14">
                  <c:v> 山东</c:v>
                </c:pt>
                <c:pt idx="15">
                  <c:v> 河南</c:v>
                </c:pt>
                <c:pt idx="16">
                  <c:v> 湖北</c:v>
                </c:pt>
                <c:pt idx="17">
                  <c:v> 湖南</c:v>
                </c:pt>
                <c:pt idx="18">
                  <c:v> 广东</c:v>
                </c:pt>
                <c:pt idx="19">
                  <c:v> 广西</c:v>
                </c:pt>
                <c:pt idx="20">
                  <c:v> 海南</c:v>
                </c:pt>
                <c:pt idx="21">
                  <c:v> 重庆</c:v>
                </c:pt>
                <c:pt idx="22">
                  <c:v> 四川</c:v>
                </c:pt>
                <c:pt idx="23">
                  <c:v> 贵州</c:v>
                </c:pt>
                <c:pt idx="24">
                  <c:v> 云南</c:v>
                </c:pt>
                <c:pt idx="25">
                  <c:v> 陕西</c:v>
                </c:pt>
                <c:pt idx="26">
                  <c:v> 甘肃</c:v>
                </c:pt>
                <c:pt idx="27">
                  <c:v> 青海</c:v>
                </c:pt>
                <c:pt idx="28">
                  <c:v> 宁夏</c:v>
                </c:pt>
                <c:pt idx="29">
                  <c:v> 新疆</c:v>
                </c:pt>
              </c:strCache>
            </c:strRef>
          </c:cat>
          <c:val>
            <c:numRef>
              <c:f>Sheet1!$I$2:$I$31</c:f>
              <c:numCache>
                <c:formatCode>General</c:formatCode>
                <c:ptCount val="30"/>
                <c:pt idx="0">
                  <c:v>64129.118526318904</c:v>
                </c:pt>
                <c:pt idx="1">
                  <c:v>24425.565740585698</c:v>
                </c:pt>
                <c:pt idx="2">
                  <c:v>50465.031026670702</c:v>
                </c:pt>
                <c:pt idx="3">
                  <c:v>25077.888492107399</c:v>
                </c:pt>
                <c:pt idx="4">
                  <c:v>35848.252071694696</c:v>
                </c:pt>
                <c:pt idx="5">
                  <c:v>44006.540080312298</c:v>
                </c:pt>
                <c:pt idx="6">
                  <c:v>22015.147015370901</c:v>
                </c:pt>
                <c:pt idx="7">
                  <c:v>29932.484051009102</c:v>
                </c:pt>
                <c:pt idx="8">
                  <c:v>50598.143110266203</c:v>
                </c:pt>
                <c:pt idx="9">
                  <c:v>108974.1098801</c:v>
                </c:pt>
                <c:pt idx="10">
                  <c:v>61172.049977114199</c:v>
                </c:pt>
                <c:pt idx="11">
                  <c:v>43294.097572623199</c:v>
                </c:pt>
                <c:pt idx="12">
                  <c:v>9962.5787706134906</c:v>
                </c:pt>
                <c:pt idx="13">
                  <c:v>17557.7007659642</c:v>
                </c:pt>
                <c:pt idx="14">
                  <c:v>42328.982223796003</c:v>
                </c:pt>
                <c:pt idx="15">
                  <c:v>63445.576159790202</c:v>
                </c:pt>
                <c:pt idx="16">
                  <c:v>11893.775073086001</c:v>
                </c:pt>
                <c:pt idx="17">
                  <c:v>30124.770778491798</c:v>
                </c:pt>
                <c:pt idx="18">
                  <c:v>67685.855573633293</c:v>
                </c:pt>
                <c:pt idx="19">
                  <c:v>20634.680320386698</c:v>
                </c:pt>
                <c:pt idx="20">
                  <c:v>7047.7276208929297</c:v>
                </c:pt>
                <c:pt idx="21">
                  <c:v>29202.3173547429</c:v>
                </c:pt>
                <c:pt idx="22">
                  <c:v>18742.0880062301</c:v>
                </c:pt>
                <c:pt idx="23">
                  <c:v>13198.4637294765</c:v>
                </c:pt>
                <c:pt idx="24">
                  <c:v>24619.355457496498</c:v>
                </c:pt>
                <c:pt idx="25">
                  <c:v>40707.385667971001</c:v>
                </c:pt>
                <c:pt idx="26">
                  <c:v>15793.7639173431</c:v>
                </c:pt>
                <c:pt idx="27">
                  <c:v>3097.3863684942098</c:v>
                </c:pt>
                <c:pt idx="28">
                  <c:v>9518.6998071704093</c:v>
                </c:pt>
                <c:pt idx="29">
                  <c:v>16406.729992889799</c:v>
                </c:pt>
              </c:numCache>
            </c:numRef>
          </c:val>
        </c:ser>
        <c:ser>
          <c:idx val="3"/>
          <c:order val="3"/>
          <c:tx>
            <c:strRef>
              <c:f>Sheet1!$J$1</c:f>
              <c:strCache>
                <c:ptCount val="1"/>
                <c:pt idx="0">
                  <c:v>2017</c:v>
                </c:pt>
              </c:strCache>
            </c:strRef>
          </c:tx>
          <c:spPr>
            <a:solidFill>
              <a:schemeClr val="tx1">
                <a:lumMod val="65000"/>
                <a:lumOff val="35000"/>
              </a:schemeClr>
            </a:solidFill>
          </c:spPr>
          <c:invertIfNegative val="0"/>
          <c:cat>
            <c:strRef>
              <c:f>Sheet1!$A$2:$A$31</c:f>
              <c:strCache>
                <c:ptCount val="30"/>
                <c:pt idx="0">
                  <c:v> 北京</c:v>
                </c:pt>
                <c:pt idx="1">
                  <c:v> 天津</c:v>
                </c:pt>
                <c:pt idx="2">
                  <c:v> 河北</c:v>
                </c:pt>
                <c:pt idx="3">
                  <c:v> 山西</c:v>
                </c:pt>
                <c:pt idx="4">
                  <c:v> 内蒙古</c:v>
                </c:pt>
                <c:pt idx="5">
                  <c:v> 辽宁</c:v>
                </c:pt>
                <c:pt idx="6">
                  <c:v> 吉林</c:v>
                </c:pt>
                <c:pt idx="7">
                  <c:v> 黑龙江</c:v>
                </c:pt>
                <c:pt idx="8">
                  <c:v> 上海</c:v>
                </c:pt>
                <c:pt idx="9">
                  <c:v> 江苏</c:v>
                </c:pt>
                <c:pt idx="10">
                  <c:v> 浙江</c:v>
                </c:pt>
                <c:pt idx="11">
                  <c:v> 安徽</c:v>
                </c:pt>
                <c:pt idx="12">
                  <c:v> 福建</c:v>
                </c:pt>
                <c:pt idx="13">
                  <c:v> 江西</c:v>
                </c:pt>
                <c:pt idx="14">
                  <c:v> 山东</c:v>
                </c:pt>
                <c:pt idx="15">
                  <c:v> 河南</c:v>
                </c:pt>
                <c:pt idx="16">
                  <c:v> 湖北</c:v>
                </c:pt>
                <c:pt idx="17">
                  <c:v> 湖南</c:v>
                </c:pt>
                <c:pt idx="18">
                  <c:v> 广东</c:v>
                </c:pt>
                <c:pt idx="19">
                  <c:v> 广西</c:v>
                </c:pt>
                <c:pt idx="20">
                  <c:v> 海南</c:v>
                </c:pt>
                <c:pt idx="21">
                  <c:v> 重庆</c:v>
                </c:pt>
                <c:pt idx="22">
                  <c:v> 四川</c:v>
                </c:pt>
                <c:pt idx="23">
                  <c:v> 贵州</c:v>
                </c:pt>
                <c:pt idx="24">
                  <c:v> 云南</c:v>
                </c:pt>
                <c:pt idx="25">
                  <c:v> 陕西</c:v>
                </c:pt>
                <c:pt idx="26">
                  <c:v> 甘肃</c:v>
                </c:pt>
                <c:pt idx="27">
                  <c:v> 青海</c:v>
                </c:pt>
                <c:pt idx="28">
                  <c:v> 宁夏</c:v>
                </c:pt>
                <c:pt idx="29">
                  <c:v> 新疆</c:v>
                </c:pt>
              </c:strCache>
            </c:strRef>
          </c:cat>
          <c:val>
            <c:numRef>
              <c:f>Sheet1!$J$2:$J$31</c:f>
              <c:numCache>
                <c:formatCode>General</c:formatCode>
                <c:ptCount val="30"/>
                <c:pt idx="0">
                  <c:v>55651.414149178498</c:v>
                </c:pt>
                <c:pt idx="1">
                  <c:v>25613.402821528802</c:v>
                </c:pt>
                <c:pt idx="2">
                  <c:v>67482.0992434238</c:v>
                </c:pt>
                <c:pt idx="3">
                  <c:v>20468.899495485599</c:v>
                </c:pt>
                <c:pt idx="4">
                  <c:v>23401.379961828599</c:v>
                </c:pt>
                <c:pt idx="5">
                  <c:v>33366.762472163602</c:v>
                </c:pt>
                <c:pt idx="6">
                  <c:v>32170.865195828799</c:v>
                </c:pt>
                <c:pt idx="7">
                  <c:v>33977.130145835901</c:v>
                </c:pt>
                <c:pt idx="8">
                  <c:v>36595.645171179603</c:v>
                </c:pt>
                <c:pt idx="9">
                  <c:v>95313.533058944406</c:v>
                </c:pt>
                <c:pt idx="10">
                  <c:v>120083.748080916</c:v>
                </c:pt>
                <c:pt idx="11">
                  <c:v>32492.378277195199</c:v>
                </c:pt>
                <c:pt idx="12">
                  <c:v>12777.006326032601</c:v>
                </c:pt>
                <c:pt idx="13">
                  <c:v>32091.498155229099</c:v>
                </c:pt>
                <c:pt idx="14">
                  <c:v>38564.406903662202</c:v>
                </c:pt>
                <c:pt idx="15">
                  <c:v>94488.448932915198</c:v>
                </c:pt>
                <c:pt idx="16">
                  <c:v>22032.121696512699</c:v>
                </c:pt>
                <c:pt idx="17">
                  <c:v>29695.976900435198</c:v>
                </c:pt>
                <c:pt idx="18">
                  <c:v>118325.467200749</c:v>
                </c:pt>
                <c:pt idx="19">
                  <c:v>22695.856495391701</c:v>
                </c:pt>
                <c:pt idx="20">
                  <c:v>9688.6470575483909</c:v>
                </c:pt>
                <c:pt idx="21">
                  <c:v>45416.447599131898</c:v>
                </c:pt>
                <c:pt idx="22">
                  <c:v>24445.275962292701</c:v>
                </c:pt>
                <c:pt idx="23">
                  <c:v>27224.152577479101</c:v>
                </c:pt>
                <c:pt idx="24">
                  <c:v>30021.521869607299</c:v>
                </c:pt>
                <c:pt idx="25">
                  <c:v>50258.708091589499</c:v>
                </c:pt>
                <c:pt idx="26">
                  <c:v>10115.967368156</c:v>
                </c:pt>
                <c:pt idx="27">
                  <c:v>3721.1025657135801</c:v>
                </c:pt>
                <c:pt idx="28">
                  <c:v>11814.046245486101</c:v>
                </c:pt>
                <c:pt idx="29">
                  <c:v>21009.2686295608</c:v>
                </c:pt>
              </c:numCache>
            </c:numRef>
          </c:val>
        </c:ser>
        <c:dLbls>
          <c:showLegendKey val="0"/>
          <c:showVal val="0"/>
          <c:showCatName val="0"/>
          <c:showSerName val="0"/>
          <c:showPercent val="0"/>
          <c:showBubbleSize val="0"/>
        </c:dLbls>
        <c:gapWidth val="150"/>
        <c:axId val="525431936"/>
        <c:axId val="525433472"/>
      </c:barChart>
      <c:catAx>
        <c:axId val="525431936"/>
        <c:scaling>
          <c:orientation val="minMax"/>
        </c:scaling>
        <c:delete val="0"/>
        <c:axPos val="b"/>
        <c:numFmt formatCode="General" sourceLinked="0"/>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endParaRPr lang="zh-CN"/>
          </a:p>
        </c:txPr>
        <c:crossAx val="525433472"/>
        <c:crosses val="autoZero"/>
        <c:auto val="1"/>
        <c:lblAlgn val="ctr"/>
        <c:lblOffset val="100"/>
        <c:noMultiLvlLbl val="0"/>
      </c:catAx>
      <c:valAx>
        <c:axId val="525433472"/>
        <c:scaling>
          <c:orientation val="minMax"/>
          <c:max val="130000"/>
          <c:min val="0"/>
        </c:scaling>
        <c:delete val="0"/>
        <c:axPos val="l"/>
        <c:majorGridlines>
          <c:spPr>
            <a:ln w="6350" cap="flat" cmpd="sng" algn="ctr">
              <a:noFill/>
              <a:prstDash val="solid"/>
              <a:round/>
            </a:ln>
          </c:spPr>
        </c:majorGridlines>
        <c:numFmt formatCode="General" sourceLinked="1"/>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zh-CN"/>
          </a:p>
        </c:txPr>
        <c:crossAx val="525431936"/>
        <c:crosses val="autoZero"/>
        <c:crossBetween val="between"/>
      </c:valAx>
    </c:plotArea>
    <c:legend>
      <c:legendPos val="r"/>
      <c:layout>
        <c:manualLayout>
          <c:xMode val="edge"/>
          <c:yMode val="edge"/>
          <c:x val="0.106407081810281"/>
          <c:y val="9.5598627094690102E-3"/>
          <c:w val="0.42515135608048998"/>
          <c:h val="0.117276173811607"/>
        </c:manualLayout>
      </c:layout>
      <c:overlay val="0"/>
      <c:txPr>
        <a:bodyPr rot="0" spcFirstLastPara="0" vertOverflow="ellipsis" vert="horz" wrap="square" anchor="ctr" anchorCtr="1"/>
        <a:lstStyle/>
        <a:p>
          <a:pPr>
            <a:defRPr lang="zh-CN" sz="11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zh-CN"/>
        </a:p>
      </c:txPr>
    </c:legend>
    <c:plotVisOnly val="1"/>
    <c:dispBlanksAs val="gap"/>
    <c:showDLblsOverMax val="0"/>
    <c:extLst>
      <c:ext uri="{0b15fc19-7d7d-44ad-8c2d-2c3a37ce22c3}">
        <chartProps xmlns="https://web.wps.cn/et/2018/main" chartId="{0b9a0fa3-8a89-493f-893c-ae3c1ef25e6e}"/>
      </c:ext>
    </c:extLst>
  </c:chart>
  <c:spPr>
    <a:ln w="6350" cap="flat" cmpd="sng" algn="ctr">
      <a:noFill/>
      <a:prstDash val="solid"/>
      <a:round/>
    </a:ln>
  </c:spPr>
  <c:txPr>
    <a:bodyPr/>
    <a:lstStyle/>
    <a:p>
      <a:pPr>
        <a:defRPr lang="zh-CN"/>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8363794375952607E-2"/>
          <c:y val="2.5051820445521199E-2"/>
          <c:w val="0.901636205624047"/>
          <c:h val="0.94030452924153696"/>
        </c:manualLayout>
      </c:layout>
      <c:barChart>
        <c:barDir val="col"/>
        <c:grouping val="clustered"/>
        <c:varyColors val="0"/>
        <c:ser>
          <c:idx val="0"/>
          <c:order val="0"/>
          <c:tx>
            <c:strRef>
              <c:f>Sheet1!$L$1</c:f>
              <c:strCache>
                <c:ptCount val="1"/>
                <c:pt idx="0">
                  <c:v>2002</c:v>
                </c:pt>
              </c:strCache>
            </c:strRef>
          </c:tx>
          <c:spPr>
            <a:solidFill>
              <a:schemeClr val="bg1">
                <a:lumMod val="50000"/>
              </a:schemeClr>
            </a:solidFill>
          </c:spPr>
          <c:invertIfNegative val="0"/>
          <c:cat>
            <c:strRef>
              <c:f>Sheet1!$A$2:$A$31</c:f>
              <c:strCache>
                <c:ptCount val="30"/>
                <c:pt idx="0">
                  <c:v> 北京</c:v>
                </c:pt>
                <c:pt idx="1">
                  <c:v> 天津</c:v>
                </c:pt>
                <c:pt idx="2">
                  <c:v> 河北</c:v>
                </c:pt>
                <c:pt idx="3">
                  <c:v> 山西</c:v>
                </c:pt>
                <c:pt idx="4">
                  <c:v> 内蒙古</c:v>
                </c:pt>
                <c:pt idx="5">
                  <c:v> 辽宁</c:v>
                </c:pt>
                <c:pt idx="6">
                  <c:v> 吉林</c:v>
                </c:pt>
                <c:pt idx="7">
                  <c:v> 黑龙江</c:v>
                </c:pt>
                <c:pt idx="8">
                  <c:v> 上海</c:v>
                </c:pt>
                <c:pt idx="9">
                  <c:v> 江苏</c:v>
                </c:pt>
                <c:pt idx="10">
                  <c:v> 浙江</c:v>
                </c:pt>
                <c:pt idx="11">
                  <c:v> 安徽</c:v>
                </c:pt>
                <c:pt idx="12">
                  <c:v> 福建</c:v>
                </c:pt>
                <c:pt idx="13">
                  <c:v> 江西</c:v>
                </c:pt>
                <c:pt idx="14">
                  <c:v> 山东</c:v>
                </c:pt>
                <c:pt idx="15">
                  <c:v> 河南</c:v>
                </c:pt>
                <c:pt idx="16">
                  <c:v> 湖北</c:v>
                </c:pt>
                <c:pt idx="17">
                  <c:v> 湖南</c:v>
                </c:pt>
                <c:pt idx="18">
                  <c:v> 广东</c:v>
                </c:pt>
                <c:pt idx="19">
                  <c:v> 广西</c:v>
                </c:pt>
                <c:pt idx="20">
                  <c:v> 海南</c:v>
                </c:pt>
                <c:pt idx="21">
                  <c:v> 重庆</c:v>
                </c:pt>
                <c:pt idx="22">
                  <c:v> 四川</c:v>
                </c:pt>
                <c:pt idx="23">
                  <c:v> 贵州</c:v>
                </c:pt>
                <c:pt idx="24">
                  <c:v> 云南</c:v>
                </c:pt>
                <c:pt idx="25">
                  <c:v> 陕西</c:v>
                </c:pt>
                <c:pt idx="26">
                  <c:v> 甘肃</c:v>
                </c:pt>
                <c:pt idx="27">
                  <c:v> 青海</c:v>
                </c:pt>
                <c:pt idx="28">
                  <c:v> 宁夏</c:v>
                </c:pt>
                <c:pt idx="29">
                  <c:v> 新疆</c:v>
                </c:pt>
              </c:strCache>
            </c:strRef>
          </c:cat>
          <c:val>
            <c:numRef>
              <c:f>Sheet1!$L$2:$L$31</c:f>
              <c:numCache>
                <c:formatCode>0.00_ ;[Red]\-0.00\ </c:formatCode>
                <c:ptCount val="30"/>
                <c:pt idx="0">
                  <c:v>-4034.5460210217698</c:v>
                </c:pt>
                <c:pt idx="1">
                  <c:v>-3613.7824137938201</c:v>
                </c:pt>
                <c:pt idx="2">
                  <c:v>-5777.8576608573303</c:v>
                </c:pt>
                <c:pt idx="3">
                  <c:v>17815.1962466431</c:v>
                </c:pt>
                <c:pt idx="4">
                  <c:v>3556.90260506083</c:v>
                </c:pt>
                <c:pt idx="5">
                  <c:v>7090.9320260733803</c:v>
                </c:pt>
                <c:pt idx="6">
                  <c:v>3706.97627799257</c:v>
                </c:pt>
                <c:pt idx="7">
                  <c:v>-4862.4137184107503</c:v>
                </c:pt>
                <c:pt idx="8">
                  <c:v>-5959.7564223191803</c:v>
                </c:pt>
                <c:pt idx="9">
                  <c:v>-227.842436940959</c:v>
                </c:pt>
                <c:pt idx="10">
                  <c:v>-3363.46408955481</c:v>
                </c:pt>
                <c:pt idx="11">
                  <c:v>-2145.3334900371801</c:v>
                </c:pt>
                <c:pt idx="12">
                  <c:v>-1265.7808172620901</c:v>
                </c:pt>
                <c:pt idx="13">
                  <c:v>-1261.8146127561999</c:v>
                </c:pt>
                <c:pt idx="14">
                  <c:v>2817.4801401966301</c:v>
                </c:pt>
                <c:pt idx="15">
                  <c:v>541.19408414559405</c:v>
                </c:pt>
                <c:pt idx="16">
                  <c:v>1663.54255199412</c:v>
                </c:pt>
                <c:pt idx="17">
                  <c:v>-1237.68421681262</c:v>
                </c:pt>
                <c:pt idx="18">
                  <c:v>-2192.7661358207001</c:v>
                </c:pt>
                <c:pt idx="19">
                  <c:v>-2462.3356788042702</c:v>
                </c:pt>
                <c:pt idx="20">
                  <c:v>-778.73867173139502</c:v>
                </c:pt>
                <c:pt idx="21">
                  <c:v>1040.75941466418</c:v>
                </c:pt>
                <c:pt idx="22">
                  <c:v>1559.0940813060699</c:v>
                </c:pt>
                <c:pt idx="23">
                  <c:v>771.90941363929596</c:v>
                </c:pt>
                <c:pt idx="24">
                  <c:v>-316.915400365229</c:v>
                </c:pt>
                <c:pt idx="25">
                  <c:v>-3246.8919459055101</c:v>
                </c:pt>
                <c:pt idx="26">
                  <c:v>-389.40560581547498</c:v>
                </c:pt>
                <c:pt idx="27">
                  <c:v>-366.72188816516899</c:v>
                </c:pt>
                <c:pt idx="28">
                  <c:v>822.93472235658305</c:v>
                </c:pt>
                <c:pt idx="29">
                  <c:v>2117.1296623021299</c:v>
                </c:pt>
              </c:numCache>
            </c:numRef>
          </c:val>
        </c:ser>
        <c:ser>
          <c:idx val="1"/>
          <c:order val="1"/>
          <c:tx>
            <c:strRef>
              <c:f>Sheet1!$M$1</c:f>
              <c:strCache>
                <c:ptCount val="1"/>
                <c:pt idx="0">
                  <c:v>2007</c:v>
                </c:pt>
              </c:strCache>
            </c:strRef>
          </c:tx>
          <c:spPr>
            <a:solidFill>
              <a:schemeClr val="tx1">
                <a:lumMod val="75000"/>
                <a:lumOff val="25000"/>
              </a:schemeClr>
            </a:solidFill>
          </c:spPr>
          <c:invertIfNegative val="0"/>
          <c:cat>
            <c:strRef>
              <c:f>Sheet1!$A$2:$A$31</c:f>
              <c:strCache>
                <c:ptCount val="30"/>
                <c:pt idx="0">
                  <c:v> 北京</c:v>
                </c:pt>
                <c:pt idx="1">
                  <c:v> 天津</c:v>
                </c:pt>
                <c:pt idx="2">
                  <c:v> 河北</c:v>
                </c:pt>
                <c:pt idx="3">
                  <c:v> 山西</c:v>
                </c:pt>
                <c:pt idx="4">
                  <c:v> 内蒙古</c:v>
                </c:pt>
                <c:pt idx="5">
                  <c:v> 辽宁</c:v>
                </c:pt>
                <c:pt idx="6">
                  <c:v> 吉林</c:v>
                </c:pt>
                <c:pt idx="7">
                  <c:v> 黑龙江</c:v>
                </c:pt>
                <c:pt idx="8">
                  <c:v> 上海</c:v>
                </c:pt>
                <c:pt idx="9">
                  <c:v> 江苏</c:v>
                </c:pt>
                <c:pt idx="10">
                  <c:v> 浙江</c:v>
                </c:pt>
                <c:pt idx="11">
                  <c:v> 安徽</c:v>
                </c:pt>
                <c:pt idx="12">
                  <c:v> 福建</c:v>
                </c:pt>
                <c:pt idx="13">
                  <c:v> 江西</c:v>
                </c:pt>
                <c:pt idx="14">
                  <c:v> 山东</c:v>
                </c:pt>
                <c:pt idx="15">
                  <c:v> 河南</c:v>
                </c:pt>
                <c:pt idx="16">
                  <c:v> 湖北</c:v>
                </c:pt>
                <c:pt idx="17">
                  <c:v> 湖南</c:v>
                </c:pt>
                <c:pt idx="18">
                  <c:v> 广东</c:v>
                </c:pt>
                <c:pt idx="19">
                  <c:v> 广西</c:v>
                </c:pt>
                <c:pt idx="20">
                  <c:v> 海南</c:v>
                </c:pt>
                <c:pt idx="21">
                  <c:v> 重庆</c:v>
                </c:pt>
                <c:pt idx="22">
                  <c:v> 四川</c:v>
                </c:pt>
                <c:pt idx="23">
                  <c:v> 贵州</c:v>
                </c:pt>
                <c:pt idx="24">
                  <c:v> 云南</c:v>
                </c:pt>
                <c:pt idx="25">
                  <c:v> 陕西</c:v>
                </c:pt>
                <c:pt idx="26">
                  <c:v> 甘肃</c:v>
                </c:pt>
                <c:pt idx="27">
                  <c:v> 青海</c:v>
                </c:pt>
                <c:pt idx="28">
                  <c:v> 宁夏</c:v>
                </c:pt>
                <c:pt idx="29">
                  <c:v> 新疆</c:v>
                </c:pt>
              </c:strCache>
            </c:strRef>
          </c:cat>
          <c:val>
            <c:numRef>
              <c:f>Sheet1!$M$2:$M$31</c:f>
              <c:numCache>
                <c:formatCode>0.00_ ;[Red]\-0.00\ </c:formatCode>
                <c:ptCount val="30"/>
                <c:pt idx="0">
                  <c:v>-14295.3309680415</c:v>
                </c:pt>
                <c:pt idx="1">
                  <c:v>-11983.156702358499</c:v>
                </c:pt>
                <c:pt idx="2">
                  <c:v>10772.9483737191</c:v>
                </c:pt>
                <c:pt idx="3">
                  <c:v>45488.558361942698</c:v>
                </c:pt>
                <c:pt idx="4">
                  <c:v>24110.806717502401</c:v>
                </c:pt>
                <c:pt idx="5">
                  <c:v>12900.320990644101</c:v>
                </c:pt>
                <c:pt idx="6">
                  <c:v>-7851.8051560712001</c:v>
                </c:pt>
                <c:pt idx="7">
                  <c:v>8392.7242916522791</c:v>
                </c:pt>
                <c:pt idx="8">
                  <c:v>-20450.195217221499</c:v>
                </c:pt>
                <c:pt idx="9">
                  <c:v>-21462.014779896101</c:v>
                </c:pt>
                <c:pt idx="10">
                  <c:v>-26785.7215435449</c:v>
                </c:pt>
                <c:pt idx="11">
                  <c:v>2035.5805817594101</c:v>
                </c:pt>
                <c:pt idx="12">
                  <c:v>-4357.1826616021399</c:v>
                </c:pt>
                <c:pt idx="13">
                  <c:v>-605.31063067500497</c:v>
                </c:pt>
                <c:pt idx="14">
                  <c:v>5781.0597548225196</c:v>
                </c:pt>
                <c:pt idx="15">
                  <c:v>13276.364446019499</c:v>
                </c:pt>
                <c:pt idx="16">
                  <c:v>-446.12563746777198</c:v>
                </c:pt>
                <c:pt idx="17">
                  <c:v>3282.6683964543799</c:v>
                </c:pt>
                <c:pt idx="18">
                  <c:v>-41977.137891712497</c:v>
                </c:pt>
                <c:pt idx="19">
                  <c:v>-816.12470149327396</c:v>
                </c:pt>
                <c:pt idx="20">
                  <c:v>968.39861733821294</c:v>
                </c:pt>
                <c:pt idx="21">
                  <c:v>-2046.4067958974299</c:v>
                </c:pt>
                <c:pt idx="22">
                  <c:v>-956.25335099059896</c:v>
                </c:pt>
                <c:pt idx="23">
                  <c:v>9994.1819215105497</c:v>
                </c:pt>
                <c:pt idx="24">
                  <c:v>5402.0032814001797</c:v>
                </c:pt>
                <c:pt idx="25">
                  <c:v>3472.1696852629898</c:v>
                </c:pt>
                <c:pt idx="26">
                  <c:v>920.93816850959195</c:v>
                </c:pt>
                <c:pt idx="27">
                  <c:v>-458.21921040457801</c:v>
                </c:pt>
                <c:pt idx="28">
                  <c:v>3298.7862604216498</c:v>
                </c:pt>
                <c:pt idx="29">
                  <c:v>4393.4753984174304</c:v>
                </c:pt>
              </c:numCache>
            </c:numRef>
          </c:val>
        </c:ser>
        <c:ser>
          <c:idx val="2"/>
          <c:order val="2"/>
          <c:tx>
            <c:strRef>
              <c:f>Sheet1!$N$1</c:f>
              <c:strCache>
                <c:ptCount val="1"/>
                <c:pt idx="0">
                  <c:v>2012</c:v>
                </c:pt>
              </c:strCache>
            </c:strRef>
          </c:tx>
          <c:spPr>
            <a:solidFill>
              <a:schemeClr val="bg1">
                <a:lumMod val="75000"/>
              </a:schemeClr>
            </a:solidFill>
          </c:spPr>
          <c:invertIfNegative val="0"/>
          <c:cat>
            <c:strRef>
              <c:f>Sheet1!$A$2:$A$31</c:f>
              <c:strCache>
                <c:ptCount val="30"/>
                <c:pt idx="0">
                  <c:v> 北京</c:v>
                </c:pt>
                <c:pt idx="1">
                  <c:v> 天津</c:v>
                </c:pt>
                <c:pt idx="2">
                  <c:v> 河北</c:v>
                </c:pt>
                <c:pt idx="3">
                  <c:v> 山西</c:v>
                </c:pt>
                <c:pt idx="4">
                  <c:v> 内蒙古</c:v>
                </c:pt>
                <c:pt idx="5">
                  <c:v> 辽宁</c:v>
                </c:pt>
                <c:pt idx="6">
                  <c:v> 吉林</c:v>
                </c:pt>
                <c:pt idx="7">
                  <c:v> 黑龙江</c:v>
                </c:pt>
                <c:pt idx="8">
                  <c:v> 上海</c:v>
                </c:pt>
                <c:pt idx="9">
                  <c:v> 江苏</c:v>
                </c:pt>
                <c:pt idx="10">
                  <c:v> 浙江</c:v>
                </c:pt>
                <c:pt idx="11">
                  <c:v> 安徽</c:v>
                </c:pt>
                <c:pt idx="12">
                  <c:v> 福建</c:v>
                </c:pt>
                <c:pt idx="13">
                  <c:v> 江西</c:v>
                </c:pt>
                <c:pt idx="14">
                  <c:v> 山东</c:v>
                </c:pt>
                <c:pt idx="15">
                  <c:v> 河南</c:v>
                </c:pt>
                <c:pt idx="16">
                  <c:v> 湖北</c:v>
                </c:pt>
                <c:pt idx="17">
                  <c:v> 湖南</c:v>
                </c:pt>
                <c:pt idx="18">
                  <c:v> 广东</c:v>
                </c:pt>
                <c:pt idx="19">
                  <c:v> 广西</c:v>
                </c:pt>
                <c:pt idx="20">
                  <c:v> 海南</c:v>
                </c:pt>
                <c:pt idx="21">
                  <c:v> 重庆</c:v>
                </c:pt>
                <c:pt idx="22">
                  <c:v> 四川</c:v>
                </c:pt>
                <c:pt idx="23">
                  <c:v> 贵州</c:v>
                </c:pt>
                <c:pt idx="24">
                  <c:v> 云南</c:v>
                </c:pt>
                <c:pt idx="25">
                  <c:v> 陕西</c:v>
                </c:pt>
                <c:pt idx="26">
                  <c:v> 甘肃</c:v>
                </c:pt>
                <c:pt idx="27">
                  <c:v> 青海</c:v>
                </c:pt>
                <c:pt idx="28">
                  <c:v> 宁夏</c:v>
                </c:pt>
                <c:pt idx="29">
                  <c:v> 新疆</c:v>
                </c:pt>
              </c:strCache>
            </c:strRef>
          </c:cat>
          <c:val>
            <c:numRef>
              <c:f>Sheet1!$N$2:$N$31</c:f>
              <c:numCache>
                <c:formatCode>0.00_ ;[Red]\-0.00\ </c:formatCode>
                <c:ptCount val="30"/>
                <c:pt idx="0">
                  <c:v>-54796.832138162201</c:v>
                </c:pt>
                <c:pt idx="1">
                  <c:v>-8273.78895668117</c:v>
                </c:pt>
                <c:pt idx="2">
                  <c:v>40090.186731103997</c:v>
                </c:pt>
                <c:pt idx="3">
                  <c:v>75918.169647124101</c:v>
                </c:pt>
                <c:pt idx="4">
                  <c:v>51882.233390370297</c:v>
                </c:pt>
                <c:pt idx="5">
                  <c:v>16979.357418598102</c:v>
                </c:pt>
                <c:pt idx="6">
                  <c:v>3248.2067787268002</c:v>
                </c:pt>
                <c:pt idx="7">
                  <c:v>15188.474652446101</c:v>
                </c:pt>
                <c:pt idx="8">
                  <c:v>-28553.755747430401</c:v>
                </c:pt>
                <c:pt idx="9">
                  <c:v>-50360.583859994404</c:v>
                </c:pt>
                <c:pt idx="10">
                  <c:v>-34937.714685503299</c:v>
                </c:pt>
                <c:pt idx="11">
                  <c:v>13130.950340557099</c:v>
                </c:pt>
                <c:pt idx="12">
                  <c:v>68.693448812511605</c:v>
                </c:pt>
                <c:pt idx="13">
                  <c:v>-4823.9703104469199</c:v>
                </c:pt>
                <c:pt idx="14">
                  <c:v>-8871.6937763856004</c:v>
                </c:pt>
                <c:pt idx="15">
                  <c:v>-3692.1702590792002</c:v>
                </c:pt>
                <c:pt idx="16">
                  <c:v>-4848.1185673537702</c:v>
                </c:pt>
                <c:pt idx="17">
                  <c:v>-6707.4842250355796</c:v>
                </c:pt>
                <c:pt idx="18">
                  <c:v>-48401.464753047301</c:v>
                </c:pt>
                <c:pt idx="19">
                  <c:v>-6943.6807461153103</c:v>
                </c:pt>
                <c:pt idx="20">
                  <c:v>1705.56736053137</c:v>
                </c:pt>
                <c:pt idx="21">
                  <c:v>-5055.9355418834903</c:v>
                </c:pt>
                <c:pt idx="22">
                  <c:v>-7450.1615695202099</c:v>
                </c:pt>
                <c:pt idx="23">
                  <c:v>15820.126717753899</c:v>
                </c:pt>
                <c:pt idx="24">
                  <c:v>-1074.1274490630001</c:v>
                </c:pt>
                <c:pt idx="25">
                  <c:v>6273.2700857517202</c:v>
                </c:pt>
                <c:pt idx="26">
                  <c:v>3310.7454109980899</c:v>
                </c:pt>
                <c:pt idx="27">
                  <c:v>-1149.6727430932599</c:v>
                </c:pt>
                <c:pt idx="28">
                  <c:v>19090.139979257601</c:v>
                </c:pt>
                <c:pt idx="29">
                  <c:v>13235.033366763701</c:v>
                </c:pt>
              </c:numCache>
            </c:numRef>
          </c:val>
        </c:ser>
        <c:ser>
          <c:idx val="3"/>
          <c:order val="3"/>
          <c:tx>
            <c:strRef>
              <c:f>Sheet1!$O$1</c:f>
              <c:strCache>
                <c:ptCount val="1"/>
                <c:pt idx="0">
                  <c:v>2017</c:v>
                </c:pt>
              </c:strCache>
            </c:strRef>
          </c:tx>
          <c:spPr>
            <a:solidFill>
              <a:schemeClr val="tx1">
                <a:lumMod val="65000"/>
                <a:lumOff val="35000"/>
              </a:schemeClr>
            </a:solidFill>
          </c:spPr>
          <c:invertIfNegative val="0"/>
          <c:cat>
            <c:strRef>
              <c:f>Sheet1!$A$2:$A$31</c:f>
              <c:strCache>
                <c:ptCount val="30"/>
                <c:pt idx="0">
                  <c:v> 北京</c:v>
                </c:pt>
                <c:pt idx="1">
                  <c:v> 天津</c:v>
                </c:pt>
                <c:pt idx="2">
                  <c:v> 河北</c:v>
                </c:pt>
                <c:pt idx="3">
                  <c:v> 山西</c:v>
                </c:pt>
                <c:pt idx="4">
                  <c:v> 内蒙古</c:v>
                </c:pt>
                <c:pt idx="5">
                  <c:v> 辽宁</c:v>
                </c:pt>
                <c:pt idx="6">
                  <c:v> 吉林</c:v>
                </c:pt>
                <c:pt idx="7">
                  <c:v> 黑龙江</c:v>
                </c:pt>
                <c:pt idx="8">
                  <c:v> 上海</c:v>
                </c:pt>
                <c:pt idx="9">
                  <c:v> 江苏</c:v>
                </c:pt>
                <c:pt idx="10">
                  <c:v> 浙江</c:v>
                </c:pt>
                <c:pt idx="11">
                  <c:v> 安徽</c:v>
                </c:pt>
                <c:pt idx="12">
                  <c:v> 福建</c:v>
                </c:pt>
                <c:pt idx="13">
                  <c:v> 江西</c:v>
                </c:pt>
                <c:pt idx="14">
                  <c:v> 山东</c:v>
                </c:pt>
                <c:pt idx="15">
                  <c:v> 河南</c:v>
                </c:pt>
                <c:pt idx="16">
                  <c:v> 湖北</c:v>
                </c:pt>
                <c:pt idx="17">
                  <c:v> 湖南</c:v>
                </c:pt>
                <c:pt idx="18">
                  <c:v> 广东</c:v>
                </c:pt>
                <c:pt idx="19">
                  <c:v> 广西</c:v>
                </c:pt>
                <c:pt idx="20">
                  <c:v> 海南</c:v>
                </c:pt>
                <c:pt idx="21">
                  <c:v> 重庆</c:v>
                </c:pt>
                <c:pt idx="22">
                  <c:v> 四川</c:v>
                </c:pt>
                <c:pt idx="23">
                  <c:v> 贵州</c:v>
                </c:pt>
                <c:pt idx="24">
                  <c:v> 云南</c:v>
                </c:pt>
                <c:pt idx="25">
                  <c:v> 陕西</c:v>
                </c:pt>
                <c:pt idx="26">
                  <c:v> 甘肃</c:v>
                </c:pt>
                <c:pt idx="27">
                  <c:v> 青海</c:v>
                </c:pt>
                <c:pt idx="28">
                  <c:v> 宁夏</c:v>
                </c:pt>
                <c:pt idx="29">
                  <c:v> 新疆</c:v>
                </c:pt>
              </c:strCache>
            </c:strRef>
          </c:cat>
          <c:val>
            <c:numRef>
              <c:f>Sheet1!$O$2:$O$31</c:f>
              <c:numCache>
                <c:formatCode>0.00_ ;[Red]\-0.00\ </c:formatCode>
                <c:ptCount val="30"/>
                <c:pt idx="0">
                  <c:v>-46782.176466446697</c:v>
                </c:pt>
                <c:pt idx="1">
                  <c:v>-8928.9774408223693</c:v>
                </c:pt>
                <c:pt idx="2">
                  <c:v>18097.791560220201</c:v>
                </c:pt>
                <c:pt idx="3">
                  <c:v>83834.184088494003</c:v>
                </c:pt>
                <c:pt idx="4">
                  <c:v>98983.395868948501</c:v>
                </c:pt>
                <c:pt idx="5">
                  <c:v>48211.835584734101</c:v>
                </c:pt>
                <c:pt idx="6">
                  <c:v>2600.58498793321</c:v>
                </c:pt>
                <c:pt idx="7">
                  <c:v>13471.5030344232</c:v>
                </c:pt>
                <c:pt idx="8">
                  <c:v>-9797.8639496917294</c:v>
                </c:pt>
                <c:pt idx="9">
                  <c:v>-39631.143353014399</c:v>
                </c:pt>
                <c:pt idx="10">
                  <c:v>-91229.276314393603</c:v>
                </c:pt>
                <c:pt idx="11">
                  <c:v>9553.2385621475696</c:v>
                </c:pt>
                <c:pt idx="12">
                  <c:v>-2004.55877858142</c:v>
                </c:pt>
                <c:pt idx="13">
                  <c:v>-10138.793763023399</c:v>
                </c:pt>
                <c:pt idx="14">
                  <c:v>18684.767199002399</c:v>
                </c:pt>
                <c:pt idx="15">
                  <c:v>-20878.966203634602</c:v>
                </c:pt>
                <c:pt idx="16">
                  <c:v>-14151.4186328789</c:v>
                </c:pt>
                <c:pt idx="17">
                  <c:v>-11545.0309096981</c:v>
                </c:pt>
                <c:pt idx="18">
                  <c:v>-82019.360218090893</c:v>
                </c:pt>
                <c:pt idx="19">
                  <c:v>-3613.5797599377001</c:v>
                </c:pt>
                <c:pt idx="20">
                  <c:v>7982.5350022326502</c:v>
                </c:pt>
                <c:pt idx="21">
                  <c:v>-24268.937067335501</c:v>
                </c:pt>
                <c:pt idx="22">
                  <c:v>-10160.702317555</c:v>
                </c:pt>
                <c:pt idx="23">
                  <c:v>9844.7730382284299</c:v>
                </c:pt>
                <c:pt idx="24">
                  <c:v>-17857.135699069298</c:v>
                </c:pt>
                <c:pt idx="25">
                  <c:v>41961.136216451603</c:v>
                </c:pt>
                <c:pt idx="26">
                  <c:v>9156.7547746485598</c:v>
                </c:pt>
                <c:pt idx="27">
                  <c:v>-1104.33372574545</c:v>
                </c:pt>
                <c:pt idx="28">
                  <c:v>14261.2725977506</c:v>
                </c:pt>
                <c:pt idx="29">
                  <c:v>17468.482084704101</c:v>
                </c:pt>
              </c:numCache>
            </c:numRef>
          </c:val>
        </c:ser>
        <c:dLbls>
          <c:showLegendKey val="0"/>
          <c:showVal val="0"/>
          <c:showCatName val="0"/>
          <c:showSerName val="0"/>
          <c:showPercent val="0"/>
          <c:showBubbleSize val="0"/>
        </c:dLbls>
        <c:gapWidth val="150"/>
        <c:axId val="151938176"/>
        <c:axId val="151939712"/>
      </c:barChart>
      <c:catAx>
        <c:axId val="151938176"/>
        <c:scaling>
          <c:orientation val="minMax"/>
        </c:scaling>
        <c:delete val="0"/>
        <c:axPos val="b"/>
        <c:numFmt formatCode="General" sourceLinked="0"/>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endParaRPr lang="zh-CN"/>
          </a:p>
        </c:txPr>
        <c:crossAx val="151939712"/>
        <c:crosses val="autoZero"/>
        <c:auto val="1"/>
        <c:lblAlgn val="ctr"/>
        <c:lblOffset val="100"/>
        <c:noMultiLvlLbl val="0"/>
      </c:catAx>
      <c:valAx>
        <c:axId val="151939712"/>
        <c:scaling>
          <c:orientation val="minMax"/>
          <c:max val="100000"/>
          <c:min val="-100000"/>
        </c:scaling>
        <c:delete val="0"/>
        <c:axPos val="l"/>
        <c:majorGridlines>
          <c:spPr>
            <a:ln w="6350" cap="flat" cmpd="sng" algn="ctr">
              <a:noFill/>
              <a:prstDash val="solid"/>
              <a:round/>
            </a:ln>
          </c:spPr>
        </c:majorGridlines>
        <c:numFmt formatCode="0.00_ " sourceLinked="0"/>
        <c:majorTickMark val="out"/>
        <c:minorTickMark val="none"/>
        <c:tickLblPos val="nextTo"/>
        <c:txPr>
          <a:bodyPr rot="-60000000" spcFirstLastPara="0" vertOverflow="ellipsis" vert="horz" wrap="square" anchor="ctr" anchorCtr="1"/>
          <a:lstStyle/>
          <a:p>
            <a:pPr>
              <a:defRPr lang="zh-CN" sz="1000" b="0"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zh-CN"/>
          </a:p>
        </c:txPr>
        <c:crossAx val="151938176"/>
        <c:crosses val="autoZero"/>
        <c:crossBetween val="between"/>
      </c:valAx>
    </c:plotArea>
    <c:legend>
      <c:legendPos val="r"/>
      <c:layout>
        <c:manualLayout>
          <c:xMode val="edge"/>
          <c:yMode val="edge"/>
          <c:x val="0.38372266694616602"/>
          <c:y val="9.9303452453058799E-2"/>
          <c:w val="0.42515135608048998"/>
          <c:h val="0.117276173811607"/>
        </c:manualLayout>
      </c:layout>
      <c:overlay val="0"/>
      <c:txPr>
        <a:bodyPr rot="0" spcFirstLastPara="0" vertOverflow="ellipsis" vert="horz" wrap="square" anchor="ctr" anchorCtr="1"/>
        <a:lstStyle/>
        <a:p>
          <a:pPr>
            <a:defRPr lang="zh-CN" sz="11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zh-CN"/>
        </a:p>
      </c:txPr>
    </c:legend>
    <c:plotVisOnly val="1"/>
    <c:dispBlanksAs val="gap"/>
    <c:showDLblsOverMax val="0"/>
    <c:extLst>
      <c:ext uri="{0b15fc19-7d7d-44ad-8c2d-2c3a37ce22c3}">
        <chartProps xmlns="https://web.wps.cn/et/2018/main" chartId="{8e92f0ca-462a-42a9-95b6-00e28b9fb7d8}"/>
      </c:ext>
    </c:extLst>
  </c:chart>
  <c:spPr>
    <a:ln w="6350" cap="flat" cmpd="sng" algn="ctr">
      <a:noFill/>
      <a:prstDash val="solid"/>
      <a:round/>
    </a:ln>
  </c:spPr>
  <c:txPr>
    <a:bodyPr/>
    <a:lstStyle/>
    <a:p>
      <a:pPr>
        <a:defRPr lang="zh-CN"/>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6703096539162097E-2"/>
          <c:y val="4.0983606557376998E-2"/>
          <c:w val="0.901636205624047"/>
          <c:h val="0.94030452924153696"/>
        </c:manualLayout>
      </c:layout>
      <c:barChart>
        <c:barDir val="col"/>
        <c:grouping val="clustered"/>
        <c:varyColors val="0"/>
        <c:ser>
          <c:idx val="0"/>
          <c:order val="0"/>
          <c:tx>
            <c:strRef>
              <c:f>Sheet1!$B$1</c:f>
              <c:strCache>
                <c:ptCount val="1"/>
                <c:pt idx="0">
                  <c:v>2002</c:v>
                </c:pt>
              </c:strCache>
            </c:strRef>
          </c:tx>
          <c:spPr>
            <a:solidFill>
              <a:schemeClr val="bg1">
                <a:lumMod val="50000"/>
              </a:schemeClr>
            </a:solidFill>
          </c:spPr>
          <c:invertIfNegative val="0"/>
          <c:cat>
            <c:strRef>
              <c:f>Sheet1!$A$35:$A$64</c:f>
              <c:strCache>
                <c:ptCount val="30"/>
                <c:pt idx="0">
                  <c:v> 北京</c:v>
                </c:pt>
                <c:pt idx="1">
                  <c:v> 天津</c:v>
                </c:pt>
                <c:pt idx="2">
                  <c:v> 河北</c:v>
                </c:pt>
                <c:pt idx="3">
                  <c:v> 山西</c:v>
                </c:pt>
                <c:pt idx="4">
                  <c:v> 内蒙古</c:v>
                </c:pt>
                <c:pt idx="5">
                  <c:v> 辽宁</c:v>
                </c:pt>
                <c:pt idx="6">
                  <c:v> 吉林</c:v>
                </c:pt>
                <c:pt idx="7">
                  <c:v> 黑龙江</c:v>
                </c:pt>
                <c:pt idx="8">
                  <c:v> 上海</c:v>
                </c:pt>
                <c:pt idx="9">
                  <c:v> 江苏</c:v>
                </c:pt>
                <c:pt idx="10">
                  <c:v> 浙江</c:v>
                </c:pt>
                <c:pt idx="11">
                  <c:v> 安徽</c:v>
                </c:pt>
                <c:pt idx="12">
                  <c:v> 福建</c:v>
                </c:pt>
                <c:pt idx="13">
                  <c:v> 江西</c:v>
                </c:pt>
                <c:pt idx="14">
                  <c:v> 山东</c:v>
                </c:pt>
                <c:pt idx="15">
                  <c:v> 河南</c:v>
                </c:pt>
                <c:pt idx="16">
                  <c:v> 湖北</c:v>
                </c:pt>
                <c:pt idx="17">
                  <c:v> 湖南</c:v>
                </c:pt>
                <c:pt idx="18">
                  <c:v> 广东</c:v>
                </c:pt>
                <c:pt idx="19">
                  <c:v> 广西</c:v>
                </c:pt>
                <c:pt idx="20">
                  <c:v> 海南</c:v>
                </c:pt>
                <c:pt idx="21">
                  <c:v> 重庆</c:v>
                </c:pt>
                <c:pt idx="22">
                  <c:v> 四川</c:v>
                </c:pt>
                <c:pt idx="23">
                  <c:v> 贵州</c:v>
                </c:pt>
                <c:pt idx="24">
                  <c:v> 云南</c:v>
                </c:pt>
                <c:pt idx="25">
                  <c:v> 陕西</c:v>
                </c:pt>
                <c:pt idx="26">
                  <c:v> 甘肃</c:v>
                </c:pt>
                <c:pt idx="27">
                  <c:v> 青海</c:v>
                </c:pt>
                <c:pt idx="28">
                  <c:v> 宁夏</c:v>
                </c:pt>
                <c:pt idx="29">
                  <c:v> 新疆</c:v>
                </c:pt>
              </c:strCache>
            </c:strRef>
          </c:cat>
          <c:val>
            <c:numRef>
              <c:f>Sheet1!$B$35:$B$64</c:f>
              <c:numCache>
                <c:formatCode>General</c:formatCode>
                <c:ptCount val="30"/>
                <c:pt idx="0">
                  <c:v>1864.1869159164901</c:v>
                </c:pt>
                <c:pt idx="1">
                  <c:v>3057.8770225977901</c:v>
                </c:pt>
                <c:pt idx="2">
                  <c:v>2372.6068260738998</c:v>
                </c:pt>
                <c:pt idx="3">
                  <c:v>6564.2124985638302</c:v>
                </c:pt>
                <c:pt idx="4">
                  <c:v>1078.0394236219399</c:v>
                </c:pt>
                <c:pt idx="5">
                  <c:v>8908.5623945162097</c:v>
                </c:pt>
                <c:pt idx="6">
                  <c:v>596.15542526062302</c:v>
                </c:pt>
                <c:pt idx="7">
                  <c:v>1348.4250631431</c:v>
                </c:pt>
                <c:pt idx="8">
                  <c:v>6021.1734212113597</c:v>
                </c:pt>
                <c:pt idx="9">
                  <c:v>6951.3568692777799</c:v>
                </c:pt>
                <c:pt idx="10">
                  <c:v>5983.7958060950295</c:v>
                </c:pt>
                <c:pt idx="11">
                  <c:v>1042.48151655838</c:v>
                </c:pt>
                <c:pt idx="12">
                  <c:v>2155.2825582207001</c:v>
                </c:pt>
                <c:pt idx="13">
                  <c:v>451.87667198123501</c:v>
                </c:pt>
                <c:pt idx="14">
                  <c:v>6418.3650773825002</c:v>
                </c:pt>
                <c:pt idx="15">
                  <c:v>1067.6204089170999</c:v>
                </c:pt>
                <c:pt idx="16">
                  <c:v>797.51636646280895</c:v>
                </c:pt>
                <c:pt idx="17">
                  <c:v>601.50892303598005</c:v>
                </c:pt>
                <c:pt idx="18">
                  <c:v>10168.2696439703</c:v>
                </c:pt>
                <c:pt idx="19">
                  <c:v>459.84384732703501</c:v>
                </c:pt>
                <c:pt idx="20">
                  <c:v>95.079395167841099</c:v>
                </c:pt>
                <c:pt idx="21">
                  <c:v>601.71742629759103</c:v>
                </c:pt>
                <c:pt idx="22">
                  <c:v>1046.0213592029099</c:v>
                </c:pt>
                <c:pt idx="23">
                  <c:v>582.89954981741096</c:v>
                </c:pt>
                <c:pt idx="24">
                  <c:v>624.60402553772599</c:v>
                </c:pt>
                <c:pt idx="25">
                  <c:v>738.61874453479197</c:v>
                </c:pt>
                <c:pt idx="26">
                  <c:v>381.80593452993998</c:v>
                </c:pt>
                <c:pt idx="27">
                  <c:v>71.511689243514695</c:v>
                </c:pt>
                <c:pt idx="28">
                  <c:v>483.12069755405003</c:v>
                </c:pt>
                <c:pt idx="29">
                  <c:v>1006.14233944642</c:v>
                </c:pt>
              </c:numCache>
            </c:numRef>
          </c:val>
        </c:ser>
        <c:ser>
          <c:idx val="1"/>
          <c:order val="1"/>
          <c:tx>
            <c:strRef>
              <c:f>Sheet1!$C$1</c:f>
              <c:strCache>
                <c:ptCount val="1"/>
                <c:pt idx="0">
                  <c:v>2007</c:v>
                </c:pt>
              </c:strCache>
            </c:strRef>
          </c:tx>
          <c:spPr>
            <a:solidFill>
              <a:schemeClr val="tx1">
                <a:lumMod val="75000"/>
                <a:lumOff val="25000"/>
              </a:schemeClr>
            </a:solidFill>
          </c:spPr>
          <c:invertIfNegative val="0"/>
          <c:cat>
            <c:strRef>
              <c:f>Sheet1!$A$35:$A$64</c:f>
              <c:strCache>
                <c:ptCount val="30"/>
                <c:pt idx="0">
                  <c:v> 北京</c:v>
                </c:pt>
                <c:pt idx="1">
                  <c:v> 天津</c:v>
                </c:pt>
                <c:pt idx="2">
                  <c:v> 河北</c:v>
                </c:pt>
                <c:pt idx="3">
                  <c:v> 山西</c:v>
                </c:pt>
                <c:pt idx="4">
                  <c:v> 内蒙古</c:v>
                </c:pt>
                <c:pt idx="5">
                  <c:v> 辽宁</c:v>
                </c:pt>
                <c:pt idx="6">
                  <c:v> 吉林</c:v>
                </c:pt>
                <c:pt idx="7">
                  <c:v> 黑龙江</c:v>
                </c:pt>
                <c:pt idx="8">
                  <c:v> 上海</c:v>
                </c:pt>
                <c:pt idx="9">
                  <c:v> 江苏</c:v>
                </c:pt>
                <c:pt idx="10">
                  <c:v> 浙江</c:v>
                </c:pt>
                <c:pt idx="11">
                  <c:v> 安徽</c:v>
                </c:pt>
                <c:pt idx="12">
                  <c:v> 福建</c:v>
                </c:pt>
                <c:pt idx="13">
                  <c:v> 江西</c:v>
                </c:pt>
                <c:pt idx="14">
                  <c:v> 山东</c:v>
                </c:pt>
                <c:pt idx="15">
                  <c:v> 河南</c:v>
                </c:pt>
                <c:pt idx="16">
                  <c:v> 湖北</c:v>
                </c:pt>
                <c:pt idx="17">
                  <c:v> 湖南</c:v>
                </c:pt>
                <c:pt idx="18">
                  <c:v> 广东</c:v>
                </c:pt>
                <c:pt idx="19">
                  <c:v> 广西</c:v>
                </c:pt>
                <c:pt idx="20">
                  <c:v> 海南</c:v>
                </c:pt>
                <c:pt idx="21">
                  <c:v> 重庆</c:v>
                </c:pt>
                <c:pt idx="22">
                  <c:v> 四川</c:v>
                </c:pt>
                <c:pt idx="23">
                  <c:v> 贵州</c:v>
                </c:pt>
                <c:pt idx="24">
                  <c:v> 云南</c:v>
                </c:pt>
                <c:pt idx="25">
                  <c:v> 陕西</c:v>
                </c:pt>
                <c:pt idx="26">
                  <c:v> 甘肃</c:v>
                </c:pt>
                <c:pt idx="27">
                  <c:v> 青海</c:v>
                </c:pt>
                <c:pt idx="28">
                  <c:v> 宁夏</c:v>
                </c:pt>
                <c:pt idx="29">
                  <c:v> 新疆</c:v>
                </c:pt>
              </c:strCache>
            </c:strRef>
          </c:cat>
          <c:val>
            <c:numRef>
              <c:f>Sheet1!$C$35:$C$64</c:f>
              <c:numCache>
                <c:formatCode>General</c:formatCode>
                <c:ptCount val="30"/>
                <c:pt idx="0">
                  <c:v>3442.4201162401</c:v>
                </c:pt>
                <c:pt idx="1">
                  <c:v>4693.9468907835399</c:v>
                </c:pt>
                <c:pt idx="2">
                  <c:v>6901.9473368686304</c:v>
                </c:pt>
                <c:pt idx="3">
                  <c:v>11929.7470159197</c:v>
                </c:pt>
                <c:pt idx="4">
                  <c:v>2198.4726433170199</c:v>
                </c:pt>
                <c:pt idx="5">
                  <c:v>14866.108632327399</c:v>
                </c:pt>
                <c:pt idx="6">
                  <c:v>1110.4445548804199</c:v>
                </c:pt>
                <c:pt idx="7">
                  <c:v>3553.4943361942601</c:v>
                </c:pt>
                <c:pt idx="8">
                  <c:v>13574.3172066365</c:v>
                </c:pt>
                <c:pt idx="9">
                  <c:v>24603.724331569301</c:v>
                </c:pt>
                <c:pt idx="10">
                  <c:v>14507.9087582629</c:v>
                </c:pt>
                <c:pt idx="11">
                  <c:v>2471.18924626956</c:v>
                </c:pt>
                <c:pt idx="12">
                  <c:v>6760.5314024646495</c:v>
                </c:pt>
                <c:pt idx="13">
                  <c:v>1411.48260694951</c:v>
                </c:pt>
                <c:pt idx="14">
                  <c:v>25012.857201571402</c:v>
                </c:pt>
                <c:pt idx="15">
                  <c:v>3442.9326412363298</c:v>
                </c:pt>
                <c:pt idx="16">
                  <c:v>2580.88048981149</c:v>
                </c:pt>
                <c:pt idx="17">
                  <c:v>2171.6644570286599</c:v>
                </c:pt>
                <c:pt idx="18">
                  <c:v>28069.854312338699</c:v>
                </c:pt>
                <c:pt idx="19">
                  <c:v>1197.9995195138599</c:v>
                </c:pt>
                <c:pt idx="20">
                  <c:v>693.71776772817202</c:v>
                </c:pt>
                <c:pt idx="21">
                  <c:v>895.86968429968397</c:v>
                </c:pt>
                <c:pt idx="22">
                  <c:v>2376.0104862467001</c:v>
                </c:pt>
                <c:pt idx="23">
                  <c:v>1474.2146615132599</c:v>
                </c:pt>
                <c:pt idx="24">
                  <c:v>1768.7206908359699</c:v>
                </c:pt>
                <c:pt idx="25">
                  <c:v>1589.7039475833201</c:v>
                </c:pt>
                <c:pt idx="26">
                  <c:v>1433.8698279206999</c:v>
                </c:pt>
                <c:pt idx="27">
                  <c:v>176.82814817419299</c:v>
                </c:pt>
                <c:pt idx="28">
                  <c:v>948.08412734120998</c:v>
                </c:pt>
                <c:pt idx="29">
                  <c:v>2709.0947807130001</c:v>
                </c:pt>
              </c:numCache>
            </c:numRef>
          </c:val>
        </c:ser>
        <c:ser>
          <c:idx val="2"/>
          <c:order val="2"/>
          <c:tx>
            <c:strRef>
              <c:f>Sheet1!$D$1</c:f>
              <c:strCache>
                <c:ptCount val="1"/>
                <c:pt idx="0">
                  <c:v>2012</c:v>
                </c:pt>
              </c:strCache>
            </c:strRef>
          </c:tx>
          <c:spPr>
            <a:solidFill>
              <a:schemeClr val="bg1">
                <a:lumMod val="75000"/>
              </a:schemeClr>
            </a:solidFill>
          </c:spPr>
          <c:invertIfNegative val="0"/>
          <c:cat>
            <c:strRef>
              <c:f>Sheet1!$A$35:$A$64</c:f>
              <c:strCache>
                <c:ptCount val="30"/>
                <c:pt idx="0">
                  <c:v> 北京</c:v>
                </c:pt>
                <c:pt idx="1">
                  <c:v> 天津</c:v>
                </c:pt>
                <c:pt idx="2">
                  <c:v> 河北</c:v>
                </c:pt>
                <c:pt idx="3">
                  <c:v> 山西</c:v>
                </c:pt>
                <c:pt idx="4">
                  <c:v> 内蒙古</c:v>
                </c:pt>
                <c:pt idx="5">
                  <c:v> 辽宁</c:v>
                </c:pt>
                <c:pt idx="6">
                  <c:v> 吉林</c:v>
                </c:pt>
                <c:pt idx="7">
                  <c:v> 黑龙江</c:v>
                </c:pt>
                <c:pt idx="8">
                  <c:v> 上海</c:v>
                </c:pt>
                <c:pt idx="9">
                  <c:v> 江苏</c:v>
                </c:pt>
                <c:pt idx="10">
                  <c:v> 浙江</c:v>
                </c:pt>
                <c:pt idx="11">
                  <c:v> 安徽</c:v>
                </c:pt>
                <c:pt idx="12">
                  <c:v> 福建</c:v>
                </c:pt>
                <c:pt idx="13">
                  <c:v> 江西</c:v>
                </c:pt>
                <c:pt idx="14">
                  <c:v> 山东</c:v>
                </c:pt>
                <c:pt idx="15">
                  <c:v> 河南</c:v>
                </c:pt>
                <c:pt idx="16">
                  <c:v> 湖北</c:v>
                </c:pt>
                <c:pt idx="17">
                  <c:v> 湖南</c:v>
                </c:pt>
                <c:pt idx="18">
                  <c:v> 广东</c:v>
                </c:pt>
                <c:pt idx="19">
                  <c:v> 广西</c:v>
                </c:pt>
                <c:pt idx="20">
                  <c:v> 海南</c:v>
                </c:pt>
                <c:pt idx="21">
                  <c:v> 重庆</c:v>
                </c:pt>
                <c:pt idx="22">
                  <c:v> 四川</c:v>
                </c:pt>
                <c:pt idx="23">
                  <c:v> 贵州</c:v>
                </c:pt>
                <c:pt idx="24">
                  <c:v> 云南</c:v>
                </c:pt>
                <c:pt idx="25">
                  <c:v> 陕西</c:v>
                </c:pt>
                <c:pt idx="26">
                  <c:v> 甘肃</c:v>
                </c:pt>
                <c:pt idx="27">
                  <c:v> 青海</c:v>
                </c:pt>
                <c:pt idx="28">
                  <c:v> 宁夏</c:v>
                </c:pt>
                <c:pt idx="29">
                  <c:v> 新疆</c:v>
                </c:pt>
              </c:strCache>
            </c:strRef>
          </c:cat>
          <c:val>
            <c:numRef>
              <c:f>Sheet1!$D$35:$D$64</c:f>
              <c:numCache>
                <c:formatCode>General</c:formatCode>
                <c:ptCount val="30"/>
                <c:pt idx="0">
                  <c:v>1519.2376615999401</c:v>
                </c:pt>
                <c:pt idx="1">
                  <c:v>6158.7611248496396</c:v>
                </c:pt>
                <c:pt idx="2">
                  <c:v>13489.746829386</c:v>
                </c:pt>
                <c:pt idx="3">
                  <c:v>7678.5291046405</c:v>
                </c:pt>
                <c:pt idx="4">
                  <c:v>15615.3815635681</c:v>
                </c:pt>
                <c:pt idx="5">
                  <c:v>15928.1544393779</c:v>
                </c:pt>
                <c:pt idx="6">
                  <c:v>1361.24130713505</c:v>
                </c:pt>
                <c:pt idx="7">
                  <c:v>2677.1298135247198</c:v>
                </c:pt>
                <c:pt idx="8">
                  <c:v>12739.236804955601</c:v>
                </c:pt>
                <c:pt idx="9">
                  <c:v>40271.312335483301</c:v>
                </c:pt>
                <c:pt idx="10">
                  <c:v>25398.0372871447</c:v>
                </c:pt>
                <c:pt idx="11">
                  <c:v>5483.9643706351799</c:v>
                </c:pt>
                <c:pt idx="12">
                  <c:v>9123.0233938930996</c:v>
                </c:pt>
                <c:pt idx="13">
                  <c:v>2860.4824543657801</c:v>
                </c:pt>
                <c:pt idx="14">
                  <c:v>47387.389223394603</c:v>
                </c:pt>
                <c:pt idx="15">
                  <c:v>5367.5360807616798</c:v>
                </c:pt>
                <c:pt idx="16">
                  <c:v>6151.1653647250196</c:v>
                </c:pt>
                <c:pt idx="17">
                  <c:v>1434.76544264321</c:v>
                </c:pt>
                <c:pt idx="18">
                  <c:v>41506.3793911381</c:v>
                </c:pt>
                <c:pt idx="19">
                  <c:v>2516.33411267157</c:v>
                </c:pt>
                <c:pt idx="20">
                  <c:v>737.06354034810795</c:v>
                </c:pt>
                <c:pt idx="21">
                  <c:v>304.44023958747601</c:v>
                </c:pt>
                <c:pt idx="22">
                  <c:v>6808.4651802727303</c:v>
                </c:pt>
                <c:pt idx="23">
                  <c:v>2498.1410807533198</c:v>
                </c:pt>
                <c:pt idx="24">
                  <c:v>705.95931860412497</c:v>
                </c:pt>
                <c:pt idx="25">
                  <c:v>10111.395901355099</c:v>
                </c:pt>
                <c:pt idx="26">
                  <c:v>842.39070806910502</c:v>
                </c:pt>
                <c:pt idx="27">
                  <c:v>286.26513271433498</c:v>
                </c:pt>
                <c:pt idx="28">
                  <c:v>1747.4418787366801</c:v>
                </c:pt>
                <c:pt idx="29">
                  <c:v>4191.1435091164103</c:v>
                </c:pt>
              </c:numCache>
            </c:numRef>
          </c:val>
        </c:ser>
        <c:ser>
          <c:idx val="3"/>
          <c:order val="3"/>
          <c:tx>
            <c:strRef>
              <c:f>Sheet1!$E$1</c:f>
              <c:strCache>
                <c:ptCount val="1"/>
                <c:pt idx="0">
                  <c:v>2017</c:v>
                </c:pt>
              </c:strCache>
            </c:strRef>
          </c:tx>
          <c:spPr>
            <a:solidFill>
              <a:schemeClr val="tx1">
                <a:lumMod val="65000"/>
                <a:lumOff val="35000"/>
              </a:schemeClr>
            </a:solidFill>
          </c:spPr>
          <c:invertIfNegative val="0"/>
          <c:cat>
            <c:strRef>
              <c:f>Sheet1!$A$35:$A$64</c:f>
              <c:strCache>
                <c:ptCount val="30"/>
                <c:pt idx="0">
                  <c:v> 北京</c:v>
                </c:pt>
                <c:pt idx="1">
                  <c:v> 天津</c:v>
                </c:pt>
                <c:pt idx="2">
                  <c:v> 河北</c:v>
                </c:pt>
                <c:pt idx="3">
                  <c:v> 山西</c:v>
                </c:pt>
                <c:pt idx="4">
                  <c:v> 内蒙古</c:v>
                </c:pt>
                <c:pt idx="5">
                  <c:v> 辽宁</c:v>
                </c:pt>
                <c:pt idx="6">
                  <c:v> 吉林</c:v>
                </c:pt>
                <c:pt idx="7">
                  <c:v> 黑龙江</c:v>
                </c:pt>
                <c:pt idx="8">
                  <c:v> 上海</c:v>
                </c:pt>
                <c:pt idx="9">
                  <c:v> 江苏</c:v>
                </c:pt>
                <c:pt idx="10">
                  <c:v> 浙江</c:v>
                </c:pt>
                <c:pt idx="11">
                  <c:v> 安徽</c:v>
                </c:pt>
                <c:pt idx="12">
                  <c:v> 福建</c:v>
                </c:pt>
                <c:pt idx="13">
                  <c:v> 江西</c:v>
                </c:pt>
                <c:pt idx="14">
                  <c:v> 山东</c:v>
                </c:pt>
                <c:pt idx="15">
                  <c:v> 河南</c:v>
                </c:pt>
                <c:pt idx="16">
                  <c:v> 湖北</c:v>
                </c:pt>
                <c:pt idx="17">
                  <c:v> 湖南</c:v>
                </c:pt>
                <c:pt idx="18">
                  <c:v> 广东</c:v>
                </c:pt>
                <c:pt idx="19">
                  <c:v> 广西</c:v>
                </c:pt>
                <c:pt idx="20">
                  <c:v> 海南</c:v>
                </c:pt>
                <c:pt idx="21">
                  <c:v> 重庆</c:v>
                </c:pt>
                <c:pt idx="22">
                  <c:v> 四川</c:v>
                </c:pt>
                <c:pt idx="23">
                  <c:v> 贵州</c:v>
                </c:pt>
                <c:pt idx="24">
                  <c:v> 云南</c:v>
                </c:pt>
                <c:pt idx="25">
                  <c:v> 陕西</c:v>
                </c:pt>
                <c:pt idx="26">
                  <c:v> 甘肃</c:v>
                </c:pt>
                <c:pt idx="27">
                  <c:v> 青海</c:v>
                </c:pt>
                <c:pt idx="28">
                  <c:v> 宁夏</c:v>
                </c:pt>
                <c:pt idx="29">
                  <c:v> 新疆</c:v>
                </c:pt>
              </c:strCache>
            </c:strRef>
          </c:cat>
          <c:val>
            <c:numRef>
              <c:f>Sheet1!$E$35:$E$64</c:f>
              <c:numCache>
                <c:formatCode>General</c:formatCode>
                <c:ptCount val="30"/>
                <c:pt idx="0">
                  <c:v>3884.4079269478798</c:v>
                </c:pt>
                <c:pt idx="1">
                  <c:v>5781.0269360800103</c:v>
                </c:pt>
                <c:pt idx="2">
                  <c:v>10951.8250707443</c:v>
                </c:pt>
                <c:pt idx="3">
                  <c:v>9026.7595303923299</c:v>
                </c:pt>
                <c:pt idx="4">
                  <c:v>3999.9252904261598</c:v>
                </c:pt>
                <c:pt idx="5">
                  <c:v>21454.4652339971</c:v>
                </c:pt>
                <c:pt idx="6">
                  <c:v>543.387056680711</c:v>
                </c:pt>
                <c:pt idx="7">
                  <c:v>1958.6458138594301</c:v>
                </c:pt>
                <c:pt idx="8">
                  <c:v>12717.1328247439</c:v>
                </c:pt>
                <c:pt idx="9">
                  <c:v>38606.380375973298</c:v>
                </c:pt>
                <c:pt idx="10">
                  <c:v>33423.255211231997</c:v>
                </c:pt>
                <c:pt idx="11">
                  <c:v>6048.3861907624396</c:v>
                </c:pt>
                <c:pt idx="12">
                  <c:v>8344.7591428570304</c:v>
                </c:pt>
                <c:pt idx="13">
                  <c:v>4599.5916384674701</c:v>
                </c:pt>
                <c:pt idx="14">
                  <c:v>38521.019501135997</c:v>
                </c:pt>
                <c:pt idx="15">
                  <c:v>9309.4806766936108</c:v>
                </c:pt>
                <c:pt idx="16">
                  <c:v>4187.1503278418504</c:v>
                </c:pt>
                <c:pt idx="17">
                  <c:v>2698.0856827498001</c:v>
                </c:pt>
                <c:pt idx="18">
                  <c:v>49799.689429256898</c:v>
                </c:pt>
                <c:pt idx="19">
                  <c:v>3820.2082218826599</c:v>
                </c:pt>
                <c:pt idx="20">
                  <c:v>1455.19064148698</c:v>
                </c:pt>
                <c:pt idx="21">
                  <c:v>6113.80188180196</c:v>
                </c:pt>
                <c:pt idx="22">
                  <c:v>4460.0625829642304</c:v>
                </c:pt>
                <c:pt idx="23">
                  <c:v>4980.44156698603</c:v>
                </c:pt>
                <c:pt idx="24">
                  <c:v>2183.6849847497701</c:v>
                </c:pt>
                <c:pt idx="25">
                  <c:v>8740.0147144134698</c:v>
                </c:pt>
                <c:pt idx="26">
                  <c:v>530.34127778324898</c:v>
                </c:pt>
                <c:pt idx="27">
                  <c:v>145.86184529307801</c:v>
                </c:pt>
                <c:pt idx="28">
                  <c:v>4050.0001924818498</c:v>
                </c:pt>
                <c:pt idx="29">
                  <c:v>5697.8800252275096</c:v>
                </c:pt>
              </c:numCache>
            </c:numRef>
          </c:val>
        </c:ser>
        <c:dLbls>
          <c:showLegendKey val="0"/>
          <c:showVal val="0"/>
          <c:showCatName val="0"/>
          <c:showSerName val="0"/>
          <c:showPercent val="0"/>
          <c:showBubbleSize val="0"/>
        </c:dLbls>
        <c:gapWidth val="150"/>
        <c:axId val="151884544"/>
        <c:axId val="151886080"/>
      </c:barChart>
      <c:catAx>
        <c:axId val="151884544"/>
        <c:scaling>
          <c:orientation val="minMax"/>
        </c:scaling>
        <c:delete val="0"/>
        <c:axPos val="b"/>
        <c:numFmt formatCode="General" sourceLinked="0"/>
        <c:majorTickMark val="out"/>
        <c:minorTickMark val="none"/>
        <c:tickLblPos val="nextTo"/>
        <c:txPr>
          <a:bodyPr rot="-60000000" spcFirstLastPara="0" vertOverflow="ellipsis" vert="horz" wrap="square" anchor="ctr" anchorCtr="1"/>
          <a:lstStyle/>
          <a:p>
            <a:pPr>
              <a:defRPr lang="zh-CN" sz="1000" b="0" i="0" u="none" strike="noStrike" kern="1200" baseline="0">
                <a:solidFill>
                  <a:sysClr val="windowText" lastClr="000000"/>
                </a:solidFill>
                <a:latin typeface="+mn-lt"/>
                <a:ea typeface="+mn-ea"/>
                <a:cs typeface="+mn-cs"/>
              </a:defRPr>
            </a:pPr>
            <a:endParaRPr lang="zh-CN"/>
          </a:p>
        </c:txPr>
        <c:crossAx val="151886080"/>
        <c:crosses val="autoZero"/>
        <c:auto val="1"/>
        <c:lblAlgn val="ctr"/>
        <c:lblOffset val="100"/>
        <c:noMultiLvlLbl val="0"/>
      </c:catAx>
      <c:valAx>
        <c:axId val="151886080"/>
        <c:scaling>
          <c:orientation val="minMax"/>
          <c:max val="50000"/>
        </c:scaling>
        <c:delete val="0"/>
        <c:axPos val="l"/>
        <c:majorGridlines>
          <c:spPr>
            <a:ln w="6350" cap="flat" cmpd="sng" algn="ctr">
              <a:noFill/>
              <a:prstDash val="solid"/>
              <a:round/>
            </a:ln>
          </c:spPr>
        </c:majorGridlines>
        <c:numFmt formatCode="General" sourceLinked="1"/>
        <c:majorTickMark val="out"/>
        <c:minorTickMark val="none"/>
        <c:tickLblPos val="nextTo"/>
        <c:txPr>
          <a:bodyPr rot="-60000000" spcFirstLastPara="0" vertOverflow="ellipsis" vert="horz" wrap="square" anchor="ctr" anchorCtr="1"/>
          <a:lstStyle/>
          <a:p>
            <a:pPr>
              <a:defRPr lang="zh-CN" sz="1000" b="0"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zh-CN"/>
          </a:p>
        </c:txPr>
        <c:crossAx val="151884544"/>
        <c:crosses val="autoZero"/>
        <c:crossBetween val="between"/>
      </c:valAx>
    </c:plotArea>
    <c:legend>
      <c:legendPos val="r"/>
      <c:layout>
        <c:manualLayout>
          <c:xMode val="edge"/>
          <c:yMode val="edge"/>
          <c:x val="8.64403596804975E-2"/>
          <c:y val="4.3747896897503198E-2"/>
          <c:w val="0.42515135608048998"/>
          <c:h val="0.117276173811607"/>
        </c:manualLayout>
      </c:layout>
      <c:overlay val="0"/>
      <c:txPr>
        <a:bodyPr rot="0" spcFirstLastPara="0" vertOverflow="ellipsis" vert="horz" wrap="square" anchor="ctr" anchorCtr="1"/>
        <a:lstStyle/>
        <a:p>
          <a:pPr>
            <a:defRPr lang="zh-CN" sz="11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zh-CN"/>
        </a:p>
      </c:txPr>
    </c:legend>
    <c:plotVisOnly val="1"/>
    <c:dispBlanksAs val="gap"/>
    <c:showDLblsOverMax val="0"/>
    <c:extLst>
      <c:ext uri="{0b15fc19-7d7d-44ad-8c2d-2c3a37ce22c3}">
        <chartProps xmlns="https://web.wps.cn/et/2018/main" chartId="{5f3c3a50-dbee-4ff0-9cab-d6f0b4a6cc49}"/>
      </c:ext>
    </c:extLst>
  </c:chart>
  <c:spPr>
    <a:ln w="6350" cap="flat" cmpd="sng" algn="ctr">
      <a:noFill/>
      <a:prstDash val="solid"/>
      <a:round/>
    </a:ln>
  </c:spPr>
  <c:txPr>
    <a:bodyPr/>
    <a:lstStyle/>
    <a:p>
      <a:pPr>
        <a:defRPr lang="zh-CN"/>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8363794375952607E-2"/>
          <c:y val="2.5051820445521199E-2"/>
          <c:w val="0.901636205624047"/>
          <c:h val="0.94030452924153696"/>
        </c:manualLayout>
      </c:layout>
      <c:barChart>
        <c:barDir val="col"/>
        <c:grouping val="clustered"/>
        <c:varyColors val="0"/>
        <c:ser>
          <c:idx val="0"/>
          <c:order val="0"/>
          <c:tx>
            <c:strRef>
              <c:f>Sheet1!$G$1</c:f>
              <c:strCache>
                <c:ptCount val="1"/>
                <c:pt idx="0">
                  <c:v>2002</c:v>
                </c:pt>
              </c:strCache>
            </c:strRef>
          </c:tx>
          <c:spPr>
            <a:solidFill>
              <a:schemeClr val="bg1">
                <a:lumMod val="50000"/>
              </a:schemeClr>
            </a:solidFill>
          </c:spPr>
          <c:invertIfNegative val="0"/>
          <c:cat>
            <c:strRef>
              <c:f>Sheet1!$A$35:$A$64</c:f>
              <c:strCache>
                <c:ptCount val="30"/>
                <c:pt idx="0">
                  <c:v> 北京</c:v>
                </c:pt>
                <c:pt idx="1">
                  <c:v> 天津</c:v>
                </c:pt>
                <c:pt idx="2">
                  <c:v> 河北</c:v>
                </c:pt>
                <c:pt idx="3">
                  <c:v> 山西</c:v>
                </c:pt>
                <c:pt idx="4">
                  <c:v> 内蒙古</c:v>
                </c:pt>
                <c:pt idx="5">
                  <c:v> 辽宁</c:v>
                </c:pt>
                <c:pt idx="6">
                  <c:v> 吉林</c:v>
                </c:pt>
                <c:pt idx="7">
                  <c:v> 黑龙江</c:v>
                </c:pt>
                <c:pt idx="8">
                  <c:v> 上海</c:v>
                </c:pt>
                <c:pt idx="9">
                  <c:v> 江苏</c:v>
                </c:pt>
                <c:pt idx="10">
                  <c:v> 浙江</c:v>
                </c:pt>
                <c:pt idx="11">
                  <c:v> 安徽</c:v>
                </c:pt>
                <c:pt idx="12">
                  <c:v> 福建</c:v>
                </c:pt>
                <c:pt idx="13">
                  <c:v> 江西</c:v>
                </c:pt>
                <c:pt idx="14">
                  <c:v> 山东</c:v>
                </c:pt>
                <c:pt idx="15">
                  <c:v> 河南</c:v>
                </c:pt>
                <c:pt idx="16">
                  <c:v> 湖北</c:v>
                </c:pt>
                <c:pt idx="17">
                  <c:v> 湖南</c:v>
                </c:pt>
                <c:pt idx="18">
                  <c:v> 广东</c:v>
                </c:pt>
                <c:pt idx="19">
                  <c:v> 广西</c:v>
                </c:pt>
                <c:pt idx="20">
                  <c:v> 海南</c:v>
                </c:pt>
                <c:pt idx="21">
                  <c:v> 重庆</c:v>
                </c:pt>
                <c:pt idx="22">
                  <c:v> 四川</c:v>
                </c:pt>
                <c:pt idx="23">
                  <c:v> 贵州</c:v>
                </c:pt>
                <c:pt idx="24">
                  <c:v> 云南</c:v>
                </c:pt>
                <c:pt idx="25">
                  <c:v> 陕西</c:v>
                </c:pt>
                <c:pt idx="26">
                  <c:v> 甘肃</c:v>
                </c:pt>
                <c:pt idx="27">
                  <c:v> 青海</c:v>
                </c:pt>
                <c:pt idx="28">
                  <c:v> 宁夏</c:v>
                </c:pt>
                <c:pt idx="29">
                  <c:v> 新疆</c:v>
                </c:pt>
              </c:strCache>
            </c:strRef>
          </c:cat>
          <c:val>
            <c:numRef>
              <c:f>Sheet1!$G$35:$G$64</c:f>
              <c:numCache>
                <c:formatCode>General</c:formatCode>
                <c:ptCount val="30"/>
                <c:pt idx="0">
                  <c:v>1137.63590433946</c:v>
                </c:pt>
                <c:pt idx="1">
                  <c:v>1104.2685853666101</c:v>
                </c:pt>
                <c:pt idx="2">
                  <c:v>679.43740869108899</c:v>
                </c:pt>
                <c:pt idx="3">
                  <c:v>942.23700302653197</c:v>
                </c:pt>
                <c:pt idx="4">
                  <c:v>707.19282365697404</c:v>
                </c:pt>
                <c:pt idx="5">
                  <c:v>3750.25499589638</c:v>
                </c:pt>
                <c:pt idx="6">
                  <c:v>602.36250285737901</c:v>
                </c:pt>
                <c:pt idx="7">
                  <c:v>485.01564727005098</c:v>
                </c:pt>
                <c:pt idx="8">
                  <c:v>3049.5925107226899</c:v>
                </c:pt>
                <c:pt idx="9">
                  <c:v>2230.63471257933</c:v>
                </c:pt>
                <c:pt idx="10">
                  <c:v>844.06287135851903</c:v>
                </c:pt>
                <c:pt idx="11">
                  <c:v>361.45997562980102</c:v>
                </c:pt>
                <c:pt idx="12">
                  <c:v>518.41870544662004</c:v>
                </c:pt>
                <c:pt idx="13">
                  <c:v>178.13692295047599</c:v>
                </c:pt>
                <c:pt idx="14">
                  <c:v>1822.1292178674501</c:v>
                </c:pt>
                <c:pt idx="15">
                  <c:v>260.10507694525398</c:v>
                </c:pt>
                <c:pt idx="16">
                  <c:v>432.540045479095</c:v>
                </c:pt>
                <c:pt idx="17">
                  <c:v>195.58392577209199</c:v>
                </c:pt>
                <c:pt idx="18">
                  <c:v>3679.3458101886399</c:v>
                </c:pt>
                <c:pt idx="19">
                  <c:v>92.343282039500806</c:v>
                </c:pt>
                <c:pt idx="20">
                  <c:v>67.914777477208503</c:v>
                </c:pt>
                <c:pt idx="21">
                  <c:v>286.09250227118201</c:v>
                </c:pt>
                <c:pt idx="22">
                  <c:v>279.71155475621799</c:v>
                </c:pt>
                <c:pt idx="23">
                  <c:v>180.11439483977699</c:v>
                </c:pt>
                <c:pt idx="24">
                  <c:v>217.565985983384</c:v>
                </c:pt>
                <c:pt idx="25">
                  <c:v>326.456578779636</c:v>
                </c:pt>
                <c:pt idx="26">
                  <c:v>242.33612865959199</c:v>
                </c:pt>
                <c:pt idx="27">
                  <c:v>16.397524775247899</c:v>
                </c:pt>
                <c:pt idx="28">
                  <c:v>172.555292481728</c:v>
                </c:pt>
                <c:pt idx="29">
                  <c:v>270.26531260597301</c:v>
                </c:pt>
              </c:numCache>
            </c:numRef>
          </c:val>
        </c:ser>
        <c:ser>
          <c:idx val="1"/>
          <c:order val="1"/>
          <c:tx>
            <c:strRef>
              <c:f>Sheet1!$H$1</c:f>
              <c:strCache>
                <c:ptCount val="1"/>
                <c:pt idx="0">
                  <c:v>2007</c:v>
                </c:pt>
              </c:strCache>
            </c:strRef>
          </c:tx>
          <c:spPr>
            <a:solidFill>
              <a:schemeClr val="tx1">
                <a:lumMod val="75000"/>
                <a:lumOff val="25000"/>
              </a:schemeClr>
            </a:solidFill>
          </c:spPr>
          <c:invertIfNegative val="0"/>
          <c:cat>
            <c:strRef>
              <c:f>Sheet1!$A$35:$A$64</c:f>
              <c:strCache>
                <c:ptCount val="30"/>
                <c:pt idx="0">
                  <c:v> 北京</c:v>
                </c:pt>
                <c:pt idx="1">
                  <c:v> 天津</c:v>
                </c:pt>
                <c:pt idx="2">
                  <c:v> 河北</c:v>
                </c:pt>
                <c:pt idx="3">
                  <c:v> 山西</c:v>
                </c:pt>
                <c:pt idx="4">
                  <c:v> 内蒙古</c:v>
                </c:pt>
                <c:pt idx="5">
                  <c:v> 辽宁</c:v>
                </c:pt>
                <c:pt idx="6">
                  <c:v> 吉林</c:v>
                </c:pt>
                <c:pt idx="7">
                  <c:v> 黑龙江</c:v>
                </c:pt>
                <c:pt idx="8">
                  <c:v> 上海</c:v>
                </c:pt>
                <c:pt idx="9">
                  <c:v> 江苏</c:v>
                </c:pt>
                <c:pt idx="10">
                  <c:v> 浙江</c:v>
                </c:pt>
                <c:pt idx="11">
                  <c:v> 安徽</c:v>
                </c:pt>
                <c:pt idx="12">
                  <c:v> 福建</c:v>
                </c:pt>
                <c:pt idx="13">
                  <c:v> 江西</c:v>
                </c:pt>
                <c:pt idx="14">
                  <c:v> 山东</c:v>
                </c:pt>
                <c:pt idx="15">
                  <c:v> 河南</c:v>
                </c:pt>
                <c:pt idx="16">
                  <c:v> 湖北</c:v>
                </c:pt>
                <c:pt idx="17">
                  <c:v> 湖南</c:v>
                </c:pt>
                <c:pt idx="18">
                  <c:v> 广东</c:v>
                </c:pt>
                <c:pt idx="19">
                  <c:v> 广西</c:v>
                </c:pt>
                <c:pt idx="20">
                  <c:v> 海南</c:v>
                </c:pt>
                <c:pt idx="21">
                  <c:v> 重庆</c:v>
                </c:pt>
                <c:pt idx="22">
                  <c:v> 四川</c:v>
                </c:pt>
                <c:pt idx="23">
                  <c:v> 贵州</c:v>
                </c:pt>
                <c:pt idx="24">
                  <c:v> 云南</c:v>
                </c:pt>
                <c:pt idx="25">
                  <c:v> 陕西</c:v>
                </c:pt>
                <c:pt idx="26">
                  <c:v> 甘肃</c:v>
                </c:pt>
                <c:pt idx="27">
                  <c:v> 青海</c:v>
                </c:pt>
                <c:pt idx="28">
                  <c:v> 宁夏</c:v>
                </c:pt>
                <c:pt idx="29">
                  <c:v> 新疆</c:v>
                </c:pt>
              </c:strCache>
            </c:strRef>
          </c:cat>
          <c:val>
            <c:numRef>
              <c:f>Sheet1!$H$35:$H$64</c:f>
              <c:numCache>
                <c:formatCode>General</c:formatCode>
                <c:ptCount val="30"/>
                <c:pt idx="0">
                  <c:v>1627.9040115651101</c:v>
                </c:pt>
                <c:pt idx="1">
                  <c:v>962.81293199721802</c:v>
                </c:pt>
                <c:pt idx="2">
                  <c:v>2510.3153227897601</c:v>
                </c:pt>
                <c:pt idx="3">
                  <c:v>2706.2375950631499</c:v>
                </c:pt>
                <c:pt idx="4">
                  <c:v>888.14071763361403</c:v>
                </c:pt>
                <c:pt idx="5">
                  <c:v>3193.9189686145401</c:v>
                </c:pt>
                <c:pt idx="6">
                  <c:v>638.91485475024399</c:v>
                </c:pt>
                <c:pt idx="7">
                  <c:v>673.29247515997702</c:v>
                </c:pt>
                <c:pt idx="8">
                  <c:v>3089.4587499035301</c:v>
                </c:pt>
                <c:pt idx="9">
                  <c:v>4030.7080156134298</c:v>
                </c:pt>
                <c:pt idx="10">
                  <c:v>2336.5794163673499</c:v>
                </c:pt>
                <c:pt idx="11">
                  <c:v>1003.58786483524</c:v>
                </c:pt>
                <c:pt idx="12">
                  <c:v>738.71896795106102</c:v>
                </c:pt>
                <c:pt idx="13">
                  <c:v>494.08060630163601</c:v>
                </c:pt>
                <c:pt idx="14">
                  <c:v>3804.1862857139099</c:v>
                </c:pt>
                <c:pt idx="15">
                  <c:v>1377.72612739485</c:v>
                </c:pt>
                <c:pt idx="16">
                  <c:v>615.52246986296495</c:v>
                </c:pt>
                <c:pt idx="17">
                  <c:v>910.04850041239501</c:v>
                </c:pt>
                <c:pt idx="18">
                  <c:v>5331.7874697816096</c:v>
                </c:pt>
                <c:pt idx="19">
                  <c:v>378.573418129196</c:v>
                </c:pt>
                <c:pt idx="20">
                  <c:v>444.87198247958099</c:v>
                </c:pt>
                <c:pt idx="21">
                  <c:v>427.77782164147902</c:v>
                </c:pt>
                <c:pt idx="22">
                  <c:v>709.69356127597098</c:v>
                </c:pt>
                <c:pt idx="23">
                  <c:v>522.48661118890698</c:v>
                </c:pt>
                <c:pt idx="24">
                  <c:v>715.18237536413005</c:v>
                </c:pt>
                <c:pt idx="25">
                  <c:v>616.08723613070504</c:v>
                </c:pt>
                <c:pt idx="26">
                  <c:v>752.72290479540595</c:v>
                </c:pt>
                <c:pt idx="27">
                  <c:v>67.486873071431603</c:v>
                </c:pt>
                <c:pt idx="28">
                  <c:v>372.44034855957301</c:v>
                </c:pt>
                <c:pt idx="29">
                  <c:v>415.54148962172201</c:v>
                </c:pt>
              </c:numCache>
            </c:numRef>
          </c:val>
        </c:ser>
        <c:ser>
          <c:idx val="2"/>
          <c:order val="2"/>
          <c:tx>
            <c:strRef>
              <c:f>Sheet1!$I$1</c:f>
              <c:strCache>
                <c:ptCount val="1"/>
                <c:pt idx="0">
                  <c:v>2012</c:v>
                </c:pt>
              </c:strCache>
            </c:strRef>
          </c:tx>
          <c:spPr>
            <a:solidFill>
              <a:schemeClr val="bg1">
                <a:lumMod val="75000"/>
              </a:schemeClr>
            </a:solidFill>
          </c:spPr>
          <c:invertIfNegative val="0"/>
          <c:cat>
            <c:strRef>
              <c:f>Sheet1!$A$35:$A$64</c:f>
              <c:strCache>
                <c:ptCount val="30"/>
                <c:pt idx="0">
                  <c:v> 北京</c:v>
                </c:pt>
                <c:pt idx="1">
                  <c:v> 天津</c:v>
                </c:pt>
                <c:pt idx="2">
                  <c:v> 河北</c:v>
                </c:pt>
                <c:pt idx="3">
                  <c:v> 山西</c:v>
                </c:pt>
                <c:pt idx="4">
                  <c:v> 内蒙古</c:v>
                </c:pt>
                <c:pt idx="5">
                  <c:v> 辽宁</c:v>
                </c:pt>
                <c:pt idx="6">
                  <c:v> 吉林</c:v>
                </c:pt>
                <c:pt idx="7">
                  <c:v> 黑龙江</c:v>
                </c:pt>
                <c:pt idx="8">
                  <c:v> 上海</c:v>
                </c:pt>
                <c:pt idx="9">
                  <c:v> 江苏</c:v>
                </c:pt>
                <c:pt idx="10">
                  <c:v> 浙江</c:v>
                </c:pt>
                <c:pt idx="11">
                  <c:v> 安徽</c:v>
                </c:pt>
                <c:pt idx="12">
                  <c:v> 福建</c:v>
                </c:pt>
                <c:pt idx="13">
                  <c:v> 江西</c:v>
                </c:pt>
                <c:pt idx="14">
                  <c:v> 山东</c:v>
                </c:pt>
                <c:pt idx="15">
                  <c:v> 河南</c:v>
                </c:pt>
                <c:pt idx="16">
                  <c:v> 湖北</c:v>
                </c:pt>
                <c:pt idx="17">
                  <c:v> 湖南</c:v>
                </c:pt>
                <c:pt idx="18">
                  <c:v> 广东</c:v>
                </c:pt>
                <c:pt idx="19">
                  <c:v> 广西</c:v>
                </c:pt>
                <c:pt idx="20">
                  <c:v> 海南</c:v>
                </c:pt>
                <c:pt idx="21">
                  <c:v> 重庆</c:v>
                </c:pt>
                <c:pt idx="22">
                  <c:v> 四川</c:v>
                </c:pt>
                <c:pt idx="23">
                  <c:v> 贵州</c:v>
                </c:pt>
                <c:pt idx="24">
                  <c:v> 云南</c:v>
                </c:pt>
                <c:pt idx="25">
                  <c:v> 陕西</c:v>
                </c:pt>
                <c:pt idx="26">
                  <c:v> 甘肃</c:v>
                </c:pt>
                <c:pt idx="27">
                  <c:v> 青海</c:v>
                </c:pt>
                <c:pt idx="28">
                  <c:v> 宁夏</c:v>
                </c:pt>
                <c:pt idx="29">
                  <c:v> 新疆</c:v>
                </c:pt>
              </c:strCache>
            </c:strRef>
          </c:cat>
          <c:val>
            <c:numRef>
              <c:f>Sheet1!$I$35:$I$64</c:f>
              <c:numCache>
                <c:formatCode>General</c:formatCode>
                <c:ptCount val="30"/>
                <c:pt idx="0">
                  <c:v>14999.3222939473</c:v>
                </c:pt>
                <c:pt idx="1">
                  <c:v>9502.9439116750109</c:v>
                </c:pt>
                <c:pt idx="2">
                  <c:v>8787.5351961789202</c:v>
                </c:pt>
                <c:pt idx="3">
                  <c:v>9830.1474964748304</c:v>
                </c:pt>
                <c:pt idx="4">
                  <c:v>15561.403671059499</c:v>
                </c:pt>
                <c:pt idx="5">
                  <c:v>14494.832452815501</c:v>
                </c:pt>
                <c:pt idx="6">
                  <c:v>4353.1090683779703</c:v>
                </c:pt>
                <c:pt idx="7">
                  <c:v>9147.7861269134301</c:v>
                </c:pt>
                <c:pt idx="8">
                  <c:v>24344.908690027001</c:v>
                </c:pt>
                <c:pt idx="9">
                  <c:v>24986.254159078799</c:v>
                </c:pt>
                <c:pt idx="10">
                  <c:v>9951.0357273805403</c:v>
                </c:pt>
                <c:pt idx="11">
                  <c:v>2942.8495124720098</c:v>
                </c:pt>
                <c:pt idx="12">
                  <c:v>10019.6810201719</c:v>
                </c:pt>
                <c:pt idx="13">
                  <c:v>1436.4256537199899</c:v>
                </c:pt>
                <c:pt idx="14">
                  <c:v>21399.4888271216</c:v>
                </c:pt>
                <c:pt idx="15">
                  <c:v>4765.2303869632196</c:v>
                </c:pt>
                <c:pt idx="16">
                  <c:v>12585.6016084843</c:v>
                </c:pt>
                <c:pt idx="17">
                  <c:v>1252.57927306234</c:v>
                </c:pt>
                <c:pt idx="18">
                  <c:v>34921.5722411717</c:v>
                </c:pt>
                <c:pt idx="19">
                  <c:v>2925.54604657753</c:v>
                </c:pt>
                <c:pt idx="20">
                  <c:v>3700.3346467401402</c:v>
                </c:pt>
                <c:pt idx="21">
                  <c:v>310.142145344168</c:v>
                </c:pt>
                <c:pt idx="22">
                  <c:v>3914.5735199687801</c:v>
                </c:pt>
                <c:pt idx="23">
                  <c:v>1248.4787546512</c:v>
                </c:pt>
                <c:pt idx="24">
                  <c:v>2322.03323698741</c:v>
                </c:pt>
                <c:pt idx="25">
                  <c:v>12891.3970281192</c:v>
                </c:pt>
                <c:pt idx="26">
                  <c:v>3417.84033587167</c:v>
                </c:pt>
                <c:pt idx="27">
                  <c:v>4824.8629735579498</c:v>
                </c:pt>
                <c:pt idx="28">
                  <c:v>1129.75450740926</c:v>
                </c:pt>
                <c:pt idx="29">
                  <c:v>3205.6299053010598</c:v>
                </c:pt>
              </c:numCache>
            </c:numRef>
          </c:val>
        </c:ser>
        <c:ser>
          <c:idx val="3"/>
          <c:order val="3"/>
          <c:tx>
            <c:strRef>
              <c:f>Sheet1!$J$1</c:f>
              <c:strCache>
                <c:ptCount val="1"/>
                <c:pt idx="0">
                  <c:v>2017</c:v>
                </c:pt>
              </c:strCache>
            </c:strRef>
          </c:tx>
          <c:spPr>
            <a:solidFill>
              <a:schemeClr val="tx1">
                <a:lumMod val="65000"/>
                <a:lumOff val="35000"/>
              </a:schemeClr>
            </a:solidFill>
          </c:spPr>
          <c:invertIfNegative val="0"/>
          <c:cat>
            <c:strRef>
              <c:f>Sheet1!$A$35:$A$64</c:f>
              <c:strCache>
                <c:ptCount val="30"/>
                <c:pt idx="0">
                  <c:v> 北京</c:v>
                </c:pt>
                <c:pt idx="1">
                  <c:v> 天津</c:v>
                </c:pt>
                <c:pt idx="2">
                  <c:v> 河北</c:v>
                </c:pt>
                <c:pt idx="3">
                  <c:v> 山西</c:v>
                </c:pt>
                <c:pt idx="4">
                  <c:v> 内蒙古</c:v>
                </c:pt>
                <c:pt idx="5">
                  <c:v> 辽宁</c:v>
                </c:pt>
                <c:pt idx="6">
                  <c:v> 吉林</c:v>
                </c:pt>
                <c:pt idx="7">
                  <c:v> 黑龙江</c:v>
                </c:pt>
                <c:pt idx="8">
                  <c:v> 上海</c:v>
                </c:pt>
                <c:pt idx="9">
                  <c:v> 江苏</c:v>
                </c:pt>
                <c:pt idx="10">
                  <c:v> 浙江</c:v>
                </c:pt>
                <c:pt idx="11">
                  <c:v> 安徽</c:v>
                </c:pt>
                <c:pt idx="12">
                  <c:v> 福建</c:v>
                </c:pt>
                <c:pt idx="13">
                  <c:v> 江西</c:v>
                </c:pt>
                <c:pt idx="14">
                  <c:v> 山东</c:v>
                </c:pt>
                <c:pt idx="15">
                  <c:v> 河南</c:v>
                </c:pt>
                <c:pt idx="16">
                  <c:v> 湖北</c:v>
                </c:pt>
                <c:pt idx="17">
                  <c:v> 湖南</c:v>
                </c:pt>
                <c:pt idx="18">
                  <c:v> 广东</c:v>
                </c:pt>
                <c:pt idx="19">
                  <c:v> 广西</c:v>
                </c:pt>
                <c:pt idx="20">
                  <c:v> 海南</c:v>
                </c:pt>
                <c:pt idx="21">
                  <c:v> 重庆</c:v>
                </c:pt>
                <c:pt idx="22">
                  <c:v> 四川</c:v>
                </c:pt>
                <c:pt idx="23">
                  <c:v> 贵州</c:v>
                </c:pt>
                <c:pt idx="24">
                  <c:v> 云南</c:v>
                </c:pt>
                <c:pt idx="25">
                  <c:v> 陕西</c:v>
                </c:pt>
                <c:pt idx="26">
                  <c:v> 甘肃</c:v>
                </c:pt>
                <c:pt idx="27">
                  <c:v> 青海</c:v>
                </c:pt>
                <c:pt idx="28">
                  <c:v> 宁夏</c:v>
                </c:pt>
                <c:pt idx="29">
                  <c:v> 新疆</c:v>
                </c:pt>
              </c:strCache>
            </c:strRef>
          </c:cat>
          <c:val>
            <c:numRef>
              <c:f>Sheet1!$J$35:$J$64</c:f>
              <c:numCache>
                <c:formatCode>General</c:formatCode>
                <c:ptCount val="30"/>
                <c:pt idx="0">
                  <c:v>12638.4299445373</c:v>
                </c:pt>
                <c:pt idx="1">
                  <c:v>8813.2762692250199</c:v>
                </c:pt>
                <c:pt idx="2">
                  <c:v>6097.8755934571</c:v>
                </c:pt>
                <c:pt idx="3">
                  <c:v>7146.0955484822998</c:v>
                </c:pt>
                <c:pt idx="4">
                  <c:v>8504.3413337643597</c:v>
                </c:pt>
                <c:pt idx="5">
                  <c:v>26382.5868861257</c:v>
                </c:pt>
                <c:pt idx="6">
                  <c:v>5137.3601714159304</c:v>
                </c:pt>
                <c:pt idx="7">
                  <c:v>5182.2515114135103</c:v>
                </c:pt>
                <c:pt idx="8">
                  <c:v>27286.6560865592</c:v>
                </c:pt>
                <c:pt idx="9">
                  <c:v>26260.843046217298</c:v>
                </c:pt>
                <c:pt idx="10">
                  <c:v>10679.389677809701</c:v>
                </c:pt>
                <c:pt idx="11">
                  <c:v>4283.1182313232403</c:v>
                </c:pt>
                <c:pt idx="12">
                  <c:v>11156.9451442194</c:v>
                </c:pt>
                <c:pt idx="13">
                  <c:v>1804.98362931422</c:v>
                </c:pt>
                <c:pt idx="14">
                  <c:v>25355.795145439999</c:v>
                </c:pt>
                <c:pt idx="15">
                  <c:v>5509.55874675825</c:v>
                </c:pt>
                <c:pt idx="16">
                  <c:v>2146.8277428930501</c:v>
                </c:pt>
                <c:pt idx="17">
                  <c:v>1694.4829010379401</c:v>
                </c:pt>
                <c:pt idx="18">
                  <c:v>34084.044447525797</c:v>
                </c:pt>
                <c:pt idx="19">
                  <c:v>2635.3252992932198</c:v>
                </c:pt>
                <c:pt idx="20">
                  <c:v>3225.5777637854799</c:v>
                </c:pt>
                <c:pt idx="21">
                  <c:v>3505.8202817900801</c:v>
                </c:pt>
                <c:pt idx="22">
                  <c:v>2865.9044199536502</c:v>
                </c:pt>
                <c:pt idx="23">
                  <c:v>5093.6117868557203</c:v>
                </c:pt>
                <c:pt idx="24">
                  <c:v>2819.9007109856998</c:v>
                </c:pt>
                <c:pt idx="25">
                  <c:v>8157.4495440916799</c:v>
                </c:pt>
                <c:pt idx="26">
                  <c:v>1482.5057885747501</c:v>
                </c:pt>
                <c:pt idx="27">
                  <c:v>95.367758633248201</c:v>
                </c:pt>
                <c:pt idx="28">
                  <c:v>1647.4640203014601</c:v>
                </c:pt>
                <c:pt idx="29">
                  <c:v>39402.091232104001</c:v>
                </c:pt>
              </c:numCache>
            </c:numRef>
          </c:val>
        </c:ser>
        <c:dLbls>
          <c:showLegendKey val="0"/>
          <c:showVal val="0"/>
          <c:showCatName val="0"/>
          <c:showSerName val="0"/>
          <c:showPercent val="0"/>
          <c:showBubbleSize val="0"/>
        </c:dLbls>
        <c:gapWidth val="150"/>
        <c:axId val="151986944"/>
        <c:axId val="151988480"/>
      </c:barChart>
      <c:catAx>
        <c:axId val="151986944"/>
        <c:scaling>
          <c:orientation val="minMax"/>
        </c:scaling>
        <c:delete val="0"/>
        <c:axPos val="b"/>
        <c:numFmt formatCode="General" sourceLinked="0"/>
        <c:majorTickMark val="out"/>
        <c:minorTickMark val="none"/>
        <c:tickLblPos val="nextTo"/>
        <c:txPr>
          <a:bodyPr rot="-60000000" spcFirstLastPara="0" vertOverflow="ellipsis" vert="horz" wrap="square" anchor="ctr" anchorCtr="1"/>
          <a:lstStyle/>
          <a:p>
            <a:pPr>
              <a:defRPr lang="zh-CN" sz="1000" b="0" i="0" u="none" strike="noStrike" kern="1200" baseline="0">
                <a:solidFill>
                  <a:sysClr val="windowText" lastClr="000000"/>
                </a:solidFill>
                <a:latin typeface="+mn-lt"/>
                <a:ea typeface="+mn-ea"/>
                <a:cs typeface="+mn-cs"/>
              </a:defRPr>
            </a:pPr>
            <a:endParaRPr lang="zh-CN"/>
          </a:p>
        </c:txPr>
        <c:crossAx val="151988480"/>
        <c:crosses val="autoZero"/>
        <c:auto val="1"/>
        <c:lblAlgn val="ctr"/>
        <c:lblOffset val="100"/>
        <c:noMultiLvlLbl val="0"/>
      </c:catAx>
      <c:valAx>
        <c:axId val="151988480"/>
        <c:scaling>
          <c:orientation val="minMax"/>
          <c:max val="40000"/>
        </c:scaling>
        <c:delete val="0"/>
        <c:axPos val="l"/>
        <c:majorGridlines>
          <c:spPr>
            <a:ln w="6350" cap="flat" cmpd="sng" algn="ctr">
              <a:noFill/>
              <a:prstDash val="solid"/>
              <a:round/>
            </a:ln>
          </c:spPr>
        </c:majorGridlines>
        <c:numFmt formatCode="General" sourceLinked="1"/>
        <c:majorTickMark val="out"/>
        <c:minorTickMark val="none"/>
        <c:tickLblPos val="nextTo"/>
        <c:txPr>
          <a:bodyPr rot="-60000000" spcFirstLastPara="0" vertOverflow="ellipsis" vert="horz" wrap="square" anchor="ctr" anchorCtr="1"/>
          <a:lstStyle/>
          <a:p>
            <a:pPr>
              <a:defRPr lang="zh-CN" sz="1000" b="0"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zh-CN"/>
          </a:p>
        </c:txPr>
        <c:crossAx val="151986944"/>
        <c:crosses val="autoZero"/>
        <c:crossBetween val="between"/>
      </c:valAx>
    </c:plotArea>
    <c:legend>
      <c:legendPos val="r"/>
      <c:layout>
        <c:manualLayout>
          <c:xMode val="edge"/>
          <c:yMode val="edge"/>
          <c:x val="8.64403596804975E-2"/>
          <c:y val="4.3747896897503198E-2"/>
          <c:w val="0.42515135608048998"/>
          <c:h val="0.117276173811607"/>
        </c:manualLayout>
      </c:layout>
      <c:overlay val="0"/>
      <c:txPr>
        <a:bodyPr rot="0" spcFirstLastPara="0" vertOverflow="ellipsis" vert="horz" wrap="square" anchor="ctr" anchorCtr="1"/>
        <a:lstStyle/>
        <a:p>
          <a:pPr>
            <a:defRPr lang="zh-CN" sz="11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zh-CN"/>
        </a:p>
      </c:txPr>
    </c:legend>
    <c:plotVisOnly val="1"/>
    <c:dispBlanksAs val="gap"/>
    <c:showDLblsOverMax val="0"/>
    <c:extLst>
      <c:ext uri="{0b15fc19-7d7d-44ad-8c2d-2c3a37ce22c3}">
        <chartProps xmlns="https://web.wps.cn/et/2018/main" chartId="{be794433-1a17-4f35-a519-8dfd6142b5f0}"/>
      </c:ext>
    </c:extLst>
  </c:chart>
  <c:spPr>
    <a:ln w="6350" cap="flat" cmpd="sng" algn="ctr">
      <a:noFill/>
      <a:prstDash val="solid"/>
      <a:round/>
    </a:ln>
  </c:spPr>
  <c:txPr>
    <a:bodyPr/>
    <a:lstStyle/>
    <a:p>
      <a:pPr>
        <a:defRPr lang="zh-CN"/>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8363794375952607E-2"/>
          <c:y val="3.3598828992529799E-2"/>
          <c:w val="0.901636205624047"/>
          <c:h val="0.94030452924153696"/>
        </c:manualLayout>
      </c:layout>
      <c:barChart>
        <c:barDir val="col"/>
        <c:grouping val="clustered"/>
        <c:varyColors val="0"/>
        <c:ser>
          <c:idx val="0"/>
          <c:order val="0"/>
          <c:tx>
            <c:strRef>
              <c:f>Sheet1!$L$1</c:f>
              <c:strCache>
                <c:ptCount val="1"/>
                <c:pt idx="0">
                  <c:v>2002</c:v>
                </c:pt>
              </c:strCache>
            </c:strRef>
          </c:tx>
          <c:spPr>
            <a:solidFill>
              <a:schemeClr val="bg1">
                <a:lumMod val="50000"/>
              </a:schemeClr>
            </a:solidFill>
          </c:spPr>
          <c:invertIfNegative val="0"/>
          <c:cat>
            <c:strRef>
              <c:f>Sheet1!$A$35:$A$64</c:f>
              <c:strCache>
                <c:ptCount val="30"/>
                <c:pt idx="0">
                  <c:v> 北京</c:v>
                </c:pt>
                <c:pt idx="1">
                  <c:v> 天津</c:v>
                </c:pt>
                <c:pt idx="2">
                  <c:v> 河北</c:v>
                </c:pt>
                <c:pt idx="3">
                  <c:v> 山西</c:v>
                </c:pt>
                <c:pt idx="4">
                  <c:v> 内蒙古</c:v>
                </c:pt>
                <c:pt idx="5">
                  <c:v> 辽宁</c:v>
                </c:pt>
                <c:pt idx="6">
                  <c:v> 吉林</c:v>
                </c:pt>
                <c:pt idx="7">
                  <c:v> 黑龙江</c:v>
                </c:pt>
                <c:pt idx="8">
                  <c:v> 上海</c:v>
                </c:pt>
                <c:pt idx="9">
                  <c:v> 江苏</c:v>
                </c:pt>
                <c:pt idx="10">
                  <c:v> 浙江</c:v>
                </c:pt>
                <c:pt idx="11">
                  <c:v> 安徽</c:v>
                </c:pt>
                <c:pt idx="12">
                  <c:v> 福建</c:v>
                </c:pt>
                <c:pt idx="13">
                  <c:v> 江西</c:v>
                </c:pt>
                <c:pt idx="14">
                  <c:v> 山东</c:v>
                </c:pt>
                <c:pt idx="15">
                  <c:v> 河南</c:v>
                </c:pt>
                <c:pt idx="16">
                  <c:v> 湖北</c:v>
                </c:pt>
                <c:pt idx="17">
                  <c:v> 湖南</c:v>
                </c:pt>
                <c:pt idx="18">
                  <c:v> 广东</c:v>
                </c:pt>
                <c:pt idx="19">
                  <c:v> 广西</c:v>
                </c:pt>
                <c:pt idx="20">
                  <c:v> 海南</c:v>
                </c:pt>
                <c:pt idx="21">
                  <c:v> 重庆</c:v>
                </c:pt>
                <c:pt idx="22">
                  <c:v> 四川</c:v>
                </c:pt>
                <c:pt idx="23">
                  <c:v> 贵州</c:v>
                </c:pt>
                <c:pt idx="24">
                  <c:v> 云南</c:v>
                </c:pt>
                <c:pt idx="25">
                  <c:v> 陕西</c:v>
                </c:pt>
                <c:pt idx="26">
                  <c:v> 甘肃</c:v>
                </c:pt>
                <c:pt idx="27">
                  <c:v> 青海</c:v>
                </c:pt>
                <c:pt idx="28">
                  <c:v> 宁夏</c:v>
                </c:pt>
                <c:pt idx="29">
                  <c:v> 新疆</c:v>
                </c:pt>
              </c:strCache>
            </c:strRef>
          </c:cat>
          <c:val>
            <c:numRef>
              <c:f>Sheet1!$L$35:$L$64</c:f>
              <c:numCache>
                <c:formatCode>General</c:formatCode>
                <c:ptCount val="30"/>
                <c:pt idx="0">
                  <c:v>726.55101157702302</c:v>
                </c:pt>
                <c:pt idx="1">
                  <c:v>1953.60843723118</c:v>
                </c:pt>
                <c:pt idx="2">
                  <c:v>1693.16941738281</c:v>
                </c:pt>
                <c:pt idx="3">
                  <c:v>5621.9754955373</c:v>
                </c:pt>
                <c:pt idx="4">
                  <c:v>370.84659996496703</c:v>
                </c:pt>
                <c:pt idx="5">
                  <c:v>5158.3073986198297</c:v>
                </c:pt>
                <c:pt idx="6">
                  <c:v>-6.2070775967557701</c:v>
                </c:pt>
                <c:pt idx="7">
                  <c:v>863.40941587304997</c:v>
                </c:pt>
                <c:pt idx="8">
                  <c:v>2971.5809104886598</c:v>
                </c:pt>
                <c:pt idx="9">
                  <c:v>4720.7221566984499</c:v>
                </c:pt>
                <c:pt idx="10">
                  <c:v>5139.7329347365103</c:v>
                </c:pt>
                <c:pt idx="11">
                  <c:v>681.02154092858098</c:v>
                </c:pt>
                <c:pt idx="12">
                  <c:v>1636.86385277408</c:v>
                </c:pt>
                <c:pt idx="13">
                  <c:v>273.73974903075901</c:v>
                </c:pt>
                <c:pt idx="14">
                  <c:v>4596.2358595150499</c:v>
                </c:pt>
                <c:pt idx="15">
                  <c:v>807.51533197184301</c:v>
                </c:pt>
                <c:pt idx="16">
                  <c:v>364.976320983714</c:v>
                </c:pt>
                <c:pt idx="17">
                  <c:v>405.92499726388797</c:v>
                </c:pt>
                <c:pt idx="18">
                  <c:v>6488.9238337816396</c:v>
                </c:pt>
                <c:pt idx="19">
                  <c:v>367.50056528753402</c:v>
                </c:pt>
                <c:pt idx="20">
                  <c:v>27.1646176906326</c:v>
                </c:pt>
                <c:pt idx="21">
                  <c:v>315.62492402640902</c:v>
                </c:pt>
                <c:pt idx="22">
                  <c:v>766.30980444668899</c:v>
                </c:pt>
                <c:pt idx="23">
                  <c:v>402.78515497763402</c:v>
                </c:pt>
                <c:pt idx="24">
                  <c:v>407.03803955434199</c:v>
                </c:pt>
                <c:pt idx="25">
                  <c:v>412.16216575515699</c:v>
                </c:pt>
                <c:pt idx="26">
                  <c:v>139.46980587034801</c:v>
                </c:pt>
                <c:pt idx="27">
                  <c:v>55.1141644682668</c:v>
                </c:pt>
                <c:pt idx="28">
                  <c:v>310.56540507232199</c:v>
                </c:pt>
                <c:pt idx="29">
                  <c:v>735.87702684044405</c:v>
                </c:pt>
              </c:numCache>
            </c:numRef>
          </c:val>
        </c:ser>
        <c:ser>
          <c:idx val="1"/>
          <c:order val="1"/>
          <c:tx>
            <c:strRef>
              <c:f>Sheet1!$M$1</c:f>
              <c:strCache>
                <c:ptCount val="1"/>
                <c:pt idx="0">
                  <c:v>2007</c:v>
                </c:pt>
              </c:strCache>
            </c:strRef>
          </c:tx>
          <c:spPr>
            <a:solidFill>
              <a:schemeClr val="tx1">
                <a:lumMod val="75000"/>
                <a:lumOff val="25000"/>
              </a:schemeClr>
            </a:solidFill>
          </c:spPr>
          <c:invertIfNegative val="0"/>
          <c:cat>
            <c:strRef>
              <c:f>Sheet1!$A$35:$A$64</c:f>
              <c:strCache>
                <c:ptCount val="30"/>
                <c:pt idx="0">
                  <c:v> 北京</c:v>
                </c:pt>
                <c:pt idx="1">
                  <c:v> 天津</c:v>
                </c:pt>
                <c:pt idx="2">
                  <c:v> 河北</c:v>
                </c:pt>
                <c:pt idx="3">
                  <c:v> 山西</c:v>
                </c:pt>
                <c:pt idx="4">
                  <c:v> 内蒙古</c:v>
                </c:pt>
                <c:pt idx="5">
                  <c:v> 辽宁</c:v>
                </c:pt>
                <c:pt idx="6">
                  <c:v> 吉林</c:v>
                </c:pt>
                <c:pt idx="7">
                  <c:v> 黑龙江</c:v>
                </c:pt>
                <c:pt idx="8">
                  <c:v> 上海</c:v>
                </c:pt>
                <c:pt idx="9">
                  <c:v> 江苏</c:v>
                </c:pt>
                <c:pt idx="10">
                  <c:v> 浙江</c:v>
                </c:pt>
                <c:pt idx="11">
                  <c:v> 安徽</c:v>
                </c:pt>
                <c:pt idx="12">
                  <c:v> 福建</c:v>
                </c:pt>
                <c:pt idx="13">
                  <c:v> 江西</c:v>
                </c:pt>
                <c:pt idx="14">
                  <c:v> 山东</c:v>
                </c:pt>
                <c:pt idx="15">
                  <c:v> 河南</c:v>
                </c:pt>
                <c:pt idx="16">
                  <c:v> 湖北</c:v>
                </c:pt>
                <c:pt idx="17">
                  <c:v> 湖南</c:v>
                </c:pt>
                <c:pt idx="18">
                  <c:v> 广东</c:v>
                </c:pt>
                <c:pt idx="19">
                  <c:v> 广西</c:v>
                </c:pt>
                <c:pt idx="20">
                  <c:v> 海南</c:v>
                </c:pt>
                <c:pt idx="21">
                  <c:v> 重庆</c:v>
                </c:pt>
                <c:pt idx="22">
                  <c:v> 四川</c:v>
                </c:pt>
                <c:pt idx="23">
                  <c:v> 贵州</c:v>
                </c:pt>
                <c:pt idx="24">
                  <c:v> 云南</c:v>
                </c:pt>
                <c:pt idx="25">
                  <c:v> 陕西</c:v>
                </c:pt>
                <c:pt idx="26">
                  <c:v> 甘肃</c:v>
                </c:pt>
                <c:pt idx="27">
                  <c:v> 青海</c:v>
                </c:pt>
                <c:pt idx="28">
                  <c:v> 宁夏</c:v>
                </c:pt>
                <c:pt idx="29">
                  <c:v> 新疆</c:v>
                </c:pt>
              </c:strCache>
            </c:strRef>
          </c:cat>
          <c:val>
            <c:numRef>
              <c:f>Sheet1!$M$35:$M$64</c:f>
              <c:numCache>
                <c:formatCode>General</c:formatCode>
                <c:ptCount val="30"/>
                <c:pt idx="0">
                  <c:v>1814.5161046749899</c:v>
                </c:pt>
                <c:pt idx="1">
                  <c:v>3731.1339587863199</c:v>
                </c:pt>
                <c:pt idx="2">
                  <c:v>4391.6320140788703</c:v>
                </c:pt>
                <c:pt idx="3">
                  <c:v>9223.5094208565606</c:v>
                </c:pt>
                <c:pt idx="4">
                  <c:v>1310.3319256834</c:v>
                </c:pt>
                <c:pt idx="5">
                  <c:v>11672.189663712899</c:v>
                </c:pt>
                <c:pt idx="6">
                  <c:v>471.52970013017398</c:v>
                </c:pt>
                <c:pt idx="7">
                  <c:v>2880.2018610342798</c:v>
                </c:pt>
                <c:pt idx="8">
                  <c:v>10484.8584567329</c:v>
                </c:pt>
                <c:pt idx="9">
                  <c:v>20573.016315955902</c:v>
                </c:pt>
                <c:pt idx="10">
                  <c:v>12171.3293418955</c:v>
                </c:pt>
                <c:pt idx="11">
                  <c:v>1467.60138143432</c:v>
                </c:pt>
                <c:pt idx="12">
                  <c:v>6021.8124345135902</c:v>
                </c:pt>
                <c:pt idx="13">
                  <c:v>917.40200064787598</c:v>
                </c:pt>
                <c:pt idx="14">
                  <c:v>21208.670915857499</c:v>
                </c:pt>
                <c:pt idx="15">
                  <c:v>2065.20651384148</c:v>
                </c:pt>
                <c:pt idx="16">
                  <c:v>1965.35801994852</c:v>
                </c:pt>
                <c:pt idx="17">
                  <c:v>1261.6159566162701</c:v>
                </c:pt>
                <c:pt idx="18">
                  <c:v>22738.066842557098</c:v>
                </c:pt>
                <c:pt idx="19">
                  <c:v>819.42610138466102</c:v>
                </c:pt>
                <c:pt idx="20">
                  <c:v>248.845785248591</c:v>
                </c:pt>
                <c:pt idx="21">
                  <c:v>468.091862658205</c:v>
                </c:pt>
                <c:pt idx="22">
                  <c:v>1666.31692497073</c:v>
                </c:pt>
                <c:pt idx="23">
                  <c:v>951.72805032435394</c:v>
                </c:pt>
                <c:pt idx="24">
                  <c:v>1053.53831547184</c:v>
                </c:pt>
                <c:pt idx="25">
                  <c:v>973.61671145261596</c:v>
                </c:pt>
                <c:pt idx="26">
                  <c:v>681.14692312529598</c:v>
                </c:pt>
                <c:pt idx="27">
                  <c:v>109.341275102761</c:v>
                </c:pt>
                <c:pt idx="28">
                  <c:v>575.64377878163702</c:v>
                </c:pt>
                <c:pt idx="29">
                  <c:v>2293.5532910912798</c:v>
                </c:pt>
              </c:numCache>
            </c:numRef>
          </c:val>
        </c:ser>
        <c:ser>
          <c:idx val="2"/>
          <c:order val="2"/>
          <c:tx>
            <c:strRef>
              <c:f>Sheet1!$N$1</c:f>
              <c:strCache>
                <c:ptCount val="1"/>
                <c:pt idx="0">
                  <c:v>2012</c:v>
                </c:pt>
              </c:strCache>
            </c:strRef>
          </c:tx>
          <c:spPr>
            <a:solidFill>
              <a:schemeClr val="bg1">
                <a:lumMod val="75000"/>
              </a:schemeClr>
            </a:solidFill>
          </c:spPr>
          <c:invertIfNegative val="0"/>
          <c:cat>
            <c:strRef>
              <c:f>Sheet1!$A$35:$A$64</c:f>
              <c:strCache>
                <c:ptCount val="30"/>
                <c:pt idx="0">
                  <c:v> 北京</c:v>
                </c:pt>
                <c:pt idx="1">
                  <c:v> 天津</c:v>
                </c:pt>
                <c:pt idx="2">
                  <c:v> 河北</c:v>
                </c:pt>
                <c:pt idx="3">
                  <c:v> 山西</c:v>
                </c:pt>
                <c:pt idx="4">
                  <c:v> 内蒙古</c:v>
                </c:pt>
                <c:pt idx="5">
                  <c:v> 辽宁</c:v>
                </c:pt>
                <c:pt idx="6">
                  <c:v> 吉林</c:v>
                </c:pt>
                <c:pt idx="7">
                  <c:v> 黑龙江</c:v>
                </c:pt>
                <c:pt idx="8">
                  <c:v> 上海</c:v>
                </c:pt>
                <c:pt idx="9">
                  <c:v> 江苏</c:v>
                </c:pt>
                <c:pt idx="10">
                  <c:v> 浙江</c:v>
                </c:pt>
                <c:pt idx="11">
                  <c:v> 安徽</c:v>
                </c:pt>
                <c:pt idx="12">
                  <c:v> 福建</c:v>
                </c:pt>
                <c:pt idx="13">
                  <c:v> 江西</c:v>
                </c:pt>
                <c:pt idx="14">
                  <c:v> 山东</c:v>
                </c:pt>
                <c:pt idx="15">
                  <c:v> 河南</c:v>
                </c:pt>
                <c:pt idx="16">
                  <c:v> 湖北</c:v>
                </c:pt>
                <c:pt idx="17">
                  <c:v> 湖南</c:v>
                </c:pt>
                <c:pt idx="18">
                  <c:v> 广东</c:v>
                </c:pt>
                <c:pt idx="19">
                  <c:v> 广西</c:v>
                </c:pt>
                <c:pt idx="20">
                  <c:v> 海南</c:v>
                </c:pt>
                <c:pt idx="21">
                  <c:v> 重庆</c:v>
                </c:pt>
                <c:pt idx="22">
                  <c:v> 四川</c:v>
                </c:pt>
                <c:pt idx="23">
                  <c:v> 贵州</c:v>
                </c:pt>
                <c:pt idx="24">
                  <c:v> 云南</c:v>
                </c:pt>
                <c:pt idx="25">
                  <c:v> 陕西</c:v>
                </c:pt>
                <c:pt idx="26">
                  <c:v> 甘肃</c:v>
                </c:pt>
                <c:pt idx="27">
                  <c:v> 青海</c:v>
                </c:pt>
                <c:pt idx="28">
                  <c:v> 宁夏</c:v>
                </c:pt>
                <c:pt idx="29">
                  <c:v> 新疆</c:v>
                </c:pt>
              </c:strCache>
            </c:strRef>
          </c:cat>
          <c:val>
            <c:numRef>
              <c:f>Sheet1!$N$35:$N$64</c:f>
              <c:numCache>
                <c:formatCode>0.00_ ;[Red]\-0.00\ </c:formatCode>
                <c:ptCount val="30"/>
                <c:pt idx="0">
                  <c:v>-13480.0846323474</c:v>
                </c:pt>
                <c:pt idx="1">
                  <c:v>-3344.1827868253699</c:v>
                </c:pt>
                <c:pt idx="2">
                  <c:v>4702.21163320708</c:v>
                </c:pt>
                <c:pt idx="3">
                  <c:v>-2151.6183918343299</c:v>
                </c:pt>
                <c:pt idx="4">
                  <c:v>53.977892508601101</c:v>
                </c:pt>
                <c:pt idx="5">
                  <c:v>1433.3219865624001</c:v>
                </c:pt>
                <c:pt idx="6">
                  <c:v>-2991.8677612429201</c:v>
                </c:pt>
                <c:pt idx="7">
                  <c:v>-6470.6563133887103</c:v>
                </c:pt>
                <c:pt idx="8">
                  <c:v>-11605.671885071401</c:v>
                </c:pt>
                <c:pt idx="9">
                  <c:v>15285.0581764045</c:v>
                </c:pt>
                <c:pt idx="10">
                  <c:v>15447.0015597642</c:v>
                </c:pt>
                <c:pt idx="11">
                  <c:v>2541.1148581631701</c:v>
                </c:pt>
                <c:pt idx="12">
                  <c:v>-896.65762627879997</c:v>
                </c:pt>
                <c:pt idx="13">
                  <c:v>1424.05680064579</c:v>
                </c:pt>
                <c:pt idx="14">
                  <c:v>25987.900396272998</c:v>
                </c:pt>
                <c:pt idx="15">
                  <c:v>602.30569379845997</c:v>
                </c:pt>
                <c:pt idx="16">
                  <c:v>-6434.4362437592799</c:v>
                </c:pt>
                <c:pt idx="17">
                  <c:v>182.18616958087</c:v>
                </c:pt>
                <c:pt idx="18">
                  <c:v>6584.8071499664002</c:v>
                </c:pt>
                <c:pt idx="19">
                  <c:v>-409.21193390596</c:v>
                </c:pt>
                <c:pt idx="20">
                  <c:v>-2963.2711063920301</c:v>
                </c:pt>
                <c:pt idx="21">
                  <c:v>-5.70190575669199</c:v>
                </c:pt>
                <c:pt idx="22">
                  <c:v>2893.8916603039502</c:v>
                </c:pt>
                <c:pt idx="23">
                  <c:v>1249.66232610212</c:v>
                </c:pt>
                <c:pt idx="24">
                  <c:v>-1616.07391838328</c:v>
                </c:pt>
                <c:pt idx="25">
                  <c:v>-2780.0011267640998</c:v>
                </c:pt>
                <c:pt idx="26">
                  <c:v>-2575.4496278025599</c:v>
                </c:pt>
                <c:pt idx="27">
                  <c:v>-4538.5978408436104</c:v>
                </c:pt>
                <c:pt idx="28">
                  <c:v>617.68737132742001</c:v>
                </c:pt>
                <c:pt idx="29">
                  <c:v>985.51360381535096</c:v>
                </c:pt>
              </c:numCache>
            </c:numRef>
          </c:val>
        </c:ser>
        <c:ser>
          <c:idx val="3"/>
          <c:order val="3"/>
          <c:tx>
            <c:strRef>
              <c:f>Sheet1!$O$1</c:f>
              <c:strCache>
                <c:ptCount val="1"/>
                <c:pt idx="0">
                  <c:v>2017</c:v>
                </c:pt>
              </c:strCache>
            </c:strRef>
          </c:tx>
          <c:spPr>
            <a:solidFill>
              <a:schemeClr val="tx1">
                <a:lumMod val="65000"/>
                <a:lumOff val="35000"/>
              </a:schemeClr>
            </a:solidFill>
          </c:spPr>
          <c:invertIfNegative val="0"/>
          <c:cat>
            <c:strRef>
              <c:f>Sheet1!$A$35:$A$64</c:f>
              <c:strCache>
                <c:ptCount val="30"/>
                <c:pt idx="0">
                  <c:v> 北京</c:v>
                </c:pt>
                <c:pt idx="1">
                  <c:v> 天津</c:v>
                </c:pt>
                <c:pt idx="2">
                  <c:v> 河北</c:v>
                </c:pt>
                <c:pt idx="3">
                  <c:v> 山西</c:v>
                </c:pt>
                <c:pt idx="4">
                  <c:v> 内蒙古</c:v>
                </c:pt>
                <c:pt idx="5">
                  <c:v> 辽宁</c:v>
                </c:pt>
                <c:pt idx="6">
                  <c:v> 吉林</c:v>
                </c:pt>
                <c:pt idx="7">
                  <c:v> 黑龙江</c:v>
                </c:pt>
                <c:pt idx="8">
                  <c:v> 上海</c:v>
                </c:pt>
                <c:pt idx="9">
                  <c:v> 江苏</c:v>
                </c:pt>
                <c:pt idx="10">
                  <c:v> 浙江</c:v>
                </c:pt>
                <c:pt idx="11">
                  <c:v> 安徽</c:v>
                </c:pt>
                <c:pt idx="12">
                  <c:v> 福建</c:v>
                </c:pt>
                <c:pt idx="13">
                  <c:v> 江西</c:v>
                </c:pt>
                <c:pt idx="14">
                  <c:v> 山东</c:v>
                </c:pt>
                <c:pt idx="15">
                  <c:v> 河南</c:v>
                </c:pt>
                <c:pt idx="16">
                  <c:v> 湖北</c:v>
                </c:pt>
                <c:pt idx="17">
                  <c:v> 湖南</c:v>
                </c:pt>
                <c:pt idx="18">
                  <c:v> 广东</c:v>
                </c:pt>
                <c:pt idx="19">
                  <c:v> 广西</c:v>
                </c:pt>
                <c:pt idx="20">
                  <c:v> 海南</c:v>
                </c:pt>
                <c:pt idx="21">
                  <c:v> 重庆</c:v>
                </c:pt>
                <c:pt idx="22">
                  <c:v> 四川</c:v>
                </c:pt>
                <c:pt idx="23">
                  <c:v> 贵州</c:v>
                </c:pt>
                <c:pt idx="24">
                  <c:v> 云南</c:v>
                </c:pt>
                <c:pt idx="25">
                  <c:v> 陕西</c:v>
                </c:pt>
                <c:pt idx="26">
                  <c:v> 甘肃</c:v>
                </c:pt>
                <c:pt idx="27">
                  <c:v> 青海</c:v>
                </c:pt>
                <c:pt idx="28">
                  <c:v> 宁夏</c:v>
                </c:pt>
                <c:pt idx="29">
                  <c:v> 新疆</c:v>
                </c:pt>
              </c:strCache>
            </c:strRef>
          </c:cat>
          <c:val>
            <c:numRef>
              <c:f>Sheet1!$O$35:$O$64</c:f>
              <c:numCache>
                <c:formatCode>0.00_ ;[Red]\-0.00\ </c:formatCode>
                <c:ptCount val="30"/>
                <c:pt idx="0">
                  <c:v>-8754.0220175894192</c:v>
                </c:pt>
                <c:pt idx="1">
                  <c:v>-3032.24933314501</c:v>
                </c:pt>
                <c:pt idx="2">
                  <c:v>4853.9494772872004</c:v>
                </c:pt>
                <c:pt idx="3">
                  <c:v>1880.6639819100301</c:v>
                </c:pt>
                <c:pt idx="4">
                  <c:v>-4504.4160433382003</c:v>
                </c:pt>
                <c:pt idx="5">
                  <c:v>-4928.1216521285996</c:v>
                </c:pt>
                <c:pt idx="6">
                  <c:v>-4593.9731147352204</c:v>
                </c:pt>
                <c:pt idx="7">
                  <c:v>-3223.6056975540801</c:v>
                </c:pt>
                <c:pt idx="8">
                  <c:v>-14569.5232618153</c:v>
                </c:pt>
                <c:pt idx="9">
                  <c:v>12345.537329756</c:v>
                </c:pt>
                <c:pt idx="10">
                  <c:v>22743.8655334223</c:v>
                </c:pt>
                <c:pt idx="11">
                  <c:v>1765.2679594392</c:v>
                </c:pt>
                <c:pt idx="12">
                  <c:v>-2812.18600136237</c:v>
                </c:pt>
                <c:pt idx="13">
                  <c:v>2794.6080091532499</c:v>
                </c:pt>
                <c:pt idx="14">
                  <c:v>13165.224355696</c:v>
                </c:pt>
                <c:pt idx="15">
                  <c:v>3799.9219299353599</c:v>
                </c:pt>
                <c:pt idx="16">
                  <c:v>2040.3225849488001</c:v>
                </c:pt>
                <c:pt idx="17">
                  <c:v>1003.60278171186</c:v>
                </c:pt>
                <c:pt idx="18">
                  <c:v>15715.6449817311</c:v>
                </c:pt>
                <c:pt idx="19">
                  <c:v>1184.8829225894401</c:v>
                </c:pt>
                <c:pt idx="20">
                  <c:v>-1770.3871222984999</c:v>
                </c:pt>
                <c:pt idx="21">
                  <c:v>2607.9816000118799</c:v>
                </c:pt>
                <c:pt idx="22">
                  <c:v>1594.15816301058</c:v>
                </c:pt>
                <c:pt idx="23">
                  <c:v>-113.17021986969</c:v>
                </c:pt>
                <c:pt idx="24">
                  <c:v>-636.21572623592999</c:v>
                </c:pt>
                <c:pt idx="25">
                  <c:v>582.56517032178999</c:v>
                </c:pt>
                <c:pt idx="26">
                  <c:v>-952.16451079150102</c:v>
                </c:pt>
                <c:pt idx="27">
                  <c:v>50.494086659829797</c:v>
                </c:pt>
                <c:pt idx="28">
                  <c:v>2402.5361721803902</c:v>
                </c:pt>
                <c:pt idx="29">
                  <c:v>-33704.211206876498</c:v>
                </c:pt>
              </c:numCache>
            </c:numRef>
          </c:val>
        </c:ser>
        <c:dLbls>
          <c:showLegendKey val="0"/>
          <c:showVal val="0"/>
          <c:showCatName val="0"/>
          <c:showSerName val="0"/>
          <c:showPercent val="0"/>
          <c:showBubbleSize val="0"/>
        </c:dLbls>
        <c:gapWidth val="150"/>
        <c:axId val="152027904"/>
        <c:axId val="152029440"/>
      </c:barChart>
      <c:catAx>
        <c:axId val="152027904"/>
        <c:scaling>
          <c:orientation val="minMax"/>
        </c:scaling>
        <c:delete val="0"/>
        <c:axPos val="b"/>
        <c:numFmt formatCode="General" sourceLinked="0"/>
        <c:majorTickMark val="out"/>
        <c:minorTickMark val="none"/>
        <c:tickLblPos val="nextTo"/>
        <c:txPr>
          <a:bodyPr rot="-60000000" spcFirstLastPara="0" vertOverflow="ellipsis" vert="horz" wrap="square" anchor="ctr" anchorCtr="1"/>
          <a:lstStyle/>
          <a:p>
            <a:pPr>
              <a:defRPr lang="zh-CN" sz="1000" b="0" i="0" u="none" strike="noStrike" kern="1200" baseline="0">
                <a:solidFill>
                  <a:sysClr val="windowText" lastClr="000000"/>
                </a:solidFill>
                <a:latin typeface="+mn-lt"/>
                <a:ea typeface="+mn-ea"/>
                <a:cs typeface="+mn-cs"/>
              </a:defRPr>
            </a:pPr>
            <a:endParaRPr lang="zh-CN"/>
          </a:p>
        </c:txPr>
        <c:crossAx val="152029440"/>
        <c:crosses val="autoZero"/>
        <c:auto val="1"/>
        <c:lblAlgn val="ctr"/>
        <c:lblOffset val="100"/>
        <c:noMultiLvlLbl val="0"/>
      </c:catAx>
      <c:valAx>
        <c:axId val="152029440"/>
        <c:scaling>
          <c:orientation val="minMax"/>
          <c:max val="30000"/>
          <c:min val="-35000"/>
        </c:scaling>
        <c:delete val="0"/>
        <c:axPos val="l"/>
        <c:majorGridlines>
          <c:spPr>
            <a:ln w="6350" cap="flat" cmpd="sng" algn="ctr">
              <a:noFill/>
              <a:prstDash val="solid"/>
              <a:round/>
            </a:ln>
          </c:spPr>
        </c:majorGridlines>
        <c:numFmt formatCode="General" sourceLinked="1"/>
        <c:majorTickMark val="out"/>
        <c:minorTickMark val="none"/>
        <c:tickLblPos val="nextTo"/>
        <c:txPr>
          <a:bodyPr rot="-60000000" spcFirstLastPara="0" vertOverflow="ellipsis" vert="horz" wrap="square" anchor="ctr" anchorCtr="1"/>
          <a:lstStyle/>
          <a:p>
            <a:pPr>
              <a:defRPr lang="zh-CN" sz="1000" b="0"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zh-CN"/>
          </a:p>
        </c:txPr>
        <c:crossAx val="152027904"/>
        <c:crosses val="autoZero"/>
        <c:crossBetween val="between"/>
      </c:valAx>
    </c:plotArea>
    <c:legend>
      <c:legendPos val="r"/>
      <c:layout>
        <c:manualLayout>
          <c:xMode val="edge"/>
          <c:yMode val="edge"/>
          <c:x val="0.21511479118354801"/>
          <c:y val="0.71468806783767402"/>
          <c:w val="0.42515135608048998"/>
          <c:h val="0.117276173811607"/>
        </c:manualLayout>
      </c:layout>
      <c:overlay val="0"/>
      <c:txPr>
        <a:bodyPr rot="0" spcFirstLastPara="0" vertOverflow="ellipsis" vert="horz" wrap="square" anchor="ctr" anchorCtr="1"/>
        <a:lstStyle/>
        <a:p>
          <a:pPr>
            <a:defRPr lang="zh-CN" sz="11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zh-CN"/>
        </a:p>
      </c:txPr>
    </c:legend>
    <c:plotVisOnly val="1"/>
    <c:dispBlanksAs val="gap"/>
    <c:showDLblsOverMax val="0"/>
    <c:extLst>
      <c:ext uri="{0b15fc19-7d7d-44ad-8c2d-2c3a37ce22c3}">
        <chartProps xmlns="https://web.wps.cn/et/2018/main" chartId="{6e9eb442-f4d8-4d18-99cf-1d0dbc9af3b6}"/>
      </c:ext>
    </c:extLst>
  </c:chart>
  <c:spPr>
    <a:ln w="6350" cap="flat" cmpd="sng" algn="ctr">
      <a:noFill/>
      <a:prstDash val="solid"/>
      <a:round/>
    </a:ln>
  </c:spPr>
  <c:txPr>
    <a:bodyPr/>
    <a:lstStyle/>
    <a:p>
      <a:pPr>
        <a:defRPr lang="zh-CN"/>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bg1">
                <a:lumMod val="50000"/>
              </a:schemeClr>
            </a:solidFill>
          </c:spPr>
          <c:invertIfNegative val="0"/>
          <c:cat>
            <c:strRef>
              <c:f>汇总作图!$A$69:$A$98</c:f>
              <c:strCache>
                <c:ptCount val="30"/>
                <c:pt idx="0">
                  <c:v> 北京</c:v>
                </c:pt>
                <c:pt idx="1">
                  <c:v> 天津</c:v>
                </c:pt>
                <c:pt idx="2">
                  <c:v> 河北</c:v>
                </c:pt>
                <c:pt idx="3">
                  <c:v> 山西</c:v>
                </c:pt>
                <c:pt idx="4">
                  <c:v> 内蒙古</c:v>
                </c:pt>
                <c:pt idx="5">
                  <c:v> 辽宁</c:v>
                </c:pt>
                <c:pt idx="6">
                  <c:v> 吉林</c:v>
                </c:pt>
                <c:pt idx="7">
                  <c:v> 黑龙江</c:v>
                </c:pt>
                <c:pt idx="8">
                  <c:v> 上海</c:v>
                </c:pt>
                <c:pt idx="9">
                  <c:v> 江苏</c:v>
                </c:pt>
                <c:pt idx="10">
                  <c:v> 浙江</c:v>
                </c:pt>
                <c:pt idx="11">
                  <c:v> 安徽</c:v>
                </c:pt>
                <c:pt idx="12">
                  <c:v> 福建</c:v>
                </c:pt>
                <c:pt idx="13">
                  <c:v> 江西</c:v>
                </c:pt>
                <c:pt idx="14">
                  <c:v> 山东</c:v>
                </c:pt>
                <c:pt idx="15">
                  <c:v> 河南</c:v>
                </c:pt>
                <c:pt idx="16">
                  <c:v> 湖北</c:v>
                </c:pt>
                <c:pt idx="17">
                  <c:v> 湖南</c:v>
                </c:pt>
                <c:pt idx="18">
                  <c:v> 广东</c:v>
                </c:pt>
                <c:pt idx="19">
                  <c:v> 广西</c:v>
                </c:pt>
                <c:pt idx="20">
                  <c:v> 海南</c:v>
                </c:pt>
                <c:pt idx="21">
                  <c:v> 重庆</c:v>
                </c:pt>
                <c:pt idx="22">
                  <c:v> 四川</c:v>
                </c:pt>
                <c:pt idx="23">
                  <c:v> 贵州</c:v>
                </c:pt>
                <c:pt idx="24">
                  <c:v> 云南</c:v>
                </c:pt>
                <c:pt idx="25">
                  <c:v> 陕西</c:v>
                </c:pt>
                <c:pt idx="26">
                  <c:v> 甘肃</c:v>
                </c:pt>
                <c:pt idx="27">
                  <c:v> 青海</c:v>
                </c:pt>
                <c:pt idx="28">
                  <c:v> 宁夏</c:v>
                </c:pt>
                <c:pt idx="29">
                  <c:v> 新疆</c:v>
                </c:pt>
              </c:strCache>
            </c:strRef>
          </c:cat>
          <c:val>
            <c:numRef>
              <c:f>汇总作图!$K$69:$K$98</c:f>
              <c:numCache>
                <c:formatCode>0.00</c:formatCode>
                <c:ptCount val="30"/>
                <c:pt idx="0">
                  <c:v>21.818387627249301</c:v>
                </c:pt>
                <c:pt idx="1">
                  <c:v>3.1802705546681098</c:v>
                </c:pt>
                <c:pt idx="2">
                  <c:v>8.5748910475693805</c:v>
                </c:pt>
                <c:pt idx="3">
                  <c:v>23.2225352575473</c:v>
                </c:pt>
                <c:pt idx="4">
                  <c:v>20.862610585801701</c:v>
                </c:pt>
                <c:pt idx="5">
                  <c:v>12.4346280910856</c:v>
                </c:pt>
                <c:pt idx="6">
                  <c:v>-1.04401982426535</c:v>
                </c:pt>
                <c:pt idx="7">
                  <c:v>32.995092568018997</c:v>
                </c:pt>
                <c:pt idx="8">
                  <c:v>32.126936487230701</c:v>
                </c:pt>
                <c:pt idx="9">
                  <c:v>12.499885828663</c:v>
                </c:pt>
                <c:pt idx="10">
                  <c:v>1.47846354125618</c:v>
                </c:pt>
                <c:pt idx="11">
                  <c:v>21.3554810097943</c:v>
                </c:pt>
                <c:pt idx="12">
                  <c:v>4.4690808789068202</c:v>
                </c:pt>
                <c:pt idx="13">
                  <c:v>31.265865379791101</c:v>
                </c:pt>
                <c:pt idx="14">
                  <c:v>-1.53688923050467</c:v>
                </c:pt>
                <c:pt idx="15">
                  <c:v>28.445157013268201</c:v>
                </c:pt>
                <c:pt idx="16">
                  <c:v>-9.7943707778148799</c:v>
                </c:pt>
                <c:pt idx="17">
                  <c:v>12.173047131976601</c:v>
                </c:pt>
                <c:pt idx="18">
                  <c:v>11.5256081750998</c:v>
                </c:pt>
                <c:pt idx="19">
                  <c:v>16.504943157197399</c:v>
                </c:pt>
                <c:pt idx="20">
                  <c:v>47.121070802108598</c:v>
                </c:pt>
                <c:pt idx="21">
                  <c:v>24.971823301505999</c:v>
                </c:pt>
                <c:pt idx="22">
                  <c:v>-3.6267538783828499</c:v>
                </c:pt>
                <c:pt idx="23">
                  <c:v>27.29069090978</c:v>
                </c:pt>
                <c:pt idx="24">
                  <c:v>1.3331055607387901</c:v>
                </c:pt>
                <c:pt idx="25">
                  <c:v>33.475888381948998</c:v>
                </c:pt>
                <c:pt idx="26">
                  <c:v>6.7714976858867599</c:v>
                </c:pt>
                <c:pt idx="27">
                  <c:v>-6.9572840880506304</c:v>
                </c:pt>
                <c:pt idx="28">
                  <c:v>12.5281000426146</c:v>
                </c:pt>
                <c:pt idx="29">
                  <c:v>9.4183661368810601</c:v>
                </c:pt>
              </c:numCache>
            </c:numRef>
          </c:val>
        </c:ser>
        <c:dLbls>
          <c:showLegendKey val="0"/>
          <c:showVal val="0"/>
          <c:showCatName val="0"/>
          <c:showSerName val="0"/>
          <c:showPercent val="0"/>
          <c:showBubbleSize val="0"/>
        </c:dLbls>
        <c:gapWidth val="150"/>
        <c:axId val="153819776"/>
        <c:axId val="153825664"/>
      </c:barChart>
      <c:catAx>
        <c:axId val="153819776"/>
        <c:scaling>
          <c:orientation val="minMax"/>
        </c:scaling>
        <c:delete val="0"/>
        <c:axPos val="b"/>
        <c:numFmt formatCode="General" sourceLinked="0"/>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endParaRPr lang="zh-CN"/>
          </a:p>
        </c:txPr>
        <c:crossAx val="153825664"/>
        <c:crosses val="autoZero"/>
        <c:auto val="1"/>
        <c:lblAlgn val="ctr"/>
        <c:lblOffset val="100"/>
        <c:noMultiLvlLbl val="0"/>
      </c:catAx>
      <c:valAx>
        <c:axId val="153825664"/>
        <c:scaling>
          <c:orientation val="minMax"/>
          <c:min val="-10"/>
        </c:scaling>
        <c:delete val="0"/>
        <c:axPos val="l"/>
        <c:majorGridlines>
          <c:spPr>
            <a:ln w="6350" cap="flat" cmpd="sng" algn="ctr">
              <a:noFill/>
              <a:prstDash val="solid"/>
              <a:round/>
            </a:ln>
          </c:spPr>
        </c:majorGridlines>
        <c:numFmt formatCode="#,##0_ " sourceLinked="0"/>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zh-CN"/>
          </a:p>
        </c:txPr>
        <c:crossAx val="153819776"/>
        <c:crosses val="autoZero"/>
        <c:crossBetween val="between"/>
      </c:valAx>
    </c:plotArea>
    <c:plotVisOnly val="1"/>
    <c:dispBlanksAs val="gap"/>
    <c:showDLblsOverMax val="0"/>
    <c:extLst>
      <c:ext uri="{0b15fc19-7d7d-44ad-8c2d-2c3a37ce22c3}">
        <chartProps xmlns="https://web.wps.cn/et/2018/main" chartId="{8e5f793b-05ff-4f6e-8b1e-d071df6ebce9}"/>
      </c:ext>
    </c:extLst>
  </c:chart>
  <c:spPr>
    <a:ln w="6350" cap="flat" cmpd="sng" algn="ctr">
      <a:noFill/>
      <a:prstDash val="solid"/>
      <a:round/>
    </a:ln>
  </c:spPr>
  <c:txPr>
    <a:bodyPr/>
    <a:lstStyle/>
    <a:p>
      <a:pPr>
        <a:defRPr lang="zh-CN"/>
      </a:pPr>
      <a:endParaRPr lang="zh-CN"/>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077251658638501E-2"/>
          <c:y val="2.7925869510027901E-2"/>
          <c:w val="0.92992820139961796"/>
          <c:h val="0.93729372937293698"/>
        </c:manualLayout>
      </c:layout>
      <c:barChart>
        <c:barDir val="col"/>
        <c:grouping val="clustered"/>
        <c:varyColors val="0"/>
        <c:ser>
          <c:idx val="0"/>
          <c:order val="0"/>
          <c:spPr>
            <a:solidFill>
              <a:schemeClr val="bg1">
                <a:lumMod val="50000"/>
              </a:schemeClr>
            </a:solidFill>
          </c:spPr>
          <c:invertIfNegative val="0"/>
          <c:cat>
            <c:strRef>
              <c:f>汇总作图!$A$69:$A$98</c:f>
              <c:strCache>
                <c:ptCount val="30"/>
                <c:pt idx="0">
                  <c:v> 北京</c:v>
                </c:pt>
                <c:pt idx="1">
                  <c:v> 天津</c:v>
                </c:pt>
                <c:pt idx="2">
                  <c:v> 河北</c:v>
                </c:pt>
                <c:pt idx="3">
                  <c:v> 山西</c:v>
                </c:pt>
                <c:pt idx="4">
                  <c:v> 内蒙古</c:v>
                </c:pt>
                <c:pt idx="5">
                  <c:v> 辽宁</c:v>
                </c:pt>
                <c:pt idx="6">
                  <c:v> 吉林</c:v>
                </c:pt>
                <c:pt idx="7">
                  <c:v> 黑龙江</c:v>
                </c:pt>
                <c:pt idx="8">
                  <c:v> 上海</c:v>
                </c:pt>
                <c:pt idx="9">
                  <c:v> 江苏</c:v>
                </c:pt>
                <c:pt idx="10">
                  <c:v> 浙江</c:v>
                </c:pt>
                <c:pt idx="11">
                  <c:v> 安徽</c:v>
                </c:pt>
                <c:pt idx="12">
                  <c:v> 福建</c:v>
                </c:pt>
                <c:pt idx="13">
                  <c:v> 江西</c:v>
                </c:pt>
                <c:pt idx="14">
                  <c:v> 山东</c:v>
                </c:pt>
                <c:pt idx="15">
                  <c:v> 河南</c:v>
                </c:pt>
                <c:pt idx="16">
                  <c:v> 湖北</c:v>
                </c:pt>
                <c:pt idx="17">
                  <c:v> 湖南</c:v>
                </c:pt>
                <c:pt idx="18">
                  <c:v> 广东</c:v>
                </c:pt>
                <c:pt idx="19">
                  <c:v> 广西</c:v>
                </c:pt>
                <c:pt idx="20">
                  <c:v> 海南</c:v>
                </c:pt>
                <c:pt idx="21">
                  <c:v> 重庆</c:v>
                </c:pt>
                <c:pt idx="22">
                  <c:v> 四川</c:v>
                </c:pt>
                <c:pt idx="23">
                  <c:v> 贵州</c:v>
                </c:pt>
                <c:pt idx="24">
                  <c:v> 云南</c:v>
                </c:pt>
                <c:pt idx="25">
                  <c:v> 陕西</c:v>
                </c:pt>
                <c:pt idx="26">
                  <c:v> 甘肃</c:v>
                </c:pt>
                <c:pt idx="27">
                  <c:v> 青海</c:v>
                </c:pt>
                <c:pt idx="28">
                  <c:v> 宁夏</c:v>
                </c:pt>
                <c:pt idx="29">
                  <c:v> 新疆</c:v>
                </c:pt>
              </c:strCache>
            </c:strRef>
          </c:cat>
          <c:val>
            <c:numRef>
              <c:f>汇总作图!$U$69:$U$98</c:f>
              <c:numCache>
                <c:formatCode>0.00</c:formatCode>
                <c:ptCount val="30"/>
                <c:pt idx="0">
                  <c:v>22.520073983510802</c:v>
                </c:pt>
                <c:pt idx="1">
                  <c:v>-0.48357529889189299</c:v>
                </c:pt>
                <c:pt idx="2">
                  <c:v>-5.5711696662446597</c:v>
                </c:pt>
                <c:pt idx="3">
                  <c:v>18.896611847082902</c:v>
                </c:pt>
                <c:pt idx="4">
                  <c:v>-5.9512860969539396</c:v>
                </c:pt>
                <c:pt idx="5">
                  <c:v>0.93087610096320395</c:v>
                </c:pt>
                <c:pt idx="6">
                  <c:v>4.6764821002102401</c:v>
                </c:pt>
                <c:pt idx="7">
                  <c:v>13.4222281318689</c:v>
                </c:pt>
                <c:pt idx="8">
                  <c:v>20.152341183104902</c:v>
                </c:pt>
                <c:pt idx="9">
                  <c:v>15.1231522558989</c:v>
                </c:pt>
                <c:pt idx="10">
                  <c:v>15.2701382587032</c:v>
                </c:pt>
                <c:pt idx="11">
                  <c:v>5.7925139946849704</c:v>
                </c:pt>
                <c:pt idx="12">
                  <c:v>3.5446625428705998</c:v>
                </c:pt>
                <c:pt idx="13">
                  <c:v>25.7757613273216</c:v>
                </c:pt>
                <c:pt idx="14">
                  <c:v>-7.8450300054788498</c:v>
                </c:pt>
                <c:pt idx="15">
                  <c:v>34.4246475141235</c:v>
                </c:pt>
                <c:pt idx="16">
                  <c:v>7.37995819930065</c:v>
                </c:pt>
                <c:pt idx="17">
                  <c:v>14.7952060528789</c:v>
                </c:pt>
                <c:pt idx="18">
                  <c:v>13.921853396494701</c:v>
                </c:pt>
                <c:pt idx="19">
                  <c:v>1.02758719125011</c:v>
                </c:pt>
                <c:pt idx="20">
                  <c:v>6.6900987680920601</c:v>
                </c:pt>
                <c:pt idx="21">
                  <c:v>40.456256248704001</c:v>
                </c:pt>
                <c:pt idx="22">
                  <c:v>12.106397414724</c:v>
                </c:pt>
                <c:pt idx="23">
                  <c:v>25.3866705692861</c:v>
                </c:pt>
                <c:pt idx="24">
                  <c:v>15.5615874385269</c:v>
                </c:pt>
                <c:pt idx="25">
                  <c:v>2.8719052274920198</c:v>
                </c:pt>
                <c:pt idx="26">
                  <c:v>-11.5584867510366</c:v>
                </c:pt>
                <c:pt idx="27">
                  <c:v>-13.5757409887908</c:v>
                </c:pt>
                <c:pt idx="28">
                  <c:v>1.3983101706983799E-2</c:v>
                </c:pt>
                <c:pt idx="29">
                  <c:v>31.370048425899501</c:v>
                </c:pt>
              </c:numCache>
            </c:numRef>
          </c:val>
        </c:ser>
        <c:dLbls>
          <c:showLegendKey val="0"/>
          <c:showVal val="0"/>
          <c:showCatName val="0"/>
          <c:showSerName val="0"/>
          <c:showPercent val="0"/>
          <c:showBubbleSize val="0"/>
        </c:dLbls>
        <c:gapWidth val="150"/>
        <c:axId val="154242432"/>
        <c:axId val="154252416"/>
      </c:barChart>
      <c:catAx>
        <c:axId val="154242432"/>
        <c:scaling>
          <c:orientation val="minMax"/>
        </c:scaling>
        <c:delete val="0"/>
        <c:axPos val="b"/>
        <c:numFmt formatCode="General" sourceLinked="0"/>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endParaRPr lang="zh-CN"/>
          </a:p>
        </c:txPr>
        <c:crossAx val="154252416"/>
        <c:crosses val="autoZero"/>
        <c:auto val="1"/>
        <c:lblAlgn val="ctr"/>
        <c:lblOffset val="100"/>
        <c:noMultiLvlLbl val="0"/>
      </c:catAx>
      <c:valAx>
        <c:axId val="154252416"/>
        <c:scaling>
          <c:orientation val="minMax"/>
          <c:max val="45"/>
          <c:min val="-15"/>
        </c:scaling>
        <c:delete val="0"/>
        <c:axPos val="l"/>
        <c:majorGridlines>
          <c:spPr>
            <a:ln w="6350" cap="flat" cmpd="sng" algn="ctr">
              <a:noFill/>
              <a:prstDash val="solid"/>
              <a:round/>
            </a:ln>
          </c:spPr>
        </c:majorGridlines>
        <c:numFmt formatCode="#,##0_ " sourceLinked="0"/>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zh-CN"/>
          </a:p>
        </c:txPr>
        <c:crossAx val="154242432"/>
        <c:crosses val="autoZero"/>
        <c:crossBetween val="between"/>
      </c:valAx>
    </c:plotArea>
    <c:plotVisOnly val="1"/>
    <c:dispBlanksAs val="gap"/>
    <c:showDLblsOverMax val="0"/>
    <c:extLst>
      <c:ext uri="{0b15fc19-7d7d-44ad-8c2d-2c3a37ce22c3}">
        <chartProps xmlns="https://web.wps.cn/et/2018/main" chartId="{15f14ae8-4a6f-4324-bc98-481792d330b0}"/>
      </c:ext>
    </c:extLst>
  </c:chart>
  <c:spPr>
    <a:ln w="6350" cap="flat" cmpd="sng" algn="ctr">
      <a:noFill/>
      <a:prstDash val="solid"/>
      <a:round/>
    </a:ln>
  </c:spPr>
  <c:txPr>
    <a:bodyPr/>
    <a:lstStyle/>
    <a:p>
      <a:pPr>
        <a:defRPr lang="zh-CN"/>
      </a:pPr>
      <a:endParaRPr lang="zh-CN"/>
    </a:p>
  </c:txPr>
  <c:externalData r:id="rId1">
    <c:autoUpdate val="0"/>
  </c:externalData>
</c:chartSpace>
</file>

<file path=ppt/drawings/_rels/vmlDrawing1.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5.wmf"/><Relationship Id="rId6" Type="http://schemas.openxmlformats.org/officeDocument/2006/relationships/image" Target="../media/image10.wmf"/><Relationship Id="rId5" Type="http://schemas.openxmlformats.org/officeDocument/2006/relationships/image" Target="../media/image9.wmf"/><Relationship Id="rId4"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image" Target="../media/image11.wmf"/><Relationship Id="rId6" Type="http://schemas.openxmlformats.org/officeDocument/2006/relationships/image" Target="../media/image16.wmf"/><Relationship Id="rId5" Type="http://schemas.openxmlformats.org/officeDocument/2006/relationships/image" Target="../media/image15.wmf"/><Relationship Id="rId4" Type="http://schemas.openxmlformats.org/officeDocument/2006/relationships/image" Target="../media/image1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7A54AE-E28B-4533-A456-B756823B96D8}" type="datetimeFigureOut">
              <a:rPr lang="zh-CN" altLang="en-US" smtClean="0"/>
              <a:t>2026/7/24</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1BB924-0F29-4611-A8B9-E5E73D232998}" type="slidenum">
              <a:rPr lang="zh-CN" altLang="en-US" smtClean="0"/>
              <a:t>‹#›</a:t>
            </a:fld>
            <a:endParaRPr lang="zh-CN" altLang="en-US"/>
          </a:p>
        </p:txBody>
      </p:sp>
    </p:spTree>
    <p:extLst>
      <p:ext uri="{BB962C8B-B14F-4D97-AF65-F5344CB8AC3E}">
        <p14:creationId xmlns:p14="http://schemas.microsoft.com/office/powerpoint/2010/main" val="28182763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dirty="0"/>
              <a:t>同质性与变异性  朝鲜</a:t>
            </a:r>
          </a:p>
        </p:txBody>
      </p:sp>
      <p:sp>
        <p:nvSpPr>
          <p:cNvPr id="4" name="灯片编号占位符 3"/>
          <p:cNvSpPr>
            <a:spLocks noGrp="1"/>
          </p:cNvSpPr>
          <p:nvPr>
            <p:ph type="sldNum" sz="quarter" idx="10"/>
          </p:nvPr>
        </p:nvSpPr>
        <p:spPr/>
        <p:txBody>
          <a:bodyPr/>
          <a:lstStyle/>
          <a:p>
            <a:fld id="{91B468E8-3E42-411D-B3A4-41141BE63FBA}" type="slidenum">
              <a:rPr lang="zh-CN" altLang="en-US" smtClean="0"/>
              <a:t>4</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dirty="0"/>
              <a:t>同质性与变异性  朝鲜</a:t>
            </a:r>
          </a:p>
        </p:txBody>
      </p:sp>
      <p:sp>
        <p:nvSpPr>
          <p:cNvPr id="4" name="灯片编号占位符 3"/>
          <p:cNvSpPr>
            <a:spLocks noGrp="1"/>
          </p:cNvSpPr>
          <p:nvPr>
            <p:ph type="sldNum" sz="quarter" idx="10"/>
          </p:nvPr>
        </p:nvSpPr>
        <p:spPr/>
        <p:txBody>
          <a:bodyPr/>
          <a:lstStyle/>
          <a:p>
            <a:fld id="{91B468E8-3E42-411D-B3A4-41141BE63FBA}" type="slidenum">
              <a:rPr lang="zh-CN" altLang="en-US" smtClean="0"/>
              <a:t>5</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291" y="1122363"/>
            <a:ext cx="9145749"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291" y="3602038"/>
            <a:ext cx="9145749"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9272647" y="6312535"/>
            <a:ext cx="2743725" cy="365125"/>
          </a:xfrm>
        </p:spPr>
        <p:txBody>
          <a:bodyPr/>
          <a:lstStyle/>
          <a:p>
            <a:r>
              <a:rPr lang="en-US" altLang="zh-CN"/>
              <a:t>1·</a:t>
            </a:r>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6569" y="365125"/>
            <a:ext cx="2629403"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360" y="365125"/>
            <a:ext cx="7735779"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2026/7/24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291" y="1122363"/>
            <a:ext cx="9145749"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291" y="3602038"/>
            <a:ext cx="9145749"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r>
              <a:rPr lang="en-US" altLang="zh-CN"/>
              <a:t>·</a:t>
            </a:r>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2009" y="1709738"/>
            <a:ext cx="10517611"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2009" y="4589463"/>
            <a:ext cx="10517611"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360" y="1825625"/>
            <a:ext cx="5182591"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3380" y="1825625"/>
            <a:ext cx="5182591"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8" name="矩形 7"/>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949" y="365125"/>
            <a:ext cx="10517611" cy="1325563"/>
          </a:xfrm>
        </p:spPr>
        <p:txBody>
          <a:bodyPr/>
          <a:lstStyle/>
          <a:p>
            <a:r>
              <a:rPr lang="zh-CN" altLang="en-US"/>
              <a:t>单击此处编辑母版标题样式</a:t>
            </a:r>
          </a:p>
        </p:txBody>
      </p:sp>
      <p:sp>
        <p:nvSpPr>
          <p:cNvPr id="3" name="文本占位符 2"/>
          <p:cNvSpPr>
            <a:spLocks noGrp="1"/>
          </p:cNvSpPr>
          <p:nvPr>
            <p:ph type="body" idx="1"/>
          </p:nvPr>
        </p:nvSpPr>
        <p:spPr>
          <a:xfrm>
            <a:off x="839949" y="1681163"/>
            <a:ext cx="515877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949" y="2505075"/>
            <a:ext cx="5158773"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3380" y="1681163"/>
            <a:ext cx="5184179"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3380" y="2505075"/>
            <a:ext cx="5184179"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10" name="矩形 9"/>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6" name="矩形 5"/>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5" name="矩形 4"/>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49" y="457200"/>
            <a:ext cx="3932989"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4179" y="987425"/>
            <a:ext cx="617338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949" y="2057400"/>
            <a:ext cx="393298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8" name="矩形 7"/>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49" y="457200"/>
            <a:ext cx="393298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4179" y="987425"/>
            <a:ext cx="617338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949" y="2057400"/>
            <a:ext cx="393298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8" name="矩形 7"/>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6569" y="365125"/>
            <a:ext cx="2629403"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360" y="365125"/>
            <a:ext cx="7735779"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2026/7/24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
        <p:nvSpPr>
          <p:cNvPr id="6" name="矩形 5"/>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2009" y="1709738"/>
            <a:ext cx="10517611"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2009" y="4589463"/>
            <a:ext cx="10517611"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360" y="1825625"/>
            <a:ext cx="5182591"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3380" y="1825625"/>
            <a:ext cx="5182591"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949" y="365125"/>
            <a:ext cx="10517611" cy="1325563"/>
          </a:xfrm>
        </p:spPr>
        <p:txBody>
          <a:bodyPr/>
          <a:lstStyle/>
          <a:p>
            <a:r>
              <a:rPr lang="zh-CN" altLang="en-US"/>
              <a:t>单击此处编辑母版标题样式</a:t>
            </a:r>
          </a:p>
        </p:txBody>
      </p:sp>
      <p:sp>
        <p:nvSpPr>
          <p:cNvPr id="3" name="文本占位符 2"/>
          <p:cNvSpPr>
            <a:spLocks noGrp="1"/>
          </p:cNvSpPr>
          <p:nvPr>
            <p:ph type="body" idx="1"/>
          </p:nvPr>
        </p:nvSpPr>
        <p:spPr>
          <a:xfrm>
            <a:off x="839949" y="1681163"/>
            <a:ext cx="515877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949" y="2505075"/>
            <a:ext cx="5158773"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3380" y="1681163"/>
            <a:ext cx="5184179"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3380" y="2505075"/>
            <a:ext cx="5184179"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49" y="457200"/>
            <a:ext cx="3932989"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4179" y="987425"/>
            <a:ext cx="617338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949" y="2057400"/>
            <a:ext cx="393298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49" y="457200"/>
            <a:ext cx="393298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4179" y="987425"/>
            <a:ext cx="617338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949" y="2057400"/>
            <a:ext cx="393298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no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60" y="365125"/>
            <a:ext cx="10517611"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60" y="1825625"/>
            <a:ext cx="10517611"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60" y="6356350"/>
            <a:ext cx="274372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3"/>
          </p:nvPr>
        </p:nvSpPr>
        <p:spPr>
          <a:xfrm>
            <a:off x="4039372" y="6356350"/>
            <a:ext cx="411558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2247" y="6356350"/>
            <a:ext cx="274372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E70D98-FA84-41BA-BD43-6D85A7C62EA0}" type="slidenum">
              <a:rPr lang="zh-CN" altLang="en-US" smtClean="0"/>
              <a:t>‹#›</a:t>
            </a:fld>
            <a:endParaRPr lang="zh-CN" altLang="en-US"/>
          </a:p>
        </p:txBody>
      </p:sp>
      <p:pic>
        <p:nvPicPr>
          <p:cNvPr id="8" name="图片 7"/>
          <p:cNvPicPr>
            <a:picLocks noChangeAspect="1"/>
          </p:cNvPicPr>
          <p:nvPr/>
        </p:nvPicPr>
        <p:blipFill>
          <a:blip r:embed="rId14"/>
          <a:srcRect r="8646" b="-580"/>
          <a:stretch>
            <a:fillRect/>
          </a:stretch>
        </p:blipFill>
        <p:spPr>
          <a:xfrm>
            <a:off x="-128930" y="-76200"/>
            <a:ext cx="12323896" cy="7051040"/>
          </a:xfrm>
          <a:prstGeom prst="rect">
            <a:avLst/>
          </a:prstGeom>
        </p:spPr>
      </p:pic>
      <p:sp>
        <p:nvSpPr>
          <p:cNvPr id="7" name="矩形 6"/>
          <p:cNvSpPr/>
          <p:nvPr/>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no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60" y="365125"/>
            <a:ext cx="10517611"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60" y="1825625"/>
            <a:ext cx="10517611"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60" y="6356350"/>
            <a:ext cx="274372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3"/>
          </p:nvPr>
        </p:nvSpPr>
        <p:spPr>
          <a:xfrm>
            <a:off x="4039372" y="6356350"/>
            <a:ext cx="411558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2247" y="6356350"/>
            <a:ext cx="274372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E70D98-FA84-41BA-BD43-6D85A7C62EA0}" type="slidenum">
              <a:rPr lang="zh-CN" altLang="en-US" smtClean="0"/>
              <a:t>‹#›</a:t>
            </a:fld>
            <a:endParaRPr lang="zh-CN" altLang="en-US"/>
          </a:p>
        </p:txBody>
      </p:sp>
      <p:pic>
        <p:nvPicPr>
          <p:cNvPr id="8" name="图片 7"/>
          <p:cNvPicPr>
            <a:picLocks noChangeAspect="1"/>
          </p:cNvPicPr>
          <p:nvPr/>
        </p:nvPicPr>
        <p:blipFill>
          <a:blip r:embed="rId14"/>
          <a:srcRect r="8646" b="-580"/>
          <a:stretch>
            <a:fillRect/>
          </a:stretch>
        </p:blipFill>
        <p:spPr>
          <a:xfrm>
            <a:off x="-128930" y="-76200"/>
            <a:ext cx="12323896" cy="7051040"/>
          </a:xfrm>
          <a:prstGeom prst="rect">
            <a:avLst/>
          </a:prstGeom>
        </p:spPr>
      </p:pic>
      <p:sp>
        <p:nvSpPr>
          <p:cNvPr id="7" name="矩形 6"/>
          <p:cNvSpPr/>
          <p:nvPr/>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mlDrawing" Target="../drawings/vmlDrawing3.vml"/><Relationship Id="rId1" Type="http://schemas.openxmlformats.org/officeDocument/2006/relationships/themeOverride" Target="../theme/themeOverride1.xml"/><Relationship Id="rId5" Type="http://schemas.openxmlformats.org/officeDocument/2006/relationships/image" Target="../media/image17.wmf"/><Relationship Id="rId4" Type="http://schemas.openxmlformats.org/officeDocument/2006/relationships/oleObject" Target="../embeddings/oleObject13.bin"/></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mlDrawing" Target="../drawings/vmlDrawing4.vml"/><Relationship Id="rId1" Type="http://schemas.openxmlformats.org/officeDocument/2006/relationships/themeOverride" Target="../theme/themeOverride2.xml"/><Relationship Id="rId5" Type="http://schemas.openxmlformats.org/officeDocument/2006/relationships/image" Target="../media/image18.wmf"/><Relationship Id="rId4" Type="http://schemas.openxmlformats.org/officeDocument/2006/relationships/oleObject" Target="../embeddings/oleObject14.bin"/></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2.xml"/><Relationship Id="rId4" Type="http://schemas.openxmlformats.org/officeDocument/2006/relationships/chart" Target="../charts/char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21.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8" Type="http://schemas.openxmlformats.org/officeDocument/2006/relationships/image" Target="../media/image7.wmf"/><Relationship Id="rId13" Type="http://schemas.openxmlformats.org/officeDocument/2006/relationships/oleObject" Target="../embeddings/oleObject6.bin"/><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9.w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6.wmf"/><Relationship Id="rId11" Type="http://schemas.openxmlformats.org/officeDocument/2006/relationships/oleObject" Target="../embeddings/oleObject5.bin"/><Relationship Id="rId5" Type="http://schemas.openxmlformats.org/officeDocument/2006/relationships/oleObject" Target="../embeddings/oleObject2.bin"/><Relationship Id="rId10" Type="http://schemas.openxmlformats.org/officeDocument/2006/relationships/image" Target="../media/image8.wmf"/><Relationship Id="rId4" Type="http://schemas.openxmlformats.org/officeDocument/2006/relationships/image" Target="../media/image5.wmf"/><Relationship Id="rId9" Type="http://schemas.openxmlformats.org/officeDocument/2006/relationships/oleObject" Target="../embeddings/oleObject4.bin"/><Relationship Id="rId14" Type="http://schemas.openxmlformats.org/officeDocument/2006/relationships/image" Target="../media/image10.wmf"/></Relationships>
</file>

<file path=ppt/slides/_rels/slide9.xml.rels><?xml version="1.0" encoding="UTF-8" standalone="yes"?>
<Relationships xmlns="http://schemas.openxmlformats.org/package/2006/relationships"><Relationship Id="rId8" Type="http://schemas.openxmlformats.org/officeDocument/2006/relationships/image" Target="../media/image13.wmf"/><Relationship Id="rId13" Type="http://schemas.openxmlformats.org/officeDocument/2006/relationships/oleObject" Target="../embeddings/oleObject12.bin"/><Relationship Id="rId3" Type="http://schemas.openxmlformats.org/officeDocument/2006/relationships/oleObject" Target="../embeddings/oleObject7.bin"/><Relationship Id="rId7" Type="http://schemas.openxmlformats.org/officeDocument/2006/relationships/oleObject" Target="../embeddings/oleObject9.bin"/><Relationship Id="rId12" Type="http://schemas.openxmlformats.org/officeDocument/2006/relationships/image" Target="../media/image15.wmf"/><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2.wmf"/><Relationship Id="rId11" Type="http://schemas.openxmlformats.org/officeDocument/2006/relationships/oleObject" Target="../embeddings/oleObject11.bin"/><Relationship Id="rId5" Type="http://schemas.openxmlformats.org/officeDocument/2006/relationships/oleObject" Target="../embeddings/oleObject8.bin"/><Relationship Id="rId10" Type="http://schemas.openxmlformats.org/officeDocument/2006/relationships/image" Target="../media/image14.wmf"/><Relationship Id="rId4" Type="http://schemas.openxmlformats.org/officeDocument/2006/relationships/image" Target="../media/image11.wmf"/><Relationship Id="rId9" Type="http://schemas.openxmlformats.org/officeDocument/2006/relationships/oleObject" Target="../embeddings/oleObject10.bin"/><Relationship Id="rId14" Type="http://schemas.openxmlformats.org/officeDocument/2006/relationships/image" Target="../media/image16.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微信图片_2025-08-21_134516_064"/>
          <p:cNvPicPr>
            <a:picLocks noChangeAspect="1"/>
          </p:cNvPicPr>
          <p:nvPr/>
        </p:nvPicPr>
        <p:blipFill>
          <a:blip r:embed="rId2"/>
          <a:stretch>
            <a:fillRect/>
          </a:stretch>
        </p:blipFill>
        <p:spPr>
          <a:xfrm>
            <a:off x="933061" y="-74646"/>
            <a:ext cx="11258939" cy="6690049"/>
          </a:xfrm>
          <a:prstGeom prst="rect">
            <a:avLst/>
          </a:prstGeom>
        </p:spPr>
      </p:pic>
      <p:sp>
        <p:nvSpPr>
          <p:cNvPr id="4" name="圆角矩形 3"/>
          <p:cNvSpPr/>
          <p:nvPr/>
        </p:nvSpPr>
        <p:spPr>
          <a:xfrm>
            <a:off x="2145561" y="1236980"/>
            <a:ext cx="8609330" cy="2882265"/>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5" name="圆角矩形 4"/>
          <p:cNvSpPr/>
          <p:nvPr/>
        </p:nvSpPr>
        <p:spPr>
          <a:xfrm>
            <a:off x="1191260" y="906145"/>
            <a:ext cx="9809480" cy="4566920"/>
          </a:xfrm>
          <a:prstGeom prst="round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lnSpc>
                <a:spcPct val="100000"/>
              </a:lnSpc>
              <a:spcBef>
                <a:spcPts val="1200"/>
              </a:spcBef>
              <a:buClrTx/>
              <a:buSzTx/>
              <a:buNone/>
            </a:pPr>
            <a:r>
              <a:rPr lang="zh-CN" altLang="en-US" sz="6600" dirty="0">
                <a:solidFill>
                  <a:schemeClr val="accent1">
                    <a:lumMod val="50000"/>
                  </a:schemeClr>
                </a:solidFill>
                <a:effectLst>
                  <a:outerShdw blurRad="38100" dist="19050" dir="2700000" algn="tl" rotWithShape="0">
                    <a:schemeClr val="dk1">
                      <a:alpha val="40000"/>
                    </a:schemeClr>
                  </a:outerShdw>
                </a:effectLst>
                <a:latin typeface="华文隶书" panose="02010800040101010101" pitchFamily="2" charset="-122"/>
                <a:ea typeface="华文隶书" panose="02010800040101010101" pitchFamily="2" charset="-122"/>
                <a:cs typeface="楷体" panose="02010609060101010101" charset="-122"/>
              </a:rPr>
              <a:t>第三章 </a:t>
            </a:r>
            <a:br>
              <a:rPr lang="zh-CN" altLang="en-US" sz="6600" dirty="0">
                <a:solidFill>
                  <a:schemeClr val="accent1">
                    <a:lumMod val="50000"/>
                  </a:schemeClr>
                </a:solidFill>
                <a:effectLst>
                  <a:outerShdw blurRad="38100" dist="19050" dir="2700000" algn="tl" rotWithShape="0">
                    <a:schemeClr val="dk1">
                      <a:alpha val="40000"/>
                    </a:schemeClr>
                  </a:outerShdw>
                </a:effectLst>
                <a:latin typeface="华文隶书" panose="02010800040101010101" pitchFamily="2" charset="-122"/>
                <a:ea typeface="华文隶书" panose="02010800040101010101" pitchFamily="2" charset="-122"/>
                <a:cs typeface="楷体" panose="02010609060101010101" charset="-122"/>
              </a:rPr>
            </a:br>
            <a:r>
              <a:rPr lang="zh-CN" altLang="en-US" sz="6600" dirty="0">
                <a:solidFill>
                  <a:schemeClr val="accent1">
                    <a:lumMod val="50000"/>
                  </a:schemeClr>
                </a:solidFill>
                <a:effectLst>
                  <a:outerShdw blurRad="38100" dist="19050" dir="2700000" algn="tl" rotWithShape="0">
                    <a:schemeClr val="dk1">
                      <a:alpha val="40000"/>
                    </a:schemeClr>
                  </a:outerShdw>
                </a:effectLst>
                <a:latin typeface="华文隶书" panose="02010800040101010101" pitchFamily="2" charset="-122"/>
                <a:ea typeface="华文隶书" panose="02010800040101010101" pitchFamily="2" charset="-122"/>
                <a:cs typeface="楷体" panose="02010609060101010101" charset="-122"/>
              </a:rPr>
              <a:t>  </a:t>
            </a:r>
            <a:r>
              <a:rPr lang="zh-CN" altLang="en-US" sz="5400" dirty="0">
                <a:solidFill>
                  <a:schemeClr val="accent1">
                    <a:lumMod val="50000"/>
                  </a:schemeClr>
                </a:solidFill>
                <a:effectLst>
                  <a:outerShdw blurRad="38100" dist="19050" dir="2700000" algn="tl" rotWithShape="0">
                    <a:schemeClr val="dk1">
                      <a:alpha val="40000"/>
                    </a:schemeClr>
                  </a:outerShdw>
                </a:effectLst>
                <a:latin typeface="华文隶书" panose="02010800040101010101" pitchFamily="2" charset="-122"/>
                <a:ea typeface="华文隶书" panose="02010800040101010101" pitchFamily="2" charset="-122"/>
                <a:cs typeface="楷体" panose="02010609060101010101" charset="-122"/>
              </a:rPr>
              <a:t>投入产出应用：贸易隐含碳排放测算分析</a:t>
            </a:r>
          </a:p>
        </p:txBody>
      </p:sp>
      <p:sp>
        <p:nvSpPr>
          <p:cNvPr id="6" name="矩形 5"/>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rPr>
              <a:t>经济统计案例分析</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文本框 3"/>
          <p:cNvSpPr txBox="1"/>
          <p:nvPr/>
        </p:nvSpPr>
        <p:spPr>
          <a:xfrm>
            <a:off x="861695" y="1116965"/>
            <a:ext cx="11017885" cy="5297805"/>
          </a:xfrm>
          <a:prstGeom prst="rect">
            <a:avLst/>
          </a:prstGeom>
          <a:ln>
            <a:noFill/>
          </a:ln>
        </p:spPr>
        <p:txBody>
          <a:bodyPr wrap="square">
            <a:noAutofit/>
          </a:bodyPr>
          <a:lstStyle/>
          <a:p>
            <a:pPr marL="228600" indent="-228600" defTabSz="914400">
              <a:lnSpc>
                <a:spcPts val="3800"/>
              </a:lnSpc>
              <a:spcBef>
                <a:spcPts val="0"/>
              </a:spcBef>
              <a:buClrTx/>
              <a:buSzTx/>
              <a:buFontTx/>
            </a:pPr>
            <a:r>
              <a:rPr lang="en-US" altLang="zh-CN" sz="2800" b="1" dirty="0">
                <a:solidFill>
                  <a:schemeClr val="accent2"/>
                </a:solidFill>
                <a:latin typeface="华文楷体" panose="02010600040101010101" charset="-122"/>
                <a:ea typeface="华文楷体" panose="02010600040101010101" charset="-122"/>
              </a:rPr>
              <a:t>     </a:t>
            </a:r>
            <a:r>
              <a:rPr lang="zh-CN" altLang="en-US" sz="2800" b="1" dirty="0">
                <a:solidFill>
                  <a:schemeClr val="accent2"/>
                </a:solidFill>
                <a:latin typeface="华文楷体" panose="02010600040101010101" charset="-122"/>
                <a:ea typeface="华文楷体" panose="02010600040101010101" charset="-122"/>
              </a:rPr>
              <a:t>（一）指标选取</a:t>
            </a:r>
          </a:p>
          <a:p>
            <a:pPr indent="304800" algn="just" defTabSz="266700">
              <a:lnSpc>
                <a:spcPct val="150000"/>
              </a:lnSpc>
              <a:spcBef>
                <a:spcPct val="0"/>
              </a:spcBef>
              <a:spcAft>
                <a:spcPct val="0"/>
              </a:spcAft>
            </a:pPr>
            <a:r>
              <a:rPr lang="en-US" altLang="zh-CN" sz="2400" dirty="0">
                <a:latin typeface="华文楷体" panose="02010600040101010101" charset="-122"/>
                <a:ea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 式（3.5）中，调出品</a:t>
            </a:r>
            <a:r>
              <a:rPr lang="en-US" altLang="zh-CN" sz="2400" i="1"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EX</a:t>
            </a:r>
            <a:r>
              <a:rPr lang="en-US" altLang="zh-CN" sz="2400" baseline="-250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ij</a:t>
            </a:r>
            <a:r>
              <a:rPr lang="zh-CN" altLang="en-US" sz="2400" dirty="0">
                <a:latin typeface="华文楷体" panose="02010600040101010101" charset="-122"/>
                <a:ea typeface="华文楷体" panose="02010600040101010101" charset="-122"/>
                <a:cs typeface="华文楷体" panose="02010600040101010101" charset="-122"/>
              </a:rPr>
              <a:t>的计算需要使用省区间投入产出表，目前官方尚未发布。经综合评估，选定</a:t>
            </a:r>
            <a:r>
              <a:rPr lang="zh-CN" altLang="en-US" sz="2400" b="1" dirty="0">
                <a:latin typeface="华文楷体" panose="02010600040101010101" charset="-122"/>
                <a:ea typeface="华文楷体" panose="02010600040101010101" charset="-122"/>
                <a:cs typeface="华文楷体" panose="02010600040101010101" charset="-122"/>
              </a:rPr>
              <a:t>石敏俊等（</a:t>
            </a:r>
            <a:r>
              <a:rPr lang="en-US" altLang="zh-CN" sz="2400" b="1" dirty="0">
                <a:latin typeface="华文楷体" panose="02010600040101010101" charset="-122"/>
                <a:ea typeface="华文楷体" panose="02010600040101010101" charset="-122"/>
                <a:cs typeface="华文楷体" panose="02010600040101010101" charset="-122"/>
              </a:rPr>
              <a:t>2002</a:t>
            </a:r>
            <a:r>
              <a:rPr lang="zh-CN" altLang="en-US" sz="2400" b="1" dirty="0">
                <a:latin typeface="华文楷体" panose="02010600040101010101" charset="-122"/>
                <a:ea typeface="华文楷体" panose="02010600040101010101" charset="-122"/>
                <a:cs typeface="华文楷体" panose="02010600040101010101" charset="-122"/>
              </a:rPr>
              <a:t>）、刘卫东等（</a:t>
            </a:r>
            <a:r>
              <a:rPr lang="en-US" altLang="zh-CN" sz="2400" b="1" dirty="0">
                <a:latin typeface="华文楷体" panose="02010600040101010101" charset="-122"/>
                <a:ea typeface="华文楷体" panose="02010600040101010101" charset="-122"/>
                <a:cs typeface="华文楷体" panose="02010600040101010101" charset="-122"/>
              </a:rPr>
              <a:t>2007</a:t>
            </a:r>
            <a:r>
              <a:rPr lang="zh-CN" altLang="en-US" sz="2400" b="1" dirty="0">
                <a:latin typeface="华文楷体" panose="02010600040101010101" charset="-122"/>
                <a:ea typeface="华文楷体" panose="02010600040101010101" charset="-122"/>
                <a:cs typeface="华文楷体" panose="02010600040101010101" charset="-122"/>
              </a:rPr>
              <a:t>）及</a:t>
            </a:r>
            <a:r>
              <a:rPr lang="en-US" altLang="zh-CN" sz="2400" b="1" dirty="0">
                <a:latin typeface="华文楷体" panose="02010600040101010101" charset="-122"/>
                <a:ea typeface="华文楷体" panose="02010600040101010101" charset="-122"/>
                <a:cs typeface="华文楷体" panose="02010600040101010101" charset="-122"/>
              </a:rPr>
              <a:t>CEADs</a:t>
            </a:r>
            <a:r>
              <a:rPr lang="zh-CN" altLang="en-US" sz="2400" b="1" dirty="0">
                <a:latin typeface="华文楷体" panose="02010600040101010101" charset="-122"/>
                <a:ea typeface="华文楷体" panose="02010600040101010101" charset="-122"/>
                <a:cs typeface="华文楷体" panose="02010600040101010101" charset="-122"/>
              </a:rPr>
              <a:t>团队（</a:t>
            </a:r>
            <a:r>
              <a:rPr lang="en-US" altLang="zh-CN" sz="2400" b="1" dirty="0">
                <a:latin typeface="华文楷体" panose="02010600040101010101" charset="-122"/>
                <a:ea typeface="华文楷体" panose="02010600040101010101" charset="-122"/>
                <a:cs typeface="华文楷体" panose="02010600040101010101" charset="-122"/>
              </a:rPr>
              <a:t>2012</a:t>
            </a:r>
            <a:r>
              <a:rPr lang="zh-CN" altLang="en-US" sz="2400" b="1" dirty="0">
                <a:latin typeface="华文楷体" panose="02010600040101010101" charset="-122"/>
                <a:ea typeface="华文楷体" panose="02010600040101010101" charset="-122"/>
                <a:cs typeface="华文楷体" panose="02010600040101010101" charset="-122"/>
              </a:rPr>
              <a:t>、</a:t>
            </a:r>
            <a:r>
              <a:rPr lang="en-US" altLang="zh-CN" sz="2400" b="1" dirty="0">
                <a:latin typeface="华文楷体" panose="02010600040101010101" charset="-122"/>
                <a:ea typeface="华文楷体" panose="02010600040101010101" charset="-122"/>
                <a:cs typeface="华文楷体" panose="02010600040101010101" charset="-122"/>
              </a:rPr>
              <a:t>2017</a:t>
            </a:r>
            <a:r>
              <a:rPr lang="zh-CN" altLang="en-US" sz="2400" b="1" dirty="0">
                <a:latin typeface="华文楷体" panose="02010600040101010101" charset="-122"/>
                <a:ea typeface="华文楷体" panose="02010600040101010101" charset="-122"/>
                <a:cs typeface="华文楷体" panose="02010600040101010101" charset="-122"/>
              </a:rPr>
              <a:t>）</a:t>
            </a:r>
            <a:r>
              <a:rPr lang="zh-CN" altLang="en-US" sz="2400" b="1" dirty="0">
                <a:latin typeface="华文楷体" panose="02010600040101010101" charset="-122"/>
                <a:ea typeface="华文楷体" panose="02010600040101010101" charset="-122"/>
                <a:cs typeface="华文楷体" panose="02010600040101010101" charset="-122"/>
                <a:sym typeface="+mn-ea"/>
              </a:rPr>
              <a:t>编制</a:t>
            </a:r>
            <a:r>
              <a:rPr lang="zh-CN" altLang="en-US" sz="2400" b="1" dirty="0">
                <a:latin typeface="华文楷体" panose="02010600040101010101" charset="-122"/>
                <a:ea typeface="华文楷体" panose="02010600040101010101" charset="-122"/>
                <a:cs typeface="华文楷体" panose="02010600040101010101" charset="-122"/>
              </a:rPr>
              <a:t>的四张30省区间投入产出表。</a:t>
            </a:r>
          </a:p>
          <a:p>
            <a:pPr indent="304800" algn="just" defTabSz="266700">
              <a:lnSpc>
                <a:spcPct val="150000"/>
              </a:lnSpc>
              <a:spcBef>
                <a:spcPct val="0"/>
              </a:spcBef>
              <a:spcAft>
                <a:spcPct val="0"/>
              </a:spcAft>
            </a:pPr>
            <a:r>
              <a:rPr lang="zh-CN" altLang="en-US" sz="2400" b="1" dirty="0">
                <a:latin typeface="华文楷体" panose="02010600040101010101" charset="-122"/>
                <a:ea typeface="华文楷体" panose="02010600040101010101" charset="-122"/>
                <a:cs typeface="华文楷体" panose="02010600040101010101" charset="-122"/>
              </a:rPr>
              <a:t> </a:t>
            </a:r>
            <a:r>
              <a:rPr lang="en-US" altLang="zh-CN" sz="2400" b="1"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其中，2007、2012和2017年的表为非竞争型投入产出表，</a:t>
            </a:r>
            <a:r>
              <a:rPr lang="en-US" altLang="zh-CN" sz="2400" dirty="0">
                <a:latin typeface="华文楷体" panose="02010600040101010101" charset="-122"/>
                <a:ea typeface="华文楷体" panose="02010600040101010101" charset="-122"/>
                <a:cs typeface="华文楷体" panose="02010600040101010101" charset="-122"/>
              </a:rPr>
              <a:t>i</a:t>
            </a:r>
            <a:r>
              <a:rPr lang="zh-CN" altLang="en-US" sz="2400" dirty="0">
                <a:latin typeface="华文楷体" panose="02010600040101010101" charset="-122"/>
                <a:ea typeface="华文楷体" panose="02010600040101010101" charset="-122"/>
                <a:cs typeface="华文楷体" panose="02010600040101010101" charset="-122"/>
              </a:rPr>
              <a:t>省调出品</a:t>
            </a:r>
            <a:r>
              <a:rPr lang="en-US" altLang="zh-CN" sz="2400" i="1"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EX</a:t>
            </a:r>
            <a:r>
              <a:rPr lang="en-US" altLang="zh-CN" sz="2400" baseline="-250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ij</a:t>
            </a:r>
            <a:r>
              <a:rPr lang="zh-CN" altLang="en-US" sz="2400" dirty="0">
                <a:latin typeface="华文楷体" panose="02010600040101010101" charset="-122"/>
                <a:ea typeface="华文楷体" panose="02010600040101010101" charset="-122"/>
                <a:cs typeface="华文楷体" panose="02010600040101010101" charset="-122"/>
              </a:rPr>
              <a:t>中无进口，计算省际间碳排放转移可直接采用式（3.5）。但2002年为竞争型投入产出表，</a:t>
            </a:r>
            <a:r>
              <a:rPr lang="en-US" altLang="zh-CN" sz="2400" dirty="0">
                <a:latin typeface="华文楷体" panose="02010600040101010101" charset="-122"/>
                <a:ea typeface="华文楷体" panose="02010600040101010101" charset="-122"/>
                <a:cs typeface="华文楷体" panose="02010600040101010101" charset="-122"/>
              </a:rPr>
              <a:t>i</a:t>
            </a:r>
            <a:r>
              <a:rPr lang="zh-CN" altLang="en-US" sz="2400" dirty="0">
                <a:latin typeface="华文楷体" panose="02010600040101010101" charset="-122"/>
                <a:ea typeface="华文楷体" panose="02010600040101010101" charset="-122"/>
                <a:cs typeface="华文楷体" panose="02010600040101010101" charset="-122"/>
              </a:rPr>
              <a:t>省调出品</a:t>
            </a:r>
            <a:r>
              <a:rPr lang="en-US" altLang="zh-CN" sz="2400" i="1"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EX</a:t>
            </a:r>
            <a:r>
              <a:rPr lang="en-US" altLang="zh-CN" sz="2400" baseline="-250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ij</a:t>
            </a:r>
            <a:r>
              <a:rPr lang="zh-CN" altLang="en-US" sz="2400" dirty="0">
                <a:latin typeface="华文楷体" panose="02010600040101010101" charset="-122"/>
                <a:ea typeface="华文楷体" panose="02010600040101010101" charset="-122"/>
                <a:cs typeface="华文楷体" panose="02010600040101010101" charset="-122"/>
              </a:rPr>
              <a:t>含进口，需将其剔除，</a:t>
            </a:r>
            <a:r>
              <a:rPr lang="zh-CN" altLang="en-US" sz="2400" dirty="0">
                <a:latin typeface="华文楷体" panose="02010600040101010101" charset="-122"/>
                <a:ea typeface="华文楷体" panose="02010600040101010101" charset="-122"/>
                <a:cs typeface="华文楷体" panose="02010600040101010101" charset="-122"/>
                <a:sym typeface="+mn-ea"/>
              </a:rPr>
              <a:t>采用下式</a:t>
            </a:r>
            <a:r>
              <a:rPr lang="zh-CN" altLang="en-US" sz="2400" dirty="0">
                <a:latin typeface="华文楷体" panose="02010600040101010101" charset="-122"/>
                <a:ea typeface="华文楷体" panose="02010600040101010101" charset="-122"/>
                <a:cs typeface="华文楷体" panose="02010600040101010101" charset="-122"/>
              </a:rPr>
              <a:t>计算省际间碳排放转移：</a:t>
            </a:r>
          </a:p>
          <a:p>
            <a:pPr indent="304800" algn="just" defTabSz="266700">
              <a:lnSpc>
                <a:spcPct val="150000"/>
              </a:lnSpc>
              <a:spcBef>
                <a:spcPct val="0"/>
              </a:spcBef>
              <a:spcAft>
                <a:spcPct val="0"/>
              </a:spcAft>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Times New Roman" panose="02020603050405020304" pitchFamily="18" charset="0"/>
                <a:ea typeface="华文楷体" panose="02010600040101010101" charset="-122"/>
                <a:cs typeface="Times New Roman" panose="02020603050405020304" pitchFamily="18" charset="0"/>
              </a:rPr>
              <a:t>（</a:t>
            </a:r>
            <a:r>
              <a:rPr lang="en-US" altLang="zh-CN" sz="2400" dirty="0">
                <a:latin typeface="Times New Roman" panose="02020603050405020304" pitchFamily="18" charset="0"/>
                <a:ea typeface="华文楷体" panose="02010600040101010101" charset="-122"/>
                <a:cs typeface="Times New Roman" panose="02020603050405020304" pitchFamily="18" charset="0"/>
              </a:rPr>
              <a:t>3.6</a:t>
            </a:r>
            <a:r>
              <a:rPr lang="zh-CN" altLang="en-US" sz="2400" dirty="0">
                <a:latin typeface="Times New Roman" panose="02020603050405020304" pitchFamily="18" charset="0"/>
                <a:ea typeface="华文楷体" panose="02010600040101010101" charset="-122"/>
                <a:cs typeface="Times New Roman" panose="02020603050405020304" pitchFamily="18" charset="0"/>
              </a:rPr>
              <a:t>）</a:t>
            </a:r>
            <a:endParaRPr lang="zh-CN" altLang="en-US" sz="2400" dirty="0">
              <a:latin typeface="华文楷体" panose="02010600040101010101" charset="-122"/>
              <a:ea typeface="华文楷体" panose="02010600040101010101" charset="-122"/>
              <a:cs typeface="华文楷体" panose="02010600040101010101" charset="-122"/>
            </a:endParaRPr>
          </a:p>
          <a:p>
            <a:pPr indent="304800" algn="just" defTabSz="266700">
              <a:lnSpc>
                <a:spcPct val="150000"/>
              </a:lnSpc>
              <a:spcBef>
                <a:spcPct val="0"/>
              </a:spcBef>
              <a:spcAft>
                <a:spcPct val="0"/>
              </a:spcAft>
            </a:pPr>
            <a:r>
              <a:rPr lang="en-US" altLang="zh-CN" sz="2400" dirty="0">
                <a:latin typeface="华文楷体" panose="02010600040101010101" charset="-122"/>
                <a:ea typeface="华文楷体" panose="02010600040101010101" charset="-122"/>
                <a:cs typeface="华文楷体" panose="02010600040101010101" charset="-122"/>
              </a:rPr>
              <a:t>   A</a:t>
            </a:r>
            <a:r>
              <a:rPr lang="en-US" altLang="zh-CN" sz="2400" baseline="-25000" dirty="0">
                <a:latin typeface="华文楷体" panose="02010600040101010101" charset="-122"/>
                <a:ea typeface="华文楷体" panose="02010600040101010101" charset="-122"/>
                <a:cs typeface="华文楷体" panose="02010600040101010101" charset="-122"/>
              </a:rPr>
              <a:t>i</a:t>
            </a:r>
            <a:r>
              <a:rPr lang="zh-CN" altLang="en-US" sz="2400" dirty="0">
                <a:latin typeface="华文楷体" panose="02010600040101010101" charset="-122"/>
                <a:ea typeface="华文楷体" panose="02010600040101010101" charset="-122"/>
                <a:cs typeface="华文楷体" panose="02010600040101010101" charset="-122"/>
              </a:rPr>
              <a:t>的计算采用国家统计局公布的30个省区2002、2007、2012和2017年中国地区投入产出表。</a:t>
            </a:r>
          </a:p>
          <a:p>
            <a:pPr indent="304800" algn="just" defTabSz="266700">
              <a:lnSpc>
                <a:spcPct val="150000"/>
              </a:lnSpc>
              <a:spcBef>
                <a:spcPct val="0"/>
              </a:spcBef>
              <a:spcAft>
                <a:spcPct val="0"/>
              </a:spcAft>
            </a:pPr>
            <a:endParaRPr lang="zh-CN" altLang="en-US" sz="2400" dirty="0">
              <a:latin typeface="华文楷体" panose="02010600040101010101" charset="-122"/>
              <a:ea typeface="华文楷体" panose="02010600040101010101" charset="-122"/>
              <a:cs typeface="华文楷体" panose="02010600040101010101" charset="-122"/>
            </a:endParaRP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9</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449008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二、指标与数据说明</a:t>
            </a:r>
          </a:p>
        </p:txBody>
      </p:sp>
      <p:sp>
        <p:nvSpPr>
          <p:cNvPr id="2" name="矩形 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p:txBody>
      </p:sp>
      <p:sp>
        <p:nvSpPr>
          <p:cNvPr id="3" name="文本框 2"/>
          <p:cNvSpPr txBox="1"/>
          <p:nvPr/>
        </p:nvSpPr>
        <p:spPr>
          <a:xfrm>
            <a:off x="802640" y="6618605"/>
            <a:ext cx="11018520" cy="523875"/>
          </a:xfrm>
          <a:prstGeom prst="rect">
            <a:avLst/>
          </a:prstGeom>
          <a:noFill/>
        </p:spPr>
        <p:txBody>
          <a:bodyPr wrap="square" rtlCol="0" anchor="t">
            <a:noAutofit/>
          </a:bodyPr>
          <a:lstStyle/>
          <a:p>
            <a:pPr indent="252095" algn="just" defTabSz="266700">
              <a:lnSpc>
                <a:spcPct val="150000"/>
              </a:lnSpc>
              <a:spcBef>
                <a:spcPts val="700"/>
              </a:spcBef>
              <a:spcAft>
                <a:spcPct val="0"/>
              </a:spcAft>
            </a:pPr>
            <a:r>
              <a:rPr lang="en-US" altLang="zh-CN" sz="2800" b="1" dirty="0">
                <a:solidFill>
                  <a:schemeClr val="accent2"/>
                </a:solidFill>
                <a:latin typeface="华文楷体" panose="02010600040101010101" charset="-122"/>
                <a:ea typeface="华文楷体" panose="02010600040101010101" charset="-122"/>
                <a:sym typeface="+mn-ea"/>
              </a:rPr>
              <a:t> </a:t>
            </a:r>
            <a:endParaRPr lang="zh-CN" altLang="en-US" sz="2800" dirty="0">
              <a:solidFill>
                <a:schemeClr val="accent2"/>
              </a:solidFill>
              <a:latin typeface="华文楷体" panose="02010600040101010101" charset="-122"/>
              <a:ea typeface="华文楷体" panose="02010600040101010101" charset="-122"/>
              <a:sym typeface="+mn-ea"/>
            </a:endParaRPr>
          </a:p>
        </p:txBody>
      </p:sp>
      <p:graphicFrame>
        <p:nvGraphicFramePr>
          <p:cNvPr id="5" name="对象 -2147482599"/>
          <p:cNvGraphicFramePr>
            <a:graphicFrameLocks noChangeAspect="1"/>
          </p:cNvGraphicFramePr>
          <p:nvPr/>
        </p:nvGraphicFramePr>
        <p:xfrm>
          <a:off x="3502025" y="4957445"/>
          <a:ext cx="4990465" cy="536575"/>
        </p:xfrm>
        <a:graphic>
          <a:graphicData uri="http://schemas.openxmlformats.org/presentationml/2006/ole">
            <mc:AlternateContent xmlns:mc="http://schemas.openxmlformats.org/markup-compatibility/2006">
              <mc:Choice xmlns:v="urn:schemas-microsoft-com:vml" Requires="v">
                <p:oleObj spid="_x0000_s5122" r:id="rId4" imgW="2514600" imgH="266700" progId="Equation.3">
                  <p:embed/>
                </p:oleObj>
              </mc:Choice>
              <mc:Fallback>
                <p:oleObj r:id="rId4" imgW="2514600" imgH="266700" progId="Equation.3">
                  <p:embed/>
                  <p:pic>
                    <p:nvPicPr>
                      <p:cNvPr id="0" name="图片 4"/>
                      <p:cNvPicPr/>
                      <p:nvPr/>
                    </p:nvPicPr>
                    <p:blipFill>
                      <a:blip r:embed="rId5"/>
                      <a:stretch>
                        <a:fillRect/>
                      </a:stretch>
                    </p:blipFill>
                    <p:spPr>
                      <a:xfrm>
                        <a:off x="3502025" y="4957445"/>
                        <a:ext cx="4990465" cy="536575"/>
                      </a:xfrm>
                      <a:prstGeom prst="rect">
                        <a:avLst/>
                      </a:prstGeom>
                      <a:noFill/>
                      <a:ln w="38100">
                        <a:noFill/>
                        <a:miter/>
                      </a:ln>
                    </p:spPr>
                  </p:pic>
                </p:oleObj>
              </mc:Fallback>
            </mc:AlternateContent>
          </a:graphicData>
        </a:graphic>
      </p:graphicFrame>
    </p:spTree>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文本框 3"/>
          <p:cNvSpPr txBox="1"/>
          <p:nvPr/>
        </p:nvSpPr>
        <p:spPr>
          <a:xfrm>
            <a:off x="861695" y="1116965"/>
            <a:ext cx="11017885" cy="5297805"/>
          </a:xfrm>
          <a:prstGeom prst="rect">
            <a:avLst/>
          </a:prstGeom>
          <a:ln>
            <a:noFill/>
          </a:ln>
        </p:spPr>
        <p:txBody>
          <a:bodyPr wrap="square">
            <a:noAutofit/>
          </a:bodyPr>
          <a:lstStyle/>
          <a:p>
            <a:pPr marL="228600" indent="-228600" defTabSz="914400">
              <a:lnSpc>
                <a:spcPts val="3800"/>
              </a:lnSpc>
              <a:spcBef>
                <a:spcPts val="0"/>
              </a:spcBef>
              <a:buClrTx/>
              <a:buSzTx/>
              <a:buFontTx/>
            </a:pPr>
            <a:r>
              <a:rPr lang="en-US" altLang="zh-CN" sz="2800" b="1" dirty="0">
                <a:solidFill>
                  <a:schemeClr val="accent2"/>
                </a:solidFill>
                <a:latin typeface="华文楷体" panose="02010600040101010101" charset="-122"/>
                <a:ea typeface="华文楷体" panose="02010600040101010101" charset="-122"/>
              </a:rPr>
              <a:t>     </a:t>
            </a:r>
            <a:r>
              <a:rPr lang="zh-CN" altLang="en-US" sz="2800" b="1" dirty="0">
                <a:solidFill>
                  <a:schemeClr val="accent2"/>
                </a:solidFill>
                <a:latin typeface="华文楷体" panose="02010600040101010101" charset="-122"/>
                <a:ea typeface="华文楷体" panose="02010600040101010101" charset="-122"/>
              </a:rPr>
              <a:t>（一）指标选取</a:t>
            </a:r>
          </a:p>
          <a:p>
            <a:pPr indent="304800" algn="just" defTabSz="266700">
              <a:lnSpc>
                <a:spcPct val="150000"/>
              </a:lnSpc>
              <a:spcBef>
                <a:spcPct val="0"/>
              </a:spcBef>
              <a:spcAft>
                <a:spcPct val="0"/>
              </a:spcAft>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为统一部门分类，将2002年投入产出表均合并为5个行业（农业、工业、建筑业、交通运输邮电仓储业、其他服务业）。将2007、2012和2017年投入产出表均合并为6个行业（另增批发零售住宿餐饮）。i省分行业碳排放强度向量由各省分行业碳排放量除以该省分行业总产出计算得到。</a:t>
            </a:r>
            <a:r>
              <a:rPr lang="en-US" altLang="zh-CN" sz="2400" dirty="0">
                <a:latin typeface="华文楷体" panose="02010600040101010101" charset="-122"/>
                <a:ea typeface="华文楷体" panose="02010600040101010101" charset="-122"/>
                <a:cs typeface="华文楷体" panose="02010600040101010101" charset="-122"/>
              </a:rPr>
              <a:t>CO</a:t>
            </a:r>
            <a:r>
              <a:rPr lang="en-US" altLang="zh-CN" sz="2400" baseline="-25000" dirty="0">
                <a:latin typeface="华文楷体" panose="02010600040101010101" charset="-122"/>
                <a:ea typeface="华文楷体" panose="02010600040101010101" charset="-122"/>
                <a:cs typeface="华文楷体" panose="02010600040101010101" charset="-122"/>
              </a:rPr>
              <a:t>2</a:t>
            </a:r>
            <a:r>
              <a:rPr lang="zh-CN" altLang="en-US" sz="2400" dirty="0">
                <a:latin typeface="华文楷体" panose="02010600040101010101" charset="-122"/>
                <a:ea typeface="华文楷体" panose="02010600040101010101" charset="-122"/>
                <a:cs typeface="华文楷体" panose="02010600040101010101" charset="-122"/>
              </a:rPr>
              <a:t>排放量计算公式为：</a:t>
            </a:r>
          </a:p>
          <a:p>
            <a:pPr indent="304800" algn="just" defTabSz="266700">
              <a:lnSpc>
                <a:spcPct val="150000"/>
              </a:lnSpc>
              <a:spcBef>
                <a:spcPct val="0"/>
              </a:spcBef>
              <a:spcAft>
                <a:spcPct val="0"/>
              </a:spcAft>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Times New Roman" panose="02020603050405020304" pitchFamily="18" charset="0"/>
                <a:ea typeface="华文楷体" panose="02010600040101010101" charset="-122"/>
                <a:cs typeface="Times New Roman" panose="02020603050405020304" pitchFamily="18" charset="0"/>
              </a:rPr>
              <a:t>（</a:t>
            </a:r>
            <a:r>
              <a:rPr lang="en-US" altLang="zh-CN" sz="2400" dirty="0">
                <a:latin typeface="Times New Roman" panose="02020603050405020304" pitchFamily="18" charset="0"/>
                <a:ea typeface="华文楷体" panose="02010600040101010101" charset="-122"/>
                <a:cs typeface="Times New Roman" panose="02020603050405020304" pitchFamily="18" charset="0"/>
              </a:rPr>
              <a:t>3.7</a:t>
            </a:r>
            <a:r>
              <a:rPr lang="zh-CN" altLang="en-US" sz="2400" dirty="0">
                <a:latin typeface="Times New Roman" panose="02020603050405020304" pitchFamily="18" charset="0"/>
                <a:ea typeface="华文楷体" panose="02010600040101010101" charset="-122"/>
                <a:cs typeface="Times New Roman" panose="02020603050405020304" pitchFamily="18" charset="0"/>
              </a:rPr>
              <a:t>）</a:t>
            </a:r>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r>
              <a:rPr lang="en-US" altLang="zh-CN" sz="2400" dirty="0">
                <a:latin typeface="华文楷体" panose="02010600040101010101" charset="-122"/>
                <a:ea typeface="华文楷体" panose="02010600040101010101" charset="-122"/>
                <a:cs typeface="华文楷体" panose="02010600040101010101" charset="-122"/>
              </a:rPr>
              <a:t> </a:t>
            </a:r>
          </a:p>
          <a:p>
            <a:pPr indent="304800" algn="just" defTabSz="266700">
              <a:lnSpc>
                <a:spcPct val="150000"/>
              </a:lnSpc>
              <a:spcBef>
                <a:spcPct val="0"/>
              </a:spcBef>
              <a:spcAft>
                <a:spcPct val="0"/>
              </a:spcAft>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式中，</a:t>
            </a:r>
            <a:r>
              <a:rPr lang="en-US" altLang="zh-CN" sz="2400" dirty="0">
                <a:latin typeface="华文楷体" panose="02010600040101010101" charset="-122"/>
                <a:ea typeface="华文楷体" panose="02010600040101010101" charset="-122"/>
                <a:cs typeface="华文楷体" panose="02010600040101010101" charset="-122"/>
              </a:rPr>
              <a:t>C</a:t>
            </a:r>
            <a:r>
              <a:rPr lang="zh-CN" altLang="en-US" sz="2400" dirty="0">
                <a:latin typeface="华文楷体" panose="02010600040101010101" charset="-122"/>
                <a:ea typeface="华文楷体" panose="02010600040101010101" charset="-122"/>
                <a:cs typeface="华文楷体" panose="02010600040101010101" charset="-122"/>
              </a:rPr>
              <a:t>为某省区</a:t>
            </a:r>
            <a:r>
              <a:rPr lang="en-US" altLang="zh-CN" sz="2400" dirty="0">
                <a:latin typeface="华文楷体" panose="02010600040101010101" charset="-122"/>
                <a:ea typeface="华文楷体" panose="02010600040101010101" charset="-122"/>
                <a:cs typeface="华文楷体" panose="02010600040101010101" charset="-122"/>
              </a:rPr>
              <a:t>CO</a:t>
            </a:r>
            <a:r>
              <a:rPr lang="en-US" altLang="zh-CN" sz="2400" baseline="-25000" dirty="0">
                <a:latin typeface="华文楷体" panose="02010600040101010101" charset="-122"/>
                <a:ea typeface="华文楷体" panose="02010600040101010101" charset="-122"/>
                <a:cs typeface="华文楷体" panose="02010600040101010101" charset="-122"/>
              </a:rPr>
              <a:t>2</a:t>
            </a:r>
            <a:r>
              <a:rPr lang="zh-CN" altLang="en-US" sz="2400" dirty="0">
                <a:latin typeface="华文楷体" panose="02010600040101010101" charset="-122"/>
                <a:ea typeface="华文楷体" panose="02010600040101010101" charset="-122"/>
                <a:cs typeface="华文楷体" panose="02010600040101010101" charset="-122"/>
              </a:rPr>
              <a:t>排放总量；下标</a:t>
            </a:r>
            <a:r>
              <a:rPr lang="en-US" altLang="zh-CN" sz="2400" dirty="0">
                <a:latin typeface="华文楷体" panose="02010600040101010101" charset="-122"/>
                <a:ea typeface="华文楷体" panose="02010600040101010101" charset="-122"/>
                <a:cs typeface="华文楷体" panose="02010600040101010101" charset="-122"/>
              </a:rPr>
              <a:t>i</a:t>
            </a:r>
            <a:r>
              <a:rPr lang="zh-CN" altLang="en-US" sz="2400" dirty="0">
                <a:latin typeface="华文楷体" panose="02010600040101010101" charset="-122"/>
                <a:ea typeface="华文楷体" panose="02010600040101010101" charset="-122"/>
                <a:cs typeface="华文楷体" panose="02010600040101010101" charset="-122"/>
              </a:rPr>
              <a:t>代表行业；下标</a:t>
            </a:r>
            <a:r>
              <a:rPr lang="en-US" altLang="zh-CN" sz="2400" dirty="0">
                <a:latin typeface="华文楷体" panose="02010600040101010101" charset="-122"/>
                <a:ea typeface="华文楷体" panose="02010600040101010101" charset="-122"/>
                <a:cs typeface="华文楷体" panose="02010600040101010101" charset="-122"/>
              </a:rPr>
              <a:t>j</a:t>
            </a:r>
            <a:r>
              <a:rPr lang="zh-CN" altLang="en-US" sz="2400" dirty="0">
                <a:latin typeface="华文楷体" panose="02010600040101010101" charset="-122"/>
                <a:ea typeface="华文楷体" panose="02010600040101010101" charset="-122"/>
                <a:cs typeface="华文楷体" panose="02010600040101010101" charset="-122"/>
              </a:rPr>
              <a:t>代表能源种类；</a:t>
            </a:r>
            <a:r>
              <a:rPr lang="en-US" altLang="zh-CN" sz="2400" i="1" dirty="0">
                <a:latin typeface="华文楷体" panose="02010600040101010101" charset="-122"/>
                <a:ea typeface="华文楷体" panose="02010600040101010101" charset="-122"/>
                <a:cs typeface="华文楷体" panose="02010600040101010101" charset="-122"/>
              </a:rPr>
              <a:t>E</a:t>
            </a:r>
            <a:r>
              <a:rPr lang="en-US" altLang="zh-CN" sz="2400" i="1" baseline="-25000" dirty="0">
                <a:latin typeface="华文楷体" panose="02010600040101010101" charset="-122"/>
                <a:ea typeface="华文楷体" panose="02010600040101010101" charset="-122"/>
                <a:cs typeface="华文楷体" panose="02010600040101010101" charset="-122"/>
              </a:rPr>
              <a:t>ij</a:t>
            </a:r>
            <a:r>
              <a:rPr lang="zh-CN" altLang="en-US" sz="2400" dirty="0">
                <a:latin typeface="华文楷体" panose="02010600040101010101" charset="-122"/>
                <a:ea typeface="华文楷体" panose="02010600040101010101" charset="-122"/>
                <a:cs typeface="华文楷体" panose="02010600040101010101" charset="-122"/>
              </a:rPr>
              <a:t>为</a:t>
            </a:r>
            <a:r>
              <a:rPr lang="en-US" altLang="zh-CN" sz="2400" dirty="0">
                <a:latin typeface="华文楷体" panose="02010600040101010101" charset="-122"/>
                <a:ea typeface="华文楷体" panose="02010600040101010101" charset="-122"/>
                <a:cs typeface="华文楷体" panose="02010600040101010101" charset="-122"/>
              </a:rPr>
              <a:t>i</a:t>
            </a:r>
            <a:r>
              <a:rPr lang="zh-CN" altLang="en-US" sz="2400" dirty="0">
                <a:latin typeface="华文楷体" panose="02010600040101010101" charset="-122"/>
                <a:ea typeface="华文楷体" panose="02010600040101010101" charset="-122"/>
                <a:cs typeface="华文楷体" panose="02010600040101010101" charset="-122"/>
              </a:rPr>
              <a:t>行业消耗</a:t>
            </a:r>
            <a:r>
              <a:rPr lang="en-US" altLang="zh-CN" sz="2400" dirty="0">
                <a:latin typeface="华文楷体" panose="02010600040101010101" charset="-122"/>
                <a:ea typeface="华文楷体" panose="02010600040101010101" charset="-122"/>
                <a:cs typeface="华文楷体" panose="02010600040101010101" charset="-122"/>
              </a:rPr>
              <a:t>j</a:t>
            </a:r>
            <a:r>
              <a:rPr lang="zh-CN" altLang="en-US" sz="2400" dirty="0">
                <a:latin typeface="华文楷体" panose="02010600040101010101" charset="-122"/>
                <a:ea typeface="华文楷体" panose="02010600040101010101" charset="-122"/>
                <a:cs typeface="华文楷体" panose="02010600040101010101" charset="-122"/>
              </a:rPr>
              <a:t>种能源的实物量；</a:t>
            </a:r>
            <a:r>
              <a:rPr lang="zh-CN" altLang="en-US" sz="2400" i="1" dirty="0">
                <a:latin typeface="微软雅黑" panose="020B0503020204020204" charset="-122"/>
                <a:ea typeface="微软雅黑" panose="020B0503020204020204" charset="-122"/>
                <a:cs typeface="华文楷体" panose="02010600040101010101" charset="-122"/>
              </a:rPr>
              <a:t>ɑ</a:t>
            </a:r>
            <a:r>
              <a:rPr lang="en-US" altLang="zh-CN" sz="2400" i="1" baseline="-25000" dirty="0">
                <a:latin typeface="微软雅黑" panose="020B0503020204020204" charset="-122"/>
                <a:ea typeface="微软雅黑" panose="020B0503020204020204" charset="-122"/>
                <a:cs typeface="华文楷体" panose="02010600040101010101" charset="-122"/>
              </a:rPr>
              <a:t>j</a:t>
            </a:r>
            <a:r>
              <a:rPr lang="zh-CN" altLang="en-US" sz="2400" dirty="0">
                <a:latin typeface="华文楷体" panose="02010600040101010101" charset="-122"/>
                <a:ea typeface="华文楷体" panose="02010600040101010101" charset="-122"/>
                <a:cs typeface="华文楷体" panose="02010600040101010101" charset="-122"/>
              </a:rPr>
              <a:t>为</a:t>
            </a:r>
            <a:r>
              <a:rPr lang="en-US" altLang="zh-CN" sz="2400" dirty="0">
                <a:latin typeface="华文楷体" panose="02010600040101010101" charset="-122"/>
                <a:ea typeface="华文楷体" panose="02010600040101010101" charset="-122"/>
                <a:cs typeface="华文楷体" panose="02010600040101010101" charset="-122"/>
              </a:rPr>
              <a:t>j</a:t>
            </a:r>
            <a:r>
              <a:rPr lang="zh-CN" altLang="en-US" sz="2400" dirty="0">
                <a:latin typeface="华文楷体" panose="02010600040101010101" charset="-122"/>
                <a:ea typeface="华文楷体" panose="02010600040101010101" charset="-122"/>
                <a:cs typeface="华文楷体" panose="02010600040101010101" charset="-122"/>
              </a:rPr>
              <a:t>种能源的折标准煤系数，</a:t>
            </a:r>
            <a:r>
              <a:rPr lang="zh-CN" altLang="en-US" sz="2400" i="1" dirty="0">
                <a:latin typeface="Arial" panose="020B0604020202020204" pitchFamily="34" charset="0"/>
                <a:ea typeface="华文楷体" panose="02010600040101010101" charset="-122"/>
                <a:cs typeface="Arial" panose="020B0604020202020204" pitchFamily="34" charset="0"/>
              </a:rPr>
              <a:t>β</a:t>
            </a:r>
            <a:r>
              <a:rPr lang="en-US" altLang="zh-CN" sz="2400" i="1" baseline="-25000" dirty="0">
                <a:latin typeface="Arial" panose="020B0604020202020204" pitchFamily="34" charset="0"/>
                <a:ea typeface="华文楷体" panose="02010600040101010101" charset="-122"/>
                <a:cs typeface="Arial" panose="020B0604020202020204" pitchFamily="34" charset="0"/>
              </a:rPr>
              <a:t>j</a:t>
            </a:r>
            <a:r>
              <a:rPr lang="zh-CN" altLang="en-US" sz="2400" dirty="0">
                <a:latin typeface="华文楷体" panose="02010600040101010101" charset="-122"/>
                <a:ea typeface="华文楷体" panose="02010600040101010101" charset="-122"/>
                <a:cs typeface="华文楷体" panose="02010600040101010101" charset="-122"/>
              </a:rPr>
              <a:t>为</a:t>
            </a:r>
            <a:r>
              <a:rPr lang="en-US" altLang="zh-CN" sz="2400" dirty="0">
                <a:latin typeface="华文楷体" panose="02010600040101010101" charset="-122"/>
                <a:ea typeface="华文楷体" panose="02010600040101010101" charset="-122"/>
                <a:cs typeface="华文楷体" panose="02010600040101010101" charset="-122"/>
              </a:rPr>
              <a:t>j</a:t>
            </a:r>
            <a:r>
              <a:rPr lang="zh-CN" altLang="en-US" sz="2400" dirty="0">
                <a:latin typeface="华文楷体" panose="02010600040101010101" charset="-122"/>
                <a:ea typeface="华文楷体" panose="02010600040101010101" charset="-122"/>
                <a:cs typeface="华文楷体" panose="02010600040101010101" charset="-122"/>
              </a:rPr>
              <a:t>种能源的碳排放系数，44/12为碳转化为</a:t>
            </a:r>
            <a:r>
              <a:rPr lang="en-US" altLang="zh-CN" sz="2400" dirty="0">
                <a:latin typeface="华文楷体" panose="02010600040101010101" charset="-122"/>
                <a:ea typeface="华文楷体" panose="02010600040101010101" charset="-122"/>
                <a:cs typeface="华文楷体" panose="02010600040101010101" charset="-122"/>
              </a:rPr>
              <a:t>CO</a:t>
            </a:r>
            <a:r>
              <a:rPr lang="en-US" altLang="zh-CN" sz="2400" baseline="-25000" dirty="0">
                <a:latin typeface="华文楷体" panose="02010600040101010101" charset="-122"/>
                <a:ea typeface="华文楷体" panose="02010600040101010101" charset="-122"/>
                <a:cs typeface="华文楷体" panose="02010600040101010101" charset="-122"/>
              </a:rPr>
              <a:t>2</a:t>
            </a:r>
            <a:r>
              <a:rPr lang="zh-CN" altLang="en-US" sz="2400" dirty="0">
                <a:latin typeface="华文楷体" panose="02010600040101010101" charset="-122"/>
                <a:ea typeface="华文楷体" panose="02010600040101010101" charset="-122"/>
                <a:cs typeface="华文楷体" panose="02010600040101010101" charset="-122"/>
              </a:rPr>
              <a:t>的折算系数。</a:t>
            </a:r>
            <a:r>
              <a:rPr lang="en-US" altLang="zh-CN" sz="2400" dirty="0">
                <a:latin typeface="华文楷体" panose="02010600040101010101" charset="-122"/>
                <a:ea typeface="华文楷体" panose="02010600040101010101" charset="-122"/>
                <a:cs typeface="华文楷体" panose="02010600040101010101" charset="-122"/>
              </a:rPr>
              <a:t>                                                                                          </a:t>
            </a: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10</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449008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二、指标与数据说明</a:t>
            </a:r>
          </a:p>
        </p:txBody>
      </p:sp>
      <p:sp>
        <p:nvSpPr>
          <p:cNvPr id="2" name="矩形 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p:txBody>
      </p:sp>
      <p:sp>
        <p:nvSpPr>
          <p:cNvPr id="3" name="文本框 2"/>
          <p:cNvSpPr txBox="1"/>
          <p:nvPr/>
        </p:nvSpPr>
        <p:spPr>
          <a:xfrm>
            <a:off x="802640" y="6618605"/>
            <a:ext cx="11018520" cy="523875"/>
          </a:xfrm>
          <a:prstGeom prst="rect">
            <a:avLst/>
          </a:prstGeom>
          <a:noFill/>
        </p:spPr>
        <p:txBody>
          <a:bodyPr wrap="square" rtlCol="0" anchor="t">
            <a:noAutofit/>
          </a:bodyPr>
          <a:lstStyle/>
          <a:p>
            <a:pPr indent="252095" algn="just" defTabSz="266700">
              <a:lnSpc>
                <a:spcPct val="150000"/>
              </a:lnSpc>
              <a:spcBef>
                <a:spcPts val="700"/>
              </a:spcBef>
              <a:spcAft>
                <a:spcPct val="0"/>
              </a:spcAft>
            </a:pPr>
            <a:r>
              <a:rPr lang="en-US" altLang="zh-CN" sz="2800" b="1" dirty="0">
                <a:solidFill>
                  <a:schemeClr val="accent2"/>
                </a:solidFill>
                <a:latin typeface="华文楷体" panose="02010600040101010101" charset="-122"/>
                <a:ea typeface="华文楷体" panose="02010600040101010101" charset="-122"/>
                <a:sym typeface="+mn-ea"/>
              </a:rPr>
              <a:t> </a:t>
            </a:r>
            <a:endParaRPr lang="zh-CN" altLang="en-US" sz="2800" dirty="0">
              <a:solidFill>
                <a:schemeClr val="accent2"/>
              </a:solidFill>
              <a:latin typeface="华文楷体" panose="02010600040101010101" charset="-122"/>
              <a:ea typeface="华文楷体" panose="02010600040101010101" charset="-122"/>
              <a:sym typeface="+mn-ea"/>
            </a:endParaRPr>
          </a:p>
        </p:txBody>
      </p:sp>
      <p:graphicFrame>
        <p:nvGraphicFramePr>
          <p:cNvPr id="5" name="对象 -2147482596"/>
          <p:cNvGraphicFramePr>
            <a:graphicFrameLocks noChangeAspect="1"/>
          </p:cNvGraphicFramePr>
          <p:nvPr/>
        </p:nvGraphicFramePr>
        <p:xfrm>
          <a:off x="4109720" y="3917950"/>
          <a:ext cx="4177665" cy="713105"/>
        </p:xfrm>
        <a:graphic>
          <a:graphicData uri="http://schemas.openxmlformats.org/presentationml/2006/ole">
            <mc:AlternateContent xmlns:mc="http://schemas.openxmlformats.org/markup-compatibility/2006">
              <mc:Choice xmlns:v="urn:schemas-microsoft-com:vml" Requires="v">
                <p:oleObj spid="_x0000_s6146" r:id="rId4" imgW="1904365" imgH="355600" progId="Equation.3">
                  <p:embed/>
                </p:oleObj>
              </mc:Choice>
              <mc:Fallback>
                <p:oleObj r:id="rId4" imgW="1904365" imgH="355600" progId="Equation.3">
                  <p:embed/>
                  <p:pic>
                    <p:nvPicPr>
                      <p:cNvPr id="0" name="图片 3075"/>
                      <p:cNvPicPr/>
                      <p:nvPr/>
                    </p:nvPicPr>
                    <p:blipFill>
                      <a:blip r:embed="rId5"/>
                      <a:stretch>
                        <a:fillRect/>
                      </a:stretch>
                    </p:blipFill>
                    <p:spPr>
                      <a:xfrm>
                        <a:off x="4109720" y="3917950"/>
                        <a:ext cx="4177665" cy="713105"/>
                      </a:xfrm>
                      <a:prstGeom prst="rect">
                        <a:avLst/>
                      </a:prstGeom>
                      <a:noFill/>
                      <a:ln w="38100">
                        <a:noFill/>
                        <a:miter/>
                      </a:ln>
                    </p:spPr>
                  </p:pic>
                </p:oleObj>
              </mc:Fallback>
            </mc:AlternateContent>
          </a:graphicData>
        </a:graphic>
      </p:graphicFrame>
    </p:spTree>
  </p:cSld>
  <p:clrMapOvr>
    <a:overrideClrMapping bg1="lt1" tx1="dk1" bg2="lt2" tx2="dk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p:cNvSpPr txBox="1"/>
          <p:nvPr/>
        </p:nvSpPr>
        <p:spPr>
          <a:xfrm>
            <a:off x="840740" y="836295"/>
            <a:ext cx="11111865" cy="5882640"/>
          </a:xfrm>
          <a:prstGeom prst="rect">
            <a:avLst/>
          </a:prstGeom>
        </p:spPr>
        <p:txBody>
          <a:bodyPr wrap="square">
            <a:noAutofit/>
          </a:bodyPr>
          <a:lstStyle/>
          <a:p>
            <a:pPr indent="711200" algn="just" defTabSz="266700" fontAlgn="auto">
              <a:lnSpc>
                <a:spcPct val="150000"/>
              </a:lnSpc>
              <a:spcBef>
                <a:spcPts val="0"/>
              </a:spcBef>
              <a:spcAft>
                <a:spcPct val="0"/>
              </a:spcAft>
              <a:extLst>
                <a:ext uri="{35155182-B16C-46BC-9424-99874614C6A1}">
                  <wpsdc:indentchars xmlns:wpsdc="http://www.wps.cn/officeDocument/2017/drawingmlCustomData" xmlns="" val="200" checksum="3773799597"/>
                </a:ext>
              </a:extLst>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（二）数据说明</a:t>
            </a:r>
            <a:endParaRPr lang="zh-CN" altLang="en-US" sz="2400" dirty="0">
              <a:latin typeface="华文楷体" panose="02010600040101010101" charset="-122"/>
              <a:ea typeface="华文楷体" panose="02010600040101010101" charset="-122"/>
              <a:cs typeface="华文楷体" panose="02010600040101010101" charset="-122"/>
            </a:endParaRPr>
          </a:p>
          <a:p>
            <a:pPr indent="609600" algn="just" defTabSz="266700" fontAlgn="auto">
              <a:lnSpc>
                <a:spcPct val="150000"/>
              </a:lnSpc>
              <a:spcBef>
                <a:spcPts val="0"/>
              </a:spcBef>
              <a:spcAft>
                <a:spcPct val="0"/>
              </a:spcAft>
              <a:extLst>
                <a:ext uri="{35155182-B16C-46BC-9424-99874614C6A1}">
                  <wpsdc:indentchars xmlns:wpsdc="http://www.wps.cn/officeDocument/2017/drawingmlCustomData" xmlns="" val="200" checksum="4158780845"/>
                </a:ext>
              </a:extLst>
            </a:pPr>
            <a:r>
              <a:rPr lang="zh-CN" altLang="en-US" sz="2400" dirty="0">
                <a:latin typeface="华文楷体" panose="02010600040101010101" charset="-122"/>
                <a:ea typeface="华文楷体" panose="02010600040101010101" charset="-122"/>
                <a:cs typeface="华文楷体" panose="02010600040101010101" charset="-122"/>
              </a:rPr>
              <a:t>若直接用“地区能源平衡表”中分行业的终端能源消费数据作为</a:t>
            </a:r>
            <a:r>
              <a:rPr lang="en-US" altLang="zh-CN" sz="2400" i="1"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EX</a:t>
            </a:r>
            <a:r>
              <a:rPr lang="en-US" altLang="zh-CN" sz="2400" baseline="-250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ij</a:t>
            </a:r>
            <a:r>
              <a:rPr lang="zh-CN" altLang="en-US" sz="2400" dirty="0">
                <a:latin typeface="华文楷体" panose="02010600040101010101" charset="-122"/>
                <a:ea typeface="华文楷体" panose="02010600040101010101" charset="-122"/>
                <a:cs typeface="华文楷体" panose="02010600040101010101" charset="-122"/>
              </a:rPr>
              <a:t>，</a:t>
            </a:r>
            <a:r>
              <a:rPr lang="zh-CN" altLang="en-US" sz="2400" dirty="0">
                <a:latin typeface="华文楷体" panose="02010600040101010101" charset="-122"/>
                <a:ea typeface="华文楷体" panose="02010600040101010101" charset="-122"/>
                <a:cs typeface="华文楷体" panose="02010600040101010101" charset="-122"/>
                <a:sym typeface="+mn-ea"/>
              </a:rPr>
              <a:t>会因忽略火力发电、供热等加工转换环节的能源投入而低估工业部门</a:t>
            </a:r>
            <a:r>
              <a:rPr lang="en-US" altLang="zh-CN" sz="2400" dirty="0">
                <a:latin typeface="华文楷体" panose="02010600040101010101" charset="-122"/>
                <a:ea typeface="华文楷体" panose="02010600040101010101" charset="-122"/>
                <a:cs typeface="华文楷体" panose="02010600040101010101" charset="-122"/>
                <a:sym typeface="+mn-ea"/>
              </a:rPr>
              <a:t>CO</a:t>
            </a:r>
            <a:r>
              <a:rPr lang="en-US" altLang="zh-CN" sz="2400" baseline="-25000" dirty="0">
                <a:latin typeface="华文楷体" panose="02010600040101010101" charset="-122"/>
                <a:ea typeface="华文楷体" panose="02010600040101010101" charset="-122"/>
                <a:cs typeface="华文楷体" panose="02010600040101010101" charset="-122"/>
                <a:sym typeface="+mn-ea"/>
              </a:rPr>
              <a:t>2</a:t>
            </a:r>
            <a:r>
              <a:rPr lang="zh-CN" altLang="en-US" sz="2400" dirty="0">
                <a:latin typeface="华文楷体" panose="02010600040101010101" charset="-122"/>
                <a:ea typeface="华文楷体" panose="02010600040101010101" charset="-122"/>
                <a:cs typeface="华文楷体" panose="02010600040101010101" charset="-122"/>
                <a:sym typeface="+mn-ea"/>
              </a:rPr>
              <a:t>排放</a:t>
            </a:r>
            <a:r>
              <a:rPr lang="zh-CN" altLang="en-US" sz="2400" dirty="0">
                <a:latin typeface="华文楷体" panose="02010600040101010101" charset="-122"/>
                <a:ea typeface="华文楷体" panose="02010600040101010101" charset="-122"/>
                <a:cs typeface="华文楷体" panose="02010600040101010101" charset="-122"/>
              </a:rPr>
              <a:t>。</a:t>
            </a:r>
          </a:p>
          <a:p>
            <a:pPr indent="609600" algn="just" defTabSz="266700" fontAlgn="auto">
              <a:lnSpc>
                <a:spcPct val="150000"/>
              </a:lnSpc>
              <a:spcBef>
                <a:spcPts val="0"/>
              </a:spcBef>
              <a:spcAft>
                <a:spcPct val="0"/>
              </a:spcAft>
              <a:extLst>
                <a:ext uri="{35155182-B16C-46BC-9424-99874614C6A1}">
                  <wpsdc:indentchars xmlns:wpsdc="http://www.wps.cn/officeDocument/2017/drawingmlCustomData" xmlns="" val="200" checksum="4158780845"/>
                </a:ext>
              </a:extLst>
            </a:pPr>
            <a:r>
              <a:rPr lang="zh-CN" altLang="en-US" sz="2400" dirty="0">
                <a:latin typeface="华文楷体" panose="02010600040101010101" charset="-122"/>
                <a:ea typeface="华文楷体" panose="02010600040101010101" charset="-122"/>
                <a:cs typeface="华文楷体" panose="02010600040101010101" charset="-122"/>
              </a:rPr>
              <a:t>故本案例终端能源消费数据的基础上，将能源加工转换过程中</a:t>
            </a:r>
            <a:r>
              <a:rPr lang="zh-CN" altLang="en-US" sz="2400" b="1" dirty="0">
                <a:latin typeface="华文楷体" panose="02010600040101010101" charset="-122"/>
                <a:ea typeface="华文楷体" panose="02010600040101010101" charset="-122"/>
                <a:cs typeface="华文楷体" panose="02010600040101010101" charset="-122"/>
              </a:rPr>
              <a:t>火力发电、供热等的能源投入计入工业部门</a:t>
            </a:r>
            <a:r>
              <a:rPr lang="zh-CN" altLang="en-US" sz="2400" dirty="0">
                <a:latin typeface="华文楷体" panose="02010600040101010101" charset="-122"/>
                <a:ea typeface="华文楷体" panose="02010600040101010101" charset="-122"/>
                <a:cs typeface="华文楷体" panose="02010600040101010101" charset="-122"/>
              </a:rPr>
              <a:t>，得到历年各省分行业各类能源消费实物量数据。利用《中国能源统计年鉴》中的折标准煤系数将其折算为标准煤。</a:t>
            </a:r>
          </a:p>
          <a:p>
            <a:pPr indent="609600" algn="just" defTabSz="266700" fontAlgn="auto">
              <a:lnSpc>
                <a:spcPct val="150000"/>
              </a:lnSpc>
              <a:spcBef>
                <a:spcPts val="0"/>
              </a:spcBef>
              <a:spcAft>
                <a:spcPct val="0"/>
              </a:spcAft>
              <a:extLst>
                <a:ext uri="{35155182-B16C-46BC-9424-99874614C6A1}">
                  <wpsdc:indentchars xmlns:wpsdc="http://www.wps.cn/officeDocument/2017/drawingmlCustomData" xmlns="" val="200" checksum="4158780845"/>
                </a:ext>
              </a:extLst>
            </a:pPr>
            <a:r>
              <a:rPr lang="zh-CN" altLang="en-US" sz="2400" dirty="0">
                <a:latin typeface="华文楷体" panose="02010600040101010101" charset="-122"/>
                <a:ea typeface="华文楷体" panose="02010600040101010101" charset="-122"/>
                <a:cs typeface="华文楷体" panose="02010600040101010101" charset="-122"/>
              </a:rPr>
              <a:t>另外，西藏经济占比较低，其数据缺失对结果影响不大。</a:t>
            </a:r>
            <a:endPar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endParaRPr>
          </a:p>
          <a:p>
            <a:pPr indent="711200" algn="just" defTabSz="266700" fontAlgn="auto">
              <a:lnSpc>
                <a:spcPct val="150000"/>
              </a:lnSpc>
              <a:spcBef>
                <a:spcPts val="0"/>
              </a:spcBef>
              <a:spcAft>
                <a:spcPct val="0"/>
              </a:spcAft>
              <a:extLst>
                <a:ext uri="{35155182-B16C-46BC-9424-99874614C6A1}">
                  <wpsdc:indentchars xmlns:wpsdc="http://www.wps.cn/officeDocument/2017/drawingmlCustomData" xmlns="" val="200" checksum="3773799597"/>
                </a:ext>
              </a:extLst>
            </a:pPr>
            <a:endPar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endParaRPr>
          </a:p>
          <a:p>
            <a:pPr indent="609600" algn="just" defTabSz="266700" fontAlgn="auto">
              <a:lnSpc>
                <a:spcPct val="150000"/>
              </a:lnSpc>
              <a:spcBef>
                <a:spcPts val="0"/>
              </a:spcBef>
              <a:spcAft>
                <a:spcPct val="0"/>
              </a:spcAft>
              <a:extLst>
                <a:ext uri="{35155182-B16C-46BC-9424-99874614C6A1}">
                  <wpsdc:indentchars xmlns:wpsdc="http://www.wps.cn/officeDocument/2017/drawingmlCustomData" xmlns="" val="200" checksum="4158780845"/>
                </a:ext>
              </a:extLst>
            </a:pP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a:p>
            <a:pPr indent="609600" algn="just" defTabSz="266700" fontAlgn="auto">
              <a:lnSpc>
                <a:spcPct val="150000"/>
              </a:lnSpc>
              <a:spcBef>
                <a:spcPts val="0"/>
              </a:spcBef>
              <a:spcAft>
                <a:spcPct val="0"/>
              </a:spcAft>
              <a:extLst>
                <a:ext uri="{35155182-B16C-46BC-9424-99874614C6A1}">
                  <wpsdc:indentchars xmlns:wpsdc="http://www.wps.cn/officeDocument/2017/drawingmlCustomData" xmlns="" val="200" checksum="4158780845"/>
                </a:ext>
              </a:extLst>
            </a:pP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p:txBody>
      </p:sp>
      <p:sp>
        <p:nvSpPr>
          <p:cNvPr id="9"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11</a:t>
            </a:fld>
            <a:endParaRPr lang="zh-CN" altLang="en-US" sz="2000" dirty="0">
              <a:solidFill>
                <a:schemeClr val="tx1"/>
              </a:solidFill>
            </a:endParaRPr>
          </a:p>
        </p:txBody>
      </p:sp>
      <p:sp>
        <p:nvSpPr>
          <p:cNvPr id="10" name="Rectangle 4" descr="浅色上对角线"/>
          <p:cNvSpPr>
            <a:spLocks noChangeArrowheads="1"/>
          </p:cNvSpPr>
          <p:nvPr/>
        </p:nvSpPr>
        <p:spPr bwMode="auto">
          <a:xfrm>
            <a:off x="840105" y="107315"/>
            <a:ext cx="507047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algn="l" eaLnBrk="0" hangingPunct="0">
              <a:buClrTx/>
              <a:buSzTx/>
              <a:buFontTx/>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二、指标与数据说明</a:t>
            </a:r>
          </a:p>
        </p:txBody>
      </p:sp>
      <p:sp>
        <p:nvSpPr>
          <p:cNvPr id="5" name="矩形 4"/>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微信图片_2025-08-21_135334_841"/>
          <p:cNvPicPr>
            <a:picLocks noChangeAspect="1"/>
          </p:cNvPicPr>
          <p:nvPr/>
        </p:nvPicPr>
        <p:blipFill>
          <a:blip r:embed="rId2"/>
          <a:stretch>
            <a:fillRect/>
          </a:stretch>
        </p:blipFill>
        <p:spPr>
          <a:xfrm>
            <a:off x="500438" y="-72736"/>
            <a:ext cx="11691562" cy="6681355"/>
          </a:xfrm>
          <a:prstGeom prst="rect">
            <a:avLst/>
          </a:prstGeom>
        </p:spPr>
      </p:pic>
      <p:sp>
        <p:nvSpPr>
          <p:cNvPr id="52" name="圆角矩形 51"/>
          <p:cNvSpPr/>
          <p:nvPr/>
        </p:nvSpPr>
        <p:spPr>
          <a:xfrm>
            <a:off x="1817489" y="856749"/>
            <a:ext cx="8222187" cy="2405890"/>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3" name="矩形 2"/>
          <p:cNvSpPr/>
          <p:nvPr/>
        </p:nvSpPr>
        <p:spPr>
          <a:xfrm>
            <a:off x="-83121"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12</a:t>
            </a:fld>
            <a:endParaRPr lang="zh-CN" altLang="en-US" sz="2000" dirty="0">
              <a:solidFill>
                <a:schemeClr val="tx1"/>
              </a:solidFill>
            </a:endParaRPr>
          </a:p>
        </p:txBody>
      </p:sp>
      <p:sp>
        <p:nvSpPr>
          <p:cNvPr id="6" name="Rectangle 4"/>
          <p:cNvSpPr>
            <a:spLocks noGrp="1" noChangeArrowheads="1"/>
          </p:cNvSpPr>
          <p:nvPr/>
        </p:nvSpPr>
        <p:spPr>
          <a:xfrm>
            <a:off x="871220" y="856615"/>
            <a:ext cx="11019790" cy="111125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lnSpc>
                <a:spcPct val="150000"/>
              </a:lnSpc>
              <a:buClrTx/>
              <a:buSzTx/>
              <a:buFontTx/>
            </a:pPr>
            <a:r>
              <a:rPr lang="zh-CN" altLang="en-US" sz="3600" b="1"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第三节  省区贸易隐含碳排放测算结果及特征分析</a:t>
            </a:r>
          </a:p>
        </p:txBody>
      </p:sp>
      <p:sp>
        <p:nvSpPr>
          <p:cNvPr id="7" name="Rectangle 9"/>
          <p:cNvSpPr txBox="1">
            <a:spLocks noChangeArrowheads="1"/>
          </p:cNvSpPr>
          <p:nvPr/>
        </p:nvSpPr>
        <p:spPr>
          <a:xfrm>
            <a:off x="1992769" y="2451975"/>
            <a:ext cx="8735060" cy="2387600"/>
          </a:xfrm>
          <a:prstGeom prst="rect">
            <a:avLst/>
          </a:prstGeom>
          <a:ln w="25400">
            <a:noFill/>
          </a:ln>
          <a:effectLst>
            <a:outerShdw blurRad="50800" dist="50800" dir="5400000" algn="ctr" rotWithShape="0">
              <a:schemeClr val="accent5">
                <a:lumMod val="20000"/>
                <a:lumOff val="80000"/>
              </a:schemeClr>
            </a:outerShdw>
          </a:effectLst>
        </p:spPr>
        <p:txBody>
          <a:bodyPr vert="horz" lIns="91440" tIns="45720" rIns="91440" bIns="45720" rtlCol="0" anchor="ctr"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rPr>
              <a:t>一、贸易隐含碳排放绝对量分析</a:t>
            </a:r>
          </a:p>
          <a:p>
            <a:pPr algn="l">
              <a:lnSpc>
                <a:spcPct val="150000"/>
              </a:lnSpc>
            </a:pPr>
            <a:r>
              <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rPr>
              <a:t>二、贸易隐含碳排放相对量分析</a:t>
            </a:r>
          </a:p>
          <a:p>
            <a:pPr algn="l">
              <a:lnSpc>
                <a:spcPct val="150000"/>
              </a:lnSpc>
            </a:pPr>
            <a:endPar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endParaRP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81025" y="816610"/>
            <a:ext cx="11325225" cy="5963920"/>
          </a:xfrm>
          <a:prstGeom prst="rect">
            <a:avLst/>
          </a:prstGeom>
        </p:spPr>
        <p:txBody>
          <a:bodyPr wrap="square">
            <a:noAutofit/>
          </a:bodyPr>
          <a:lstStyle/>
          <a:p>
            <a:pPr marL="0" indent="252095" algn="just" defTabSz="266700">
              <a:lnSpc>
                <a:spcPct val="150000"/>
              </a:lnSpc>
              <a:buClrTx/>
              <a:buSzTx/>
              <a:buFontTx/>
            </a:pPr>
            <a:r>
              <a:rPr lang="en-US" altLang="zh-CN" sz="28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rPr>
              <a:t>   </a:t>
            </a:r>
            <a:r>
              <a:rPr lang="zh-CN" altLang="en-US" sz="28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rPr>
              <a:t>（一）国内贸易隐含碳排放分析</a:t>
            </a:r>
          </a:p>
          <a:p>
            <a:pPr indent="609600" algn="just" defTabSz="266700" fontAlgn="auto">
              <a:lnSpc>
                <a:spcPct val="150000"/>
              </a:lnSpc>
              <a:buClrTx/>
              <a:buSzTx/>
              <a:buFontTx/>
              <a:extLst>
                <a:ext uri="{35155182-B16C-46BC-9424-99874614C6A1}">
                  <wpsdc:indentchars xmlns:wpsdc="http://www.wps.cn/officeDocument/2017/drawingmlCustomData" xmlns="" val="200" checksum="4158780845"/>
                </a:ext>
              </a:extLst>
            </a:pP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根据式（3.5）、式（3.6）得到2002、2007、2012、2017年我国30个省区间产品贸易隐含碳排放，进一步计算省际调出、调入产品隐含碳排放量。</a:t>
            </a:r>
          </a:p>
          <a:p>
            <a:pPr indent="609600" algn="just" defTabSz="266700" fontAlgn="auto">
              <a:lnSpc>
                <a:spcPct val="150000"/>
              </a:lnSpc>
              <a:buClrTx/>
              <a:buSzTx/>
              <a:buNone/>
              <a:extLst>
                <a:ext uri="{35155182-B16C-46BC-9424-99874614C6A1}">
                  <wpsdc:indentchars xmlns:wpsdc="http://www.wps.cn/officeDocument/2017/drawingmlCustomData" xmlns="" val="200" checksum="4158780845"/>
                </a:ext>
              </a:extLst>
            </a:pP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1.省际调出碳排放</a:t>
            </a:r>
          </a:p>
          <a:p>
            <a:pPr indent="609600" algn="just" defTabSz="266700" fontAlgn="auto">
              <a:lnSpc>
                <a:spcPct val="150000"/>
              </a:lnSpc>
              <a:buClrTx/>
              <a:buSzTx/>
              <a:buNone/>
              <a:extLst>
                <a:ext uri="{35155182-B16C-46BC-9424-99874614C6A1}">
                  <wpsdc:indentchars xmlns:wpsdc="http://www.wps.cn/officeDocument/2017/drawingmlCustomData" xmlns="" val="200" checksum="4158780845"/>
                </a:ext>
              </a:extLst>
            </a:pP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endParaRPr>
          </a:p>
          <a:p>
            <a:pPr indent="609600" algn="just" defTabSz="266700" fontAlgn="auto">
              <a:lnSpc>
                <a:spcPct val="150000"/>
              </a:lnSpc>
              <a:buClrTx/>
              <a:buSzTx/>
              <a:buFontTx/>
              <a:extLst>
                <a:ext uri="{35155182-B16C-46BC-9424-99874614C6A1}">
                  <wpsdc:indentchars xmlns:wpsdc="http://www.wps.cn/officeDocument/2017/drawingmlCustomData" xmlns="" val="200" checksum="4158780845"/>
                </a:ext>
              </a:extLst>
            </a:pP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p:txBody>
      </p:sp>
      <p:sp>
        <p:nvSpPr>
          <p:cNvPr id="13315" name="Rectangle 5"/>
          <p:cNvSpPr>
            <a:spLocks noChangeArrowheads="1"/>
          </p:cNvSpPr>
          <p:nvPr/>
        </p:nvSpPr>
        <p:spPr bwMode="auto">
          <a:xfrm>
            <a:off x="581660" y="1456690"/>
            <a:ext cx="1065276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dirty="0">
                <a:latin typeface="微软雅黑" panose="020B0503020204020204" charset="-122"/>
                <a:ea typeface="微软雅黑" panose="020B0503020204020204" charset="-122"/>
              </a:rPr>
              <a:t>   </a:t>
            </a: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8"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13</a:t>
            </a:fld>
            <a:endParaRPr lang="zh-CN" altLang="en-US" sz="2000" dirty="0">
              <a:solidFill>
                <a:schemeClr val="tx1"/>
              </a:solidFill>
            </a:endParaRPr>
          </a:p>
        </p:txBody>
      </p:sp>
      <p:sp>
        <p:nvSpPr>
          <p:cNvPr id="9" name="Rectangle 4" descr="浅色上对角线"/>
          <p:cNvSpPr>
            <a:spLocks noChangeArrowheads="1"/>
          </p:cNvSpPr>
          <p:nvPr/>
        </p:nvSpPr>
        <p:spPr bwMode="auto">
          <a:xfrm>
            <a:off x="861695" y="107315"/>
            <a:ext cx="557593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一、贸易隐含碳排放绝对量分析</a:t>
            </a:r>
          </a:p>
        </p:txBody>
      </p:sp>
      <p:sp>
        <p:nvSpPr>
          <p:cNvPr id="7" name="矩形 6"/>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ln>
                <a:noFill/>
              </a:ln>
            </a:endParaRPr>
          </a:p>
        </p:txBody>
      </p:sp>
      <p:graphicFrame>
        <p:nvGraphicFramePr>
          <p:cNvPr id="5" name="图表 4"/>
          <p:cNvGraphicFramePr/>
          <p:nvPr/>
        </p:nvGraphicFramePr>
        <p:xfrm>
          <a:off x="1008380" y="2927985"/>
          <a:ext cx="6442075" cy="3801745"/>
        </p:xfrm>
        <a:graphic>
          <a:graphicData uri="http://schemas.openxmlformats.org/drawingml/2006/chart">
            <c:chart xmlns:c="http://schemas.openxmlformats.org/drawingml/2006/chart" xmlns:r="http://schemas.openxmlformats.org/officeDocument/2006/relationships" r:id="rId2"/>
          </a:graphicData>
        </a:graphic>
      </p:graphicFrame>
      <p:sp>
        <p:nvSpPr>
          <p:cNvPr id="10" name="文本框 9"/>
          <p:cNvSpPr txBox="1"/>
          <p:nvPr/>
        </p:nvSpPr>
        <p:spPr>
          <a:xfrm>
            <a:off x="7451090" y="2682240"/>
            <a:ext cx="4615815" cy="3936365"/>
          </a:xfrm>
          <a:prstGeom prst="rect">
            <a:avLst/>
          </a:prstGeom>
          <a:noFill/>
        </p:spPr>
        <p:txBody>
          <a:bodyPr wrap="square" rtlCol="0">
            <a:noAutofit/>
          </a:bodyPr>
          <a:lstStyle/>
          <a:p>
            <a:pPr indent="0" fontAlgn="auto">
              <a:lnSpc>
                <a:spcPct val="150000"/>
              </a:lnSpc>
            </a:pP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     </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2002年调出隐含碳最多的为山西、河北等能源或工业大省，最少为海南、青海等非工业小省；</a:t>
            </a:r>
          </a:p>
          <a:p>
            <a:pPr indent="0" fontAlgn="auto">
              <a:lnSpc>
                <a:spcPct val="150000"/>
              </a:lnSpc>
            </a:pP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    </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2007年总量增至近3倍，2012年突破百万，较2007年翻倍；2017年增幅收窄，主因贸易增速放缓及碳强度下降。</a:t>
            </a:r>
          </a:p>
        </p:txBody>
      </p:sp>
      <p:sp>
        <p:nvSpPr>
          <p:cNvPr id="11" name="文本框 10"/>
          <p:cNvSpPr txBox="1"/>
          <p:nvPr/>
        </p:nvSpPr>
        <p:spPr>
          <a:xfrm>
            <a:off x="2825115" y="6401435"/>
            <a:ext cx="2950845" cy="216535"/>
          </a:xfrm>
          <a:prstGeom prst="rect">
            <a:avLst/>
          </a:prstGeom>
        </p:spPr>
        <p:style>
          <a:lnRef idx="0">
            <a:scrgbClr r="0" g="0" b="0"/>
          </a:lnRef>
          <a:fillRef idx="0">
            <a:scrgbClr r="0" g="0" b="0"/>
          </a:fillRef>
          <a:effectRef idx="0">
            <a:scrgbClr r="0" g="0" b="0"/>
          </a:effectRef>
          <a:fontRef idx="minor">
            <a:schemeClr val="dk1"/>
          </a:fontRef>
        </p:style>
        <p:txBody>
          <a:bodyPr vertOverflow="clip" horzOverflow="clip" wrap="square" rtlCol="0" anchor="t"/>
          <a:lstStyle>
            <a:defPPr>
              <a:defRPr lang="zh-CN">
                <a:solidFill>
                  <a:schemeClr val="dk1"/>
                </a:solidFill>
              </a:defRPr>
            </a:defPPr>
            <a:lvl1pPr marL="0" algn="l" defTabSz="914400" rtl="0" eaLnBrk="1" latinLnBrk="0" hangingPunct="1">
              <a:defRPr sz="1100">
                <a:solidFill>
                  <a:schemeClr val="dk1"/>
                </a:solidFill>
                <a:latin typeface="+mn-lt"/>
                <a:ea typeface="+mn-ea"/>
                <a:cs typeface="+mn-cs"/>
              </a:defRPr>
            </a:lvl1pPr>
            <a:lvl2pPr marL="457200" algn="l" defTabSz="914400" rtl="0" eaLnBrk="1" latinLnBrk="0" hangingPunct="1">
              <a:defRPr sz="1100">
                <a:solidFill>
                  <a:schemeClr val="dk1"/>
                </a:solidFill>
                <a:latin typeface="+mn-lt"/>
                <a:ea typeface="+mn-ea"/>
                <a:cs typeface="+mn-cs"/>
              </a:defRPr>
            </a:lvl2pPr>
            <a:lvl3pPr marL="914400" algn="l" defTabSz="914400" rtl="0" eaLnBrk="1" latinLnBrk="0" hangingPunct="1">
              <a:defRPr sz="1100">
                <a:solidFill>
                  <a:schemeClr val="dk1"/>
                </a:solidFill>
                <a:latin typeface="+mn-lt"/>
                <a:ea typeface="+mn-ea"/>
                <a:cs typeface="+mn-cs"/>
              </a:defRPr>
            </a:lvl3pPr>
            <a:lvl4pPr marL="1371600" algn="l" defTabSz="914400" rtl="0" eaLnBrk="1" latinLnBrk="0" hangingPunct="1">
              <a:defRPr sz="1100">
                <a:solidFill>
                  <a:schemeClr val="dk1"/>
                </a:solidFill>
                <a:latin typeface="+mn-lt"/>
                <a:ea typeface="+mn-ea"/>
                <a:cs typeface="+mn-cs"/>
              </a:defRPr>
            </a:lvl4pPr>
            <a:lvl5pPr marL="1828800" algn="l" defTabSz="914400" rtl="0" eaLnBrk="1" latinLnBrk="0" hangingPunct="1">
              <a:defRPr sz="1100">
                <a:solidFill>
                  <a:schemeClr val="dk1"/>
                </a:solidFill>
                <a:latin typeface="+mn-lt"/>
                <a:ea typeface="+mn-ea"/>
                <a:cs typeface="+mn-cs"/>
              </a:defRPr>
            </a:lvl5pPr>
            <a:lvl6pPr marL="2286000" algn="l" defTabSz="914400" rtl="0" eaLnBrk="1" latinLnBrk="0" hangingPunct="1">
              <a:defRPr sz="1100">
                <a:solidFill>
                  <a:schemeClr val="dk1"/>
                </a:solidFill>
                <a:latin typeface="+mn-lt"/>
                <a:ea typeface="+mn-ea"/>
                <a:cs typeface="+mn-cs"/>
              </a:defRPr>
            </a:lvl6pPr>
            <a:lvl7pPr marL="2743200" algn="l" defTabSz="914400" rtl="0" eaLnBrk="1" latinLnBrk="0" hangingPunct="1">
              <a:defRPr sz="1100">
                <a:solidFill>
                  <a:schemeClr val="dk1"/>
                </a:solidFill>
                <a:latin typeface="+mn-lt"/>
                <a:ea typeface="+mn-ea"/>
                <a:cs typeface="+mn-cs"/>
              </a:defRPr>
            </a:lvl7pPr>
            <a:lvl8pPr marL="3200400" algn="l" defTabSz="914400" rtl="0" eaLnBrk="1" latinLnBrk="0" hangingPunct="1">
              <a:defRPr sz="1100">
                <a:solidFill>
                  <a:schemeClr val="dk1"/>
                </a:solidFill>
                <a:latin typeface="+mn-lt"/>
                <a:ea typeface="+mn-ea"/>
                <a:cs typeface="+mn-cs"/>
              </a:defRPr>
            </a:lvl8pPr>
            <a:lvl9pPr marL="3657600" algn="l" defTabSz="914400" rtl="0" eaLnBrk="1" latinLnBrk="0" hangingPunct="1">
              <a:defRPr sz="1100">
                <a:solidFill>
                  <a:schemeClr val="dk1"/>
                </a:solidFill>
                <a:latin typeface="+mn-lt"/>
                <a:ea typeface="+mn-ea"/>
                <a:cs typeface="+mn-cs"/>
              </a:defRPr>
            </a:lvl9pPr>
          </a:lstStyle>
          <a:p>
            <a:pPr algn="ctr"/>
            <a:r>
              <a:rPr lang="zh-CN" altLang="en-US"/>
              <a:t>四年30个省区调出碳排放（万吨）</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81025" y="816610"/>
            <a:ext cx="11325225" cy="5584190"/>
          </a:xfrm>
          <a:prstGeom prst="rect">
            <a:avLst/>
          </a:prstGeom>
        </p:spPr>
        <p:txBody>
          <a:bodyPr wrap="square">
            <a:noAutofit/>
          </a:bodyPr>
          <a:lstStyle/>
          <a:p>
            <a:pPr marL="0" indent="252095" algn="just" defTabSz="266700">
              <a:lnSpc>
                <a:spcPct val="150000"/>
              </a:lnSpc>
              <a:buClrTx/>
              <a:buSzTx/>
              <a:buFontTx/>
            </a:pPr>
            <a:r>
              <a:rPr lang="en-US" altLang="zh-CN" sz="28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rPr>
              <a:t>   </a:t>
            </a:r>
            <a:r>
              <a:rPr lang="zh-CN" altLang="en-US" sz="28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rPr>
              <a:t>（一）国内贸易隐含碳排放分析</a:t>
            </a:r>
          </a:p>
          <a:p>
            <a:pPr indent="609600" algn="just" defTabSz="266700" fontAlgn="auto">
              <a:lnSpc>
                <a:spcPct val="150000"/>
              </a:lnSpc>
              <a:buClrTx/>
              <a:buSzTx/>
              <a:buFontTx/>
              <a:buNone/>
              <a:extLst>
                <a:ext uri="{35155182-B16C-46BC-9424-99874614C6A1}">
                  <wpsdc:indentchars xmlns:wpsdc="http://www.wps.cn/officeDocument/2017/drawingmlCustomData" xmlns="" val="200" checksum="4158780845"/>
                </a:ext>
              </a:extLst>
            </a:pP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2.省际调入碳排放</a:t>
            </a:r>
          </a:p>
          <a:p>
            <a:pPr indent="609600" algn="just" defTabSz="266700" fontAlgn="auto">
              <a:lnSpc>
                <a:spcPct val="150000"/>
              </a:lnSpc>
              <a:buClrTx/>
              <a:buSzTx/>
              <a:buFontTx/>
              <a:extLst>
                <a:ext uri="{35155182-B16C-46BC-9424-99874614C6A1}">
                  <wpsdc:indentchars xmlns:wpsdc="http://www.wps.cn/officeDocument/2017/drawingmlCustomData" xmlns="" val="200" checksum="4158780845"/>
                </a:ext>
              </a:extLst>
            </a:pP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p:txBody>
      </p:sp>
      <p:sp>
        <p:nvSpPr>
          <p:cNvPr id="13315" name="Rectangle 5"/>
          <p:cNvSpPr>
            <a:spLocks noChangeArrowheads="1"/>
          </p:cNvSpPr>
          <p:nvPr/>
        </p:nvSpPr>
        <p:spPr bwMode="auto">
          <a:xfrm>
            <a:off x="581660" y="1456690"/>
            <a:ext cx="1065276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dirty="0">
                <a:latin typeface="微软雅黑" panose="020B0503020204020204" charset="-122"/>
                <a:ea typeface="微软雅黑" panose="020B0503020204020204" charset="-122"/>
              </a:rPr>
              <a:t>   </a:t>
            </a: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8"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14</a:t>
            </a:fld>
            <a:endParaRPr lang="zh-CN" altLang="en-US" sz="2000" dirty="0">
              <a:solidFill>
                <a:schemeClr val="tx1"/>
              </a:solidFill>
            </a:endParaRPr>
          </a:p>
        </p:txBody>
      </p:sp>
      <p:sp>
        <p:nvSpPr>
          <p:cNvPr id="9" name="Rectangle 4" descr="浅色上对角线"/>
          <p:cNvSpPr>
            <a:spLocks noChangeArrowheads="1"/>
          </p:cNvSpPr>
          <p:nvPr/>
        </p:nvSpPr>
        <p:spPr bwMode="auto">
          <a:xfrm>
            <a:off x="861695" y="107315"/>
            <a:ext cx="557593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一、贸易隐含碳排放绝对量分析</a:t>
            </a:r>
          </a:p>
        </p:txBody>
      </p:sp>
      <p:sp>
        <p:nvSpPr>
          <p:cNvPr id="7" name="矩形 6"/>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ln>
                <a:noFill/>
              </a:ln>
            </a:endParaRPr>
          </a:p>
        </p:txBody>
      </p:sp>
      <p:sp>
        <p:nvSpPr>
          <p:cNvPr id="10" name="文本框 9"/>
          <p:cNvSpPr txBox="1"/>
          <p:nvPr/>
        </p:nvSpPr>
        <p:spPr>
          <a:xfrm>
            <a:off x="7451090" y="2682240"/>
            <a:ext cx="4615815" cy="3936365"/>
          </a:xfrm>
          <a:prstGeom prst="rect">
            <a:avLst/>
          </a:prstGeom>
          <a:noFill/>
        </p:spPr>
        <p:txBody>
          <a:bodyPr wrap="square" rtlCol="0">
            <a:noAutofit/>
          </a:bodyPr>
          <a:lstStyle/>
          <a:p>
            <a:pPr indent="0" fontAlgn="auto">
              <a:lnSpc>
                <a:spcPct val="150000"/>
              </a:lnSpc>
            </a:pP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   </a:t>
            </a: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p:txBody>
      </p:sp>
      <p:graphicFrame>
        <p:nvGraphicFramePr>
          <p:cNvPr id="2" name="图表 5"/>
          <p:cNvGraphicFramePr/>
          <p:nvPr/>
        </p:nvGraphicFramePr>
        <p:xfrm>
          <a:off x="5638800" y="1996440"/>
          <a:ext cx="6534150" cy="4638040"/>
        </p:xfrm>
        <a:graphic>
          <a:graphicData uri="http://schemas.openxmlformats.org/drawingml/2006/chart">
            <c:chart xmlns:c="http://schemas.openxmlformats.org/drawingml/2006/chart" xmlns:r="http://schemas.openxmlformats.org/officeDocument/2006/relationships" r:id="rId2"/>
          </a:graphicData>
        </a:graphic>
      </p:graphicFrame>
      <p:sp>
        <p:nvSpPr>
          <p:cNvPr id="4" name="文本框 3"/>
          <p:cNvSpPr txBox="1"/>
          <p:nvPr/>
        </p:nvSpPr>
        <p:spPr>
          <a:xfrm>
            <a:off x="711835" y="2116455"/>
            <a:ext cx="5006975" cy="4284345"/>
          </a:xfrm>
          <a:prstGeom prst="rect">
            <a:avLst/>
          </a:prstGeom>
          <a:noFill/>
        </p:spPr>
        <p:txBody>
          <a:bodyPr wrap="square" rtlCol="0">
            <a:noAutofit/>
          </a:bodyPr>
          <a:lstStyle/>
          <a:p>
            <a:pPr indent="0" algn="just" fontAlgn="auto">
              <a:lnSpc>
                <a:spcPct val="150000"/>
              </a:lnSpc>
            </a:pP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     </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2002年调入隐含碳前五为为河北、上海、广东、黑龙江和浙江，最少为青海、宁夏等欠发达省。</a:t>
            </a:r>
          </a:p>
          <a:p>
            <a:pPr indent="0" algn="just" fontAlgn="auto">
              <a:lnSpc>
                <a:spcPct val="150000"/>
              </a:lnSpc>
            </a:pP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 </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    </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2007年广东、江苏、浙江和河北调入碳排放增幅大，东部远超中西部；2012年江苏、北京、河南增量显著；2017年有10个省区近5年的增量出现负值。</a:t>
            </a:r>
          </a:p>
        </p:txBody>
      </p:sp>
      <p:sp>
        <p:nvSpPr>
          <p:cNvPr id="11" name="文本框 10"/>
          <p:cNvSpPr txBox="1"/>
          <p:nvPr/>
        </p:nvSpPr>
        <p:spPr>
          <a:xfrm>
            <a:off x="8209915" y="6271895"/>
            <a:ext cx="2950845" cy="346075"/>
          </a:xfrm>
          <a:prstGeom prst="rect">
            <a:avLst/>
          </a:prstGeom>
        </p:spPr>
        <p:style>
          <a:lnRef idx="0">
            <a:scrgbClr r="0" g="0" b="0"/>
          </a:lnRef>
          <a:fillRef idx="0">
            <a:scrgbClr r="0" g="0" b="0"/>
          </a:fillRef>
          <a:effectRef idx="0">
            <a:scrgbClr r="0" g="0" b="0"/>
          </a:effectRef>
          <a:fontRef idx="minor">
            <a:schemeClr val="dk1"/>
          </a:fontRef>
        </p:style>
        <p:txBody>
          <a:bodyPr vertOverflow="clip" horzOverflow="clip" wrap="square" rtlCol="0" anchor="t"/>
          <a:lstStyle>
            <a:defPPr>
              <a:defRPr lang="zh-CN">
                <a:solidFill>
                  <a:schemeClr val="dk1"/>
                </a:solidFill>
              </a:defRPr>
            </a:defPPr>
            <a:lvl1pPr marL="0" algn="l" defTabSz="914400" rtl="0" eaLnBrk="1" latinLnBrk="0" hangingPunct="1">
              <a:defRPr sz="1100">
                <a:solidFill>
                  <a:schemeClr val="dk1"/>
                </a:solidFill>
                <a:latin typeface="+mn-lt"/>
                <a:ea typeface="+mn-ea"/>
                <a:cs typeface="+mn-cs"/>
              </a:defRPr>
            </a:lvl1pPr>
            <a:lvl2pPr marL="457200" algn="l" defTabSz="914400" rtl="0" eaLnBrk="1" latinLnBrk="0" hangingPunct="1">
              <a:defRPr sz="1100">
                <a:solidFill>
                  <a:schemeClr val="dk1"/>
                </a:solidFill>
                <a:latin typeface="+mn-lt"/>
                <a:ea typeface="+mn-ea"/>
                <a:cs typeface="+mn-cs"/>
              </a:defRPr>
            </a:lvl2pPr>
            <a:lvl3pPr marL="914400" algn="l" defTabSz="914400" rtl="0" eaLnBrk="1" latinLnBrk="0" hangingPunct="1">
              <a:defRPr sz="1100">
                <a:solidFill>
                  <a:schemeClr val="dk1"/>
                </a:solidFill>
                <a:latin typeface="+mn-lt"/>
                <a:ea typeface="+mn-ea"/>
                <a:cs typeface="+mn-cs"/>
              </a:defRPr>
            </a:lvl3pPr>
            <a:lvl4pPr marL="1371600" algn="l" defTabSz="914400" rtl="0" eaLnBrk="1" latinLnBrk="0" hangingPunct="1">
              <a:defRPr sz="1100">
                <a:solidFill>
                  <a:schemeClr val="dk1"/>
                </a:solidFill>
                <a:latin typeface="+mn-lt"/>
                <a:ea typeface="+mn-ea"/>
                <a:cs typeface="+mn-cs"/>
              </a:defRPr>
            </a:lvl4pPr>
            <a:lvl5pPr marL="1828800" algn="l" defTabSz="914400" rtl="0" eaLnBrk="1" latinLnBrk="0" hangingPunct="1">
              <a:defRPr sz="1100">
                <a:solidFill>
                  <a:schemeClr val="dk1"/>
                </a:solidFill>
                <a:latin typeface="+mn-lt"/>
                <a:ea typeface="+mn-ea"/>
                <a:cs typeface="+mn-cs"/>
              </a:defRPr>
            </a:lvl5pPr>
            <a:lvl6pPr marL="2286000" algn="l" defTabSz="914400" rtl="0" eaLnBrk="1" latinLnBrk="0" hangingPunct="1">
              <a:defRPr sz="1100">
                <a:solidFill>
                  <a:schemeClr val="dk1"/>
                </a:solidFill>
                <a:latin typeface="+mn-lt"/>
                <a:ea typeface="+mn-ea"/>
                <a:cs typeface="+mn-cs"/>
              </a:defRPr>
            </a:lvl6pPr>
            <a:lvl7pPr marL="2743200" algn="l" defTabSz="914400" rtl="0" eaLnBrk="1" latinLnBrk="0" hangingPunct="1">
              <a:defRPr sz="1100">
                <a:solidFill>
                  <a:schemeClr val="dk1"/>
                </a:solidFill>
                <a:latin typeface="+mn-lt"/>
                <a:ea typeface="+mn-ea"/>
                <a:cs typeface="+mn-cs"/>
              </a:defRPr>
            </a:lvl7pPr>
            <a:lvl8pPr marL="3200400" algn="l" defTabSz="914400" rtl="0" eaLnBrk="1" latinLnBrk="0" hangingPunct="1">
              <a:defRPr sz="1100">
                <a:solidFill>
                  <a:schemeClr val="dk1"/>
                </a:solidFill>
                <a:latin typeface="+mn-lt"/>
                <a:ea typeface="+mn-ea"/>
                <a:cs typeface="+mn-cs"/>
              </a:defRPr>
            </a:lvl8pPr>
            <a:lvl9pPr marL="3657600" algn="l" defTabSz="914400" rtl="0" eaLnBrk="1" latinLnBrk="0" hangingPunct="1">
              <a:defRPr sz="1100">
                <a:solidFill>
                  <a:schemeClr val="dk1"/>
                </a:solidFill>
                <a:latin typeface="+mn-lt"/>
                <a:ea typeface="+mn-ea"/>
                <a:cs typeface="+mn-cs"/>
              </a:defRPr>
            </a:lvl9pPr>
          </a:lstStyle>
          <a:p>
            <a:pPr algn="ctr"/>
            <a:r>
              <a:rPr lang="zh-CN" altLang="en-US" sz="1400"/>
              <a:t>四年30个省区调入碳排放（万吨）</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81025" y="816610"/>
            <a:ext cx="11325225" cy="5584190"/>
          </a:xfrm>
          <a:prstGeom prst="rect">
            <a:avLst/>
          </a:prstGeom>
        </p:spPr>
        <p:txBody>
          <a:bodyPr wrap="square">
            <a:noAutofit/>
          </a:bodyPr>
          <a:lstStyle/>
          <a:p>
            <a:pPr marL="0" indent="252095" algn="just" defTabSz="266700">
              <a:lnSpc>
                <a:spcPct val="150000"/>
              </a:lnSpc>
              <a:buClrTx/>
              <a:buSzTx/>
              <a:buFontTx/>
            </a:pPr>
            <a:r>
              <a:rPr lang="en-US" altLang="zh-CN" sz="28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rPr>
              <a:t>   </a:t>
            </a:r>
            <a:r>
              <a:rPr lang="zh-CN" altLang="en-US" sz="28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rPr>
              <a:t>（一）国内贸易隐含碳排放分析</a:t>
            </a:r>
          </a:p>
          <a:p>
            <a:pPr indent="609600" algn="just" defTabSz="266700" fontAlgn="auto">
              <a:lnSpc>
                <a:spcPct val="150000"/>
              </a:lnSpc>
              <a:buClrTx/>
              <a:buSzTx/>
              <a:buFontTx/>
              <a:buNone/>
              <a:extLst>
                <a:ext uri="{35155182-B16C-46BC-9424-99874614C6A1}">
                  <wpsdc:indentchars xmlns:wpsdc="http://www.wps.cn/officeDocument/2017/drawingmlCustomData" xmlns="" val="200" checksum="4158780845"/>
                </a:ext>
              </a:extLst>
            </a:pP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3</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.省际净调出碳排放</a:t>
            </a:r>
          </a:p>
          <a:p>
            <a:pPr indent="609600" algn="just" defTabSz="266700" fontAlgn="auto">
              <a:lnSpc>
                <a:spcPct val="150000"/>
              </a:lnSpc>
              <a:buClrTx/>
              <a:buSzTx/>
              <a:buFontTx/>
              <a:extLst>
                <a:ext uri="{35155182-B16C-46BC-9424-99874614C6A1}">
                  <wpsdc:indentchars xmlns:wpsdc="http://www.wps.cn/officeDocument/2017/drawingmlCustomData" xmlns="" val="200" checksum="4158780845"/>
                </a:ext>
              </a:extLst>
            </a:pP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p:txBody>
      </p:sp>
      <p:sp>
        <p:nvSpPr>
          <p:cNvPr id="13315" name="Rectangle 5"/>
          <p:cNvSpPr>
            <a:spLocks noChangeArrowheads="1"/>
          </p:cNvSpPr>
          <p:nvPr/>
        </p:nvSpPr>
        <p:spPr bwMode="auto">
          <a:xfrm>
            <a:off x="581660" y="1456690"/>
            <a:ext cx="1065276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dirty="0">
                <a:latin typeface="微软雅黑" panose="020B0503020204020204" charset="-122"/>
                <a:ea typeface="微软雅黑" panose="020B0503020204020204" charset="-122"/>
              </a:rPr>
              <a:t>   </a:t>
            </a: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8"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15</a:t>
            </a:fld>
            <a:endParaRPr lang="zh-CN" altLang="en-US" sz="2000" dirty="0">
              <a:solidFill>
                <a:schemeClr val="tx1"/>
              </a:solidFill>
            </a:endParaRPr>
          </a:p>
        </p:txBody>
      </p:sp>
      <p:sp>
        <p:nvSpPr>
          <p:cNvPr id="9" name="Rectangle 4" descr="浅色上对角线"/>
          <p:cNvSpPr>
            <a:spLocks noChangeArrowheads="1"/>
          </p:cNvSpPr>
          <p:nvPr/>
        </p:nvSpPr>
        <p:spPr bwMode="auto">
          <a:xfrm>
            <a:off x="861695" y="107315"/>
            <a:ext cx="557593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一、贸易隐含碳排放绝对量分析</a:t>
            </a:r>
          </a:p>
        </p:txBody>
      </p:sp>
      <p:sp>
        <p:nvSpPr>
          <p:cNvPr id="7" name="矩形 6"/>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ln>
                <a:noFill/>
              </a:ln>
            </a:endParaRPr>
          </a:p>
        </p:txBody>
      </p:sp>
      <p:sp>
        <p:nvSpPr>
          <p:cNvPr id="10" name="文本框 9"/>
          <p:cNvSpPr txBox="1"/>
          <p:nvPr/>
        </p:nvSpPr>
        <p:spPr>
          <a:xfrm>
            <a:off x="7451090" y="2682240"/>
            <a:ext cx="4615815" cy="3936365"/>
          </a:xfrm>
          <a:prstGeom prst="rect">
            <a:avLst/>
          </a:prstGeom>
          <a:noFill/>
        </p:spPr>
        <p:txBody>
          <a:bodyPr wrap="square" rtlCol="0">
            <a:noAutofit/>
          </a:bodyPr>
          <a:lstStyle/>
          <a:p>
            <a:pPr indent="0" fontAlgn="auto">
              <a:lnSpc>
                <a:spcPct val="150000"/>
              </a:lnSpc>
            </a:pP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   </a:t>
            </a: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p:txBody>
      </p:sp>
      <p:graphicFrame>
        <p:nvGraphicFramePr>
          <p:cNvPr id="5" name="图表 6"/>
          <p:cNvGraphicFramePr/>
          <p:nvPr/>
        </p:nvGraphicFramePr>
        <p:xfrm>
          <a:off x="1337945" y="2005330"/>
          <a:ext cx="9732010" cy="3310890"/>
        </p:xfrm>
        <a:graphic>
          <a:graphicData uri="http://schemas.openxmlformats.org/drawingml/2006/chart">
            <c:chart xmlns:c="http://schemas.openxmlformats.org/drawingml/2006/chart" xmlns:r="http://schemas.openxmlformats.org/officeDocument/2006/relationships" r:id="rId2"/>
          </a:graphicData>
        </a:graphic>
      </p:graphicFrame>
      <p:sp>
        <p:nvSpPr>
          <p:cNvPr id="12" name="文本框 11"/>
          <p:cNvSpPr txBox="1"/>
          <p:nvPr/>
        </p:nvSpPr>
        <p:spPr>
          <a:xfrm>
            <a:off x="1012190" y="5252720"/>
            <a:ext cx="11054715" cy="1198880"/>
          </a:xfrm>
          <a:prstGeom prst="rect">
            <a:avLst/>
          </a:prstGeom>
          <a:noFill/>
        </p:spPr>
        <p:txBody>
          <a:bodyPr wrap="square" rtlCol="0">
            <a:spAutoFit/>
          </a:bodyPr>
          <a:lstStyle/>
          <a:p>
            <a:pPr algn="just"/>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     </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净调出碳排放集中山西、内蒙古等能源富裕区，属环境受损者，应少担减排责任；净调入多为沿海经济强省，属受益者，应多担责任。2007年多省净流量绝对值原高于2002年，多数省区2017年净调出量绝对值高于2012年。</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81025" y="816610"/>
            <a:ext cx="11325225" cy="5584190"/>
          </a:xfrm>
          <a:prstGeom prst="rect">
            <a:avLst/>
          </a:prstGeom>
        </p:spPr>
        <p:txBody>
          <a:bodyPr wrap="square">
            <a:noAutofit/>
          </a:bodyPr>
          <a:lstStyle/>
          <a:p>
            <a:pPr marL="0" indent="252095" algn="just" defTabSz="266700">
              <a:lnSpc>
                <a:spcPct val="150000"/>
              </a:lnSpc>
              <a:buClrTx/>
              <a:buSzTx/>
              <a:buFontTx/>
            </a:pPr>
            <a:r>
              <a:rPr lang="en-US" altLang="zh-CN" sz="28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rPr>
              <a:t>   </a:t>
            </a:r>
            <a:r>
              <a:rPr lang="zh-CN" altLang="en-US" sz="28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rPr>
              <a:t>（二）国际贸易隐含碳排放分析</a:t>
            </a:r>
          </a:p>
          <a:p>
            <a:pPr indent="609600" algn="just" defTabSz="266700" fontAlgn="auto">
              <a:lnSpc>
                <a:spcPct val="150000"/>
              </a:lnSpc>
              <a:buClrTx/>
              <a:buSzTx/>
              <a:buFontTx/>
              <a:extLst>
                <a:ext uri="{35155182-B16C-46BC-9424-99874614C6A1}">
                  <wpsdc:indentchars xmlns:wpsdc="http://www.wps.cn/officeDocument/2017/drawingmlCustomData" xmlns="" val="200" checksum="4158780845"/>
                </a:ext>
              </a:extLst>
            </a:pP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p:txBody>
      </p:sp>
      <p:sp>
        <p:nvSpPr>
          <p:cNvPr id="13315" name="Rectangle 5"/>
          <p:cNvSpPr>
            <a:spLocks noChangeArrowheads="1"/>
          </p:cNvSpPr>
          <p:nvPr/>
        </p:nvSpPr>
        <p:spPr bwMode="auto">
          <a:xfrm>
            <a:off x="581660" y="1456690"/>
            <a:ext cx="1065276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dirty="0">
                <a:latin typeface="微软雅黑" panose="020B0503020204020204" charset="-122"/>
                <a:ea typeface="微软雅黑" panose="020B0503020204020204" charset="-122"/>
              </a:rPr>
              <a:t>   </a:t>
            </a: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8"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16</a:t>
            </a:fld>
            <a:endParaRPr lang="zh-CN" altLang="en-US" sz="2000" dirty="0">
              <a:solidFill>
                <a:schemeClr val="tx1"/>
              </a:solidFill>
            </a:endParaRPr>
          </a:p>
        </p:txBody>
      </p:sp>
      <p:sp>
        <p:nvSpPr>
          <p:cNvPr id="9" name="Rectangle 4" descr="浅色上对角线"/>
          <p:cNvSpPr>
            <a:spLocks noChangeArrowheads="1"/>
          </p:cNvSpPr>
          <p:nvPr/>
        </p:nvSpPr>
        <p:spPr bwMode="auto">
          <a:xfrm>
            <a:off x="861695" y="107315"/>
            <a:ext cx="557593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一、贸易隐含碳排放绝对量分析</a:t>
            </a:r>
          </a:p>
        </p:txBody>
      </p:sp>
      <p:sp>
        <p:nvSpPr>
          <p:cNvPr id="7" name="矩形 6"/>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ln>
                <a:noFill/>
              </a:ln>
            </a:endParaRPr>
          </a:p>
        </p:txBody>
      </p:sp>
      <p:sp>
        <p:nvSpPr>
          <p:cNvPr id="10" name="文本框 9"/>
          <p:cNvSpPr txBox="1"/>
          <p:nvPr/>
        </p:nvSpPr>
        <p:spPr>
          <a:xfrm>
            <a:off x="7451090" y="2682240"/>
            <a:ext cx="4615815" cy="3936365"/>
          </a:xfrm>
          <a:prstGeom prst="rect">
            <a:avLst/>
          </a:prstGeom>
          <a:noFill/>
        </p:spPr>
        <p:txBody>
          <a:bodyPr wrap="square" rtlCol="0">
            <a:noAutofit/>
          </a:bodyPr>
          <a:lstStyle/>
          <a:p>
            <a:pPr indent="0" fontAlgn="auto">
              <a:lnSpc>
                <a:spcPct val="150000"/>
              </a:lnSpc>
            </a:pP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   </a:t>
            </a: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p:txBody>
      </p:sp>
      <p:sp>
        <p:nvSpPr>
          <p:cNvPr id="12" name="文本框 11"/>
          <p:cNvSpPr txBox="1"/>
          <p:nvPr/>
        </p:nvSpPr>
        <p:spPr>
          <a:xfrm>
            <a:off x="1012190" y="4906010"/>
            <a:ext cx="11054715" cy="1612265"/>
          </a:xfrm>
          <a:prstGeom prst="rect">
            <a:avLst/>
          </a:prstGeom>
          <a:noFill/>
        </p:spPr>
        <p:txBody>
          <a:bodyPr wrap="square" rtlCol="0">
            <a:noAutofit/>
          </a:bodyPr>
          <a:lstStyle/>
          <a:p>
            <a:pPr algn="just"/>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    </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2002年我国出口隐含碳7.35亿吨，进口2.51亿吨，净出口4.84亿吨；2007年升至18.86亿、4.24亿、14.62亿（年均增24.7%）；2012年进口飙升至27.52亿吨，净出口骤降至1.77亿吨；2017年净出口进一步降至0.69亿吨，新疆由净出口转为净进口3.37亿吨，预计未来我国将转为净进口。</a:t>
            </a:r>
          </a:p>
        </p:txBody>
      </p:sp>
      <p:graphicFrame>
        <p:nvGraphicFramePr>
          <p:cNvPr id="2" name="图表 10"/>
          <p:cNvGraphicFramePr/>
          <p:nvPr/>
        </p:nvGraphicFramePr>
        <p:xfrm>
          <a:off x="582295" y="1434465"/>
          <a:ext cx="4314190" cy="332105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图表 12"/>
          <p:cNvGraphicFramePr/>
          <p:nvPr/>
        </p:nvGraphicFramePr>
        <p:xfrm>
          <a:off x="4787265" y="1416050"/>
          <a:ext cx="3589655" cy="329882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3" name="图表 13"/>
          <p:cNvGraphicFramePr/>
          <p:nvPr/>
        </p:nvGraphicFramePr>
        <p:xfrm>
          <a:off x="8502015" y="1416685"/>
          <a:ext cx="3404870" cy="3297555"/>
        </p:xfrm>
        <a:graphic>
          <a:graphicData uri="http://schemas.openxmlformats.org/drawingml/2006/chart">
            <c:chart xmlns:c="http://schemas.openxmlformats.org/drawingml/2006/chart" xmlns:r="http://schemas.openxmlformats.org/officeDocument/2006/relationships" r:id="rId4"/>
          </a:graphicData>
        </a:graphic>
      </p:graphicFrame>
      <p:sp>
        <p:nvSpPr>
          <p:cNvPr id="11" name="文本框 10"/>
          <p:cNvSpPr txBox="1"/>
          <p:nvPr/>
        </p:nvSpPr>
        <p:spPr>
          <a:xfrm>
            <a:off x="1012189" y="4602480"/>
            <a:ext cx="3505835" cy="303530"/>
          </a:xfrm>
          <a:prstGeom prst="rect">
            <a:avLst/>
          </a:prstGeom>
        </p:spPr>
        <p:style>
          <a:lnRef idx="0">
            <a:scrgbClr r="0" g="0" b="0"/>
          </a:lnRef>
          <a:fillRef idx="0">
            <a:scrgbClr r="0" g="0" b="0"/>
          </a:fillRef>
          <a:effectRef idx="0">
            <a:scrgbClr r="0" g="0" b="0"/>
          </a:effectRef>
          <a:fontRef idx="minor">
            <a:schemeClr val="dk1"/>
          </a:fontRef>
        </p:style>
        <p:txBody>
          <a:bodyPr vertOverflow="clip" horzOverflow="clip" wrap="square" rtlCol="0" anchor="t"/>
          <a:lstStyle>
            <a:defPPr>
              <a:defRPr lang="zh-CN">
                <a:solidFill>
                  <a:schemeClr val="dk1"/>
                </a:solidFill>
              </a:defRPr>
            </a:defPPr>
            <a:lvl1pPr marL="0" algn="l" defTabSz="914400" rtl="0" eaLnBrk="1" latinLnBrk="0" hangingPunct="1">
              <a:defRPr sz="1100">
                <a:solidFill>
                  <a:schemeClr val="dk1"/>
                </a:solidFill>
                <a:latin typeface="+mn-lt"/>
                <a:ea typeface="+mn-ea"/>
                <a:cs typeface="+mn-cs"/>
              </a:defRPr>
            </a:lvl1pPr>
            <a:lvl2pPr marL="457200" algn="l" defTabSz="914400" rtl="0" eaLnBrk="1" latinLnBrk="0" hangingPunct="1">
              <a:defRPr sz="1100">
                <a:solidFill>
                  <a:schemeClr val="dk1"/>
                </a:solidFill>
                <a:latin typeface="+mn-lt"/>
                <a:ea typeface="+mn-ea"/>
                <a:cs typeface="+mn-cs"/>
              </a:defRPr>
            </a:lvl2pPr>
            <a:lvl3pPr marL="914400" algn="l" defTabSz="914400" rtl="0" eaLnBrk="1" latinLnBrk="0" hangingPunct="1">
              <a:defRPr sz="1100">
                <a:solidFill>
                  <a:schemeClr val="dk1"/>
                </a:solidFill>
                <a:latin typeface="+mn-lt"/>
                <a:ea typeface="+mn-ea"/>
                <a:cs typeface="+mn-cs"/>
              </a:defRPr>
            </a:lvl3pPr>
            <a:lvl4pPr marL="1371600" algn="l" defTabSz="914400" rtl="0" eaLnBrk="1" latinLnBrk="0" hangingPunct="1">
              <a:defRPr sz="1100">
                <a:solidFill>
                  <a:schemeClr val="dk1"/>
                </a:solidFill>
                <a:latin typeface="+mn-lt"/>
                <a:ea typeface="+mn-ea"/>
                <a:cs typeface="+mn-cs"/>
              </a:defRPr>
            </a:lvl4pPr>
            <a:lvl5pPr marL="1828800" algn="l" defTabSz="914400" rtl="0" eaLnBrk="1" latinLnBrk="0" hangingPunct="1">
              <a:defRPr sz="1100">
                <a:solidFill>
                  <a:schemeClr val="dk1"/>
                </a:solidFill>
                <a:latin typeface="+mn-lt"/>
                <a:ea typeface="+mn-ea"/>
                <a:cs typeface="+mn-cs"/>
              </a:defRPr>
            </a:lvl5pPr>
            <a:lvl6pPr marL="2286000" algn="l" defTabSz="914400" rtl="0" eaLnBrk="1" latinLnBrk="0" hangingPunct="1">
              <a:defRPr sz="1100">
                <a:solidFill>
                  <a:schemeClr val="dk1"/>
                </a:solidFill>
                <a:latin typeface="+mn-lt"/>
                <a:ea typeface="+mn-ea"/>
                <a:cs typeface="+mn-cs"/>
              </a:defRPr>
            </a:lvl6pPr>
            <a:lvl7pPr marL="2743200" algn="l" defTabSz="914400" rtl="0" eaLnBrk="1" latinLnBrk="0" hangingPunct="1">
              <a:defRPr sz="1100">
                <a:solidFill>
                  <a:schemeClr val="dk1"/>
                </a:solidFill>
                <a:latin typeface="+mn-lt"/>
                <a:ea typeface="+mn-ea"/>
                <a:cs typeface="+mn-cs"/>
              </a:defRPr>
            </a:lvl7pPr>
            <a:lvl8pPr marL="3200400" algn="l" defTabSz="914400" rtl="0" eaLnBrk="1" latinLnBrk="0" hangingPunct="1">
              <a:defRPr sz="1100">
                <a:solidFill>
                  <a:schemeClr val="dk1"/>
                </a:solidFill>
                <a:latin typeface="+mn-lt"/>
                <a:ea typeface="+mn-ea"/>
                <a:cs typeface="+mn-cs"/>
              </a:defRPr>
            </a:lvl8pPr>
            <a:lvl9pPr marL="3657600" algn="l" defTabSz="914400" rtl="0" eaLnBrk="1" latinLnBrk="0" hangingPunct="1">
              <a:defRPr sz="1100">
                <a:solidFill>
                  <a:schemeClr val="dk1"/>
                </a:solidFill>
                <a:latin typeface="+mn-lt"/>
                <a:ea typeface="+mn-ea"/>
                <a:cs typeface="+mn-cs"/>
              </a:defRPr>
            </a:lvl9pPr>
          </a:lstStyle>
          <a:p>
            <a:pPr algn="ctr"/>
            <a:r>
              <a:rPr lang="zh-CN" altLang="en-US" sz="1400" dirty="0"/>
              <a:t>四年30个省区出口碳排放（万吨）</a:t>
            </a:r>
          </a:p>
        </p:txBody>
      </p:sp>
      <p:sp>
        <p:nvSpPr>
          <p:cNvPr id="14" name="文本框 13"/>
          <p:cNvSpPr txBox="1"/>
          <p:nvPr/>
        </p:nvSpPr>
        <p:spPr>
          <a:xfrm>
            <a:off x="4946014" y="4606482"/>
            <a:ext cx="3505835" cy="303530"/>
          </a:xfrm>
          <a:prstGeom prst="rect">
            <a:avLst/>
          </a:prstGeom>
        </p:spPr>
        <p:style>
          <a:lnRef idx="0">
            <a:scrgbClr r="0" g="0" b="0"/>
          </a:lnRef>
          <a:fillRef idx="0">
            <a:scrgbClr r="0" g="0" b="0"/>
          </a:fillRef>
          <a:effectRef idx="0">
            <a:scrgbClr r="0" g="0" b="0"/>
          </a:effectRef>
          <a:fontRef idx="minor">
            <a:schemeClr val="dk1"/>
          </a:fontRef>
        </p:style>
        <p:txBody>
          <a:bodyPr vertOverflow="clip" horzOverflow="clip" wrap="square" rtlCol="0" anchor="t"/>
          <a:lstStyle>
            <a:defPPr>
              <a:defRPr lang="zh-CN">
                <a:solidFill>
                  <a:schemeClr val="dk1"/>
                </a:solidFill>
              </a:defRPr>
            </a:defPPr>
            <a:lvl1pPr marL="0" algn="l" defTabSz="914400" rtl="0" eaLnBrk="1" latinLnBrk="0" hangingPunct="1">
              <a:defRPr sz="1100">
                <a:solidFill>
                  <a:schemeClr val="dk1"/>
                </a:solidFill>
                <a:latin typeface="+mn-lt"/>
                <a:ea typeface="+mn-ea"/>
                <a:cs typeface="+mn-cs"/>
              </a:defRPr>
            </a:lvl1pPr>
            <a:lvl2pPr marL="457200" algn="l" defTabSz="914400" rtl="0" eaLnBrk="1" latinLnBrk="0" hangingPunct="1">
              <a:defRPr sz="1100">
                <a:solidFill>
                  <a:schemeClr val="dk1"/>
                </a:solidFill>
                <a:latin typeface="+mn-lt"/>
                <a:ea typeface="+mn-ea"/>
                <a:cs typeface="+mn-cs"/>
              </a:defRPr>
            </a:lvl2pPr>
            <a:lvl3pPr marL="914400" algn="l" defTabSz="914400" rtl="0" eaLnBrk="1" latinLnBrk="0" hangingPunct="1">
              <a:defRPr sz="1100">
                <a:solidFill>
                  <a:schemeClr val="dk1"/>
                </a:solidFill>
                <a:latin typeface="+mn-lt"/>
                <a:ea typeface="+mn-ea"/>
                <a:cs typeface="+mn-cs"/>
              </a:defRPr>
            </a:lvl3pPr>
            <a:lvl4pPr marL="1371600" algn="l" defTabSz="914400" rtl="0" eaLnBrk="1" latinLnBrk="0" hangingPunct="1">
              <a:defRPr sz="1100">
                <a:solidFill>
                  <a:schemeClr val="dk1"/>
                </a:solidFill>
                <a:latin typeface="+mn-lt"/>
                <a:ea typeface="+mn-ea"/>
                <a:cs typeface="+mn-cs"/>
              </a:defRPr>
            </a:lvl4pPr>
            <a:lvl5pPr marL="1828800" algn="l" defTabSz="914400" rtl="0" eaLnBrk="1" latinLnBrk="0" hangingPunct="1">
              <a:defRPr sz="1100">
                <a:solidFill>
                  <a:schemeClr val="dk1"/>
                </a:solidFill>
                <a:latin typeface="+mn-lt"/>
                <a:ea typeface="+mn-ea"/>
                <a:cs typeface="+mn-cs"/>
              </a:defRPr>
            </a:lvl5pPr>
            <a:lvl6pPr marL="2286000" algn="l" defTabSz="914400" rtl="0" eaLnBrk="1" latinLnBrk="0" hangingPunct="1">
              <a:defRPr sz="1100">
                <a:solidFill>
                  <a:schemeClr val="dk1"/>
                </a:solidFill>
                <a:latin typeface="+mn-lt"/>
                <a:ea typeface="+mn-ea"/>
                <a:cs typeface="+mn-cs"/>
              </a:defRPr>
            </a:lvl6pPr>
            <a:lvl7pPr marL="2743200" algn="l" defTabSz="914400" rtl="0" eaLnBrk="1" latinLnBrk="0" hangingPunct="1">
              <a:defRPr sz="1100">
                <a:solidFill>
                  <a:schemeClr val="dk1"/>
                </a:solidFill>
                <a:latin typeface="+mn-lt"/>
                <a:ea typeface="+mn-ea"/>
                <a:cs typeface="+mn-cs"/>
              </a:defRPr>
            </a:lvl7pPr>
            <a:lvl8pPr marL="3200400" algn="l" defTabSz="914400" rtl="0" eaLnBrk="1" latinLnBrk="0" hangingPunct="1">
              <a:defRPr sz="1100">
                <a:solidFill>
                  <a:schemeClr val="dk1"/>
                </a:solidFill>
                <a:latin typeface="+mn-lt"/>
                <a:ea typeface="+mn-ea"/>
                <a:cs typeface="+mn-cs"/>
              </a:defRPr>
            </a:lvl8pPr>
            <a:lvl9pPr marL="3657600" algn="l" defTabSz="914400" rtl="0" eaLnBrk="1" latinLnBrk="0" hangingPunct="1">
              <a:defRPr sz="1100">
                <a:solidFill>
                  <a:schemeClr val="dk1"/>
                </a:solidFill>
                <a:latin typeface="+mn-lt"/>
                <a:ea typeface="+mn-ea"/>
                <a:cs typeface="+mn-cs"/>
              </a:defRPr>
            </a:lvl9pPr>
          </a:lstStyle>
          <a:p>
            <a:pPr algn="ctr"/>
            <a:r>
              <a:rPr lang="zh-CN" altLang="en-US" sz="1400" dirty="0"/>
              <a:t>四年30个省区进口碳排放（万吨）</a:t>
            </a:r>
          </a:p>
        </p:txBody>
      </p:sp>
      <p:sp>
        <p:nvSpPr>
          <p:cNvPr id="15" name="文本框 14"/>
          <p:cNvSpPr txBox="1"/>
          <p:nvPr/>
        </p:nvSpPr>
        <p:spPr>
          <a:xfrm>
            <a:off x="8753277" y="4606482"/>
            <a:ext cx="3505835" cy="303530"/>
          </a:xfrm>
          <a:prstGeom prst="rect">
            <a:avLst/>
          </a:prstGeom>
        </p:spPr>
        <p:style>
          <a:lnRef idx="0">
            <a:scrgbClr r="0" g="0" b="0"/>
          </a:lnRef>
          <a:fillRef idx="0">
            <a:scrgbClr r="0" g="0" b="0"/>
          </a:fillRef>
          <a:effectRef idx="0">
            <a:scrgbClr r="0" g="0" b="0"/>
          </a:effectRef>
          <a:fontRef idx="minor">
            <a:schemeClr val="dk1"/>
          </a:fontRef>
        </p:style>
        <p:txBody>
          <a:bodyPr vertOverflow="clip" horzOverflow="clip" wrap="square" rtlCol="0" anchor="t"/>
          <a:lstStyle>
            <a:defPPr>
              <a:defRPr lang="zh-CN">
                <a:solidFill>
                  <a:schemeClr val="dk1"/>
                </a:solidFill>
              </a:defRPr>
            </a:defPPr>
            <a:lvl1pPr marL="0" algn="l" defTabSz="914400" rtl="0" eaLnBrk="1" latinLnBrk="0" hangingPunct="1">
              <a:defRPr sz="1100">
                <a:solidFill>
                  <a:schemeClr val="dk1"/>
                </a:solidFill>
                <a:latin typeface="+mn-lt"/>
                <a:ea typeface="+mn-ea"/>
                <a:cs typeface="+mn-cs"/>
              </a:defRPr>
            </a:lvl1pPr>
            <a:lvl2pPr marL="457200" algn="l" defTabSz="914400" rtl="0" eaLnBrk="1" latinLnBrk="0" hangingPunct="1">
              <a:defRPr sz="1100">
                <a:solidFill>
                  <a:schemeClr val="dk1"/>
                </a:solidFill>
                <a:latin typeface="+mn-lt"/>
                <a:ea typeface="+mn-ea"/>
                <a:cs typeface="+mn-cs"/>
              </a:defRPr>
            </a:lvl2pPr>
            <a:lvl3pPr marL="914400" algn="l" defTabSz="914400" rtl="0" eaLnBrk="1" latinLnBrk="0" hangingPunct="1">
              <a:defRPr sz="1100">
                <a:solidFill>
                  <a:schemeClr val="dk1"/>
                </a:solidFill>
                <a:latin typeface="+mn-lt"/>
                <a:ea typeface="+mn-ea"/>
                <a:cs typeface="+mn-cs"/>
              </a:defRPr>
            </a:lvl3pPr>
            <a:lvl4pPr marL="1371600" algn="l" defTabSz="914400" rtl="0" eaLnBrk="1" latinLnBrk="0" hangingPunct="1">
              <a:defRPr sz="1100">
                <a:solidFill>
                  <a:schemeClr val="dk1"/>
                </a:solidFill>
                <a:latin typeface="+mn-lt"/>
                <a:ea typeface="+mn-ea"/>
                <a:cs typeface="+mn-cs"/>
              </a:defRPr>
            </a:lvl4pPr>
            <a:lvl5pPr marL="1828800" algn="l" defTabSz="914400" rtl="0" eaLnBrk="1" latinLnBrk="0" hangingPunct="1">
              <a:defRPr sz="1100">
                <a:solidFill>
                  <a:schemeClr val="dk1"/>
                </a:solidFill>
                <a:latin typeface="+mn-lt"/>
                <a:ea typeface="+mn-ea"/>
                <a:cs typeface="+mn-cs"/>
              </a:defRPr>
            </a:lvl5pPr>
            <a:lvl6pPr marL="2286000" algn="l" defTabSz="914400" rtl="0" eaLnBrk="1" latinLnBrk="0" hangingPunct="1">
              <a:defRPr sz="1100">
                <a:solidFill>
                  <a:schemeClr val="dk1"/>
                </a:solidFill>
                <a:latin typeface="+mn-lt"/>
                <a:ea typeface="+mn-ea"/>
                <a:cs typeface="+mn-cs"/>
              </a:defRPr>
            </a:lvl6pPr>
            <a:lvl7pPr marL="2743200" algn="l" defTabSz="914400" rtl="0" eaLnBrk="1" latinLnBrk="0" hangingPunct="1">
              <a:defRPr sz="1100">
                <a:solidFill>
                  <a:schemeClr val="dk1"/>
                </a:solidFill>
                <a:latin typeface="+mn-lt"/>
                <a:ea typeface="+mn-ea"/>
                <a:cs typeface="+mn-cs"/>
              </a:defRPr>
            </a:lvl7pPr>
            <a:lvl8pPr marL="3200400" algn="l" defTabSz="914400" rtl="0" eaLnBrk="1" latinLnBrk="0" hangingPunct="1">
              <a:defRPr sz="1100">
                <a:solidFill>
                  <a:schemeClr val="dk1"/>
                </a:solidFill>
                <a:latin typeface="+mn-lt"/>
                <a:ea typeface="+mn-ea"/>
                <a:cs typeface="+mn-cs"/>
              </a:defRPr>
            </a:lvl8pPr>
            <a:lvl9pPr marL="3657600" algn="l" defTabSz="914400" rtl="0" eaLnBrk="1" latinLnBrk="0" hangingPunct="1">
              <a:defRPr sz="1100">
                <a:solidFill>
                  <a:schemeClr val="dk1"/>
                </a:solidFill>
                <a:latin typeface="+mn-lt"/>
                <a:ea typeface="+mn-ea"/>
                <a:cs typeface="+mn-cs"/>
              </a:defRPr>
            </a:lvl9pPr>
          </a:lstStyle>
          <a:p>
            <a:pPr algn="ctr"/>
            <a:r>
              <a:rPr lang="zh-CN" altLang="en-US" sz="1400" dirty="0"/>
              <a:t>四年30个省区净出口碳排放（万吨）</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81025" y="816610"/>
            <a:ext cx="11325225" cy="5584190"/>
          </a:xfrm>
          <a:prstGeom prst="rect">
            <a:avLst/>
          </a:prstGeom>
        </p:spPr>
        <p:txBody>
          <a:bodyPr wrap="square">
            <a:noAutofit/>
          </a:bodyPr>
          <a:lstStyle/>
          <a:p>
            <a:pPr marL="0" indent="252095" algn="just" defTabSz="266700">
              <a:lnSpc>
                <a:spcPct val="150000"/>
              </a:lnSpc>
              <a:buClrTx/>
              <a:buSzTx/>
              <a:buFontTx/>
            </a:pPr>
            <a:r>
              <a:rPr lang="en-US" altLang="zh-CN" sz="28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rPr>
              <a:t> </a:t>
            </a:r>
            <a:r>
              <a:rPr lang="zh-CN" altLang="en-US" sz="28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rPr>
              <a:t>（一）各省区碳排放转出比例分析</a:t>
            </a:r>
          </a:p>
          <a:p>
            <a:pPr indent="609600" algn="just" defTabSz="266700" fontAlgn="auto">
              <a:lnSpc>
                <a:spcPct val="150000"/>
              </a:lnSpc>
              <a:buClrTx/>
              <a:buSzTx/>
              <a:buFontTx/>
              <a:extLst>
                <a:ext uri="{35155182-B16C-46BC-9424-99874614C6A1}">
                  <wpsdc:indentchars xmlns:wpsdc="http://www.wps.cn/officeDocument/2017/drawingmlCustomData" xmlns="" val="200" checksum="4158780845"/>
                </a:ext>
              </a:extLst>
            </a:pP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p:txBody>
      </p:sp>
      <p:sp>
        <p:nvSpPr>
          <p:cNvPr id="13315" name="Rectangle 5"/>
          <p:cNvSpPr>
            <a:spLocks noChangeArrowheads="1"/>
          </p:cNvSpPr>
          <p:nvPr/>
        </p:nvSpPr>
        <p:spPr bwMode="auto">
          <a:xfrm>
            <a:off x="581660" y="1456690"/>
            <a:ext cx="1065276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dirty="0">
                <a:latin typeface="微软雅黑" panose="020B0503020204020204" charset="-122"/>
                <a:ea typeface="微软雅黑" panose="020B0503020204020204" charset="-122"/>
              </a:rPr>
              <a:t>   </a:t>
            </a: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8"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17</a:t>
            </a:fld>
            <a:endParaRPr lang="zh-CN" altLang="en-US" sz="2000" dirty="0">
              <a:solidFill>
                <a:schemeClr val="tx1"/>
              </a:solidFill>
            </a:endParaRPr>
          </a:p>
        </p:txBody>
      </p:sp>
      <p:sp>
        <p:nvSpPr>
          <p:cNvPr id="9" name="Rectangle 4" descr="浅色上对角线"/>
          <p:cNvSpPr>
            <a:spLocks noChangeArrowheads="1"/>
          </p:cNvSpPr>
          <p:nvPr/>
        </p:nvSpPr>
        <p:spPr bwMode="auto">
          <a:xfrm>
            <a:off x="861695" y="107315"/>
            <a:ext cx="557593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二、贸易隐含碳排放相对量分析</a:t>
            </a:r>
          </a:p>
        </p:txBody>
      </p:sp>
      <p:sp>
        <p:nvSpPr>
          <p:cNvPr id="7" name="矩形 6"/>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ln>
                <a:noFill/>
              </a:ln>
            </a:endParaRPr>
          </a:p>
        </p:txBody>
      </p:sp>
      <p:sp>
        <p:nvSpPr>
          <p:cNvPr id="10" name="文本框 9"/>
          <p:cNvSpPr txBox="1"/>
          <p:nvPr/>
        </p:nvSpPr>
        <p:spPr>
          <a:xfrm>
            <a:off x="9367520" y="1467380"/>
            <a:ext cx="2699385" cy="5025390"/>
          </a:xfrm>
          <a:prstGeom prst="rect">
            <a:avLst/>
          </a:prstGeom>
          <a:noFill/>
        </p:spPr>
        <p:txBody>
          <a:bodyPr wrap="square" rtlCol="0">
            <a:noAutofit/>
          </a:bodyPr>
          <a:lstStyle/>
          <a:p>
            <a:pPr indent="0" algn="just" fontAlgn="auto">
              <a:lnSpc>
                <a:spcPct val="150000"/>
              </a:lnSpc>
            </a:pP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       </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2002年沿海8省转出比例超50%，山西、河北绝对量大但比例未过半；2007年转出普遍提高；2012年13省超50%；2017年北京、吉林、上海、广东、海南超70%。</a:t>
            </a:r>
          </a:p>
          <a:p>
            <a:pPr indent="0" fontAlgn="auto">
              <a:lnSpc>
                <a:spcPct val="150000"/>
              </a:lnSpc>
            </a:pPr>
            <a:endPar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a:p>
            <a:pPr indent="0" fontAlgn="auto">
              <a:lnSpc>
                <a:spcPct val="150000"/>
              </a:lnSpc>
            </a:pP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   </a:t>
            </a: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p:txBody>
      </p:sp>
      <p:graphicFrame>
        <p:nvGraphicFramePr>
          <p:cNvPr id="2" name="表格 1"/>
          <p:cNvGraphicFramePr/>
          <p:nvPr/>
        </p:nvGraphicFramePr>
        <p:xfrm>
          <a:off x="861060" y="1456690"/>
          <a:ext cx="8783955" cy="5039360"/>
        </p:xfrm>
        <a:graphic>
          <a:graphicData uri="http://schemas.openxmlformats.org/drawingml/2006/table">
            <a:tbl>
              <a:tblPr/>
              <a:tblGrid>
                <a:gridCol w="975995"/>
                <a:gridCol w="975995"/>
                <a:gridCol w="975995"/>
                <a:gridCol w="975995"/>
                <a:gridCol w="975995"/>
                <a:gridCol w="975995"/>
                <a:gridCol w="975995"/>
                <a:gridCol w="975995"/>
                <a:gridCol w="975995"/>
              </a:tblGrid>
              <a:tr h="157480">
                <a:tc rowSpan="2">
                  <a:txBody>
                    <a:bodyPr/>
                    <a:lstStyle/>
                    <a:p>
                      <a:pPr marL="0" indent="0" algn="ctr">
                        <a:spcBef>
                          <a:spcPct val="0"/>
                        </a:spcBef>
                        <a:spcAft>
                          <a:spcPct val="0"/>
                        </a:spcAft>
                      </a:pPr>
                      <a:r>
                        <a:rPr lang="zh-CN" sz="900" b="1">
                          <a:latin typeface="宋体" panose="02010600030101010101" pitchFamily="2" charset="-122"/>
                          <a:ea typeface="宋体" panose="02010600030101010101" pitchFamily="2" charset="-122"/>
                        </a:rPr>
                        <a:t>省区</a:t>
                      </a:r>
                    </a:p>
                  </a:txBody>
                  <a:tcPr marL="68580" marR="68580" marT="0" marB="0" anchor="ctr">
                    <a:lnL>
                      <a:noFill/>
                    </a:lnL>
                    <a:lnR w="635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gridSpan="4">
                  <a:txBody>
                    <a:bodyPr/>
                    <a:lstStyle/>
                    <a:p>
                      <a:pPr marL="0" indent="0" algn="ctr">
                        <a:spcBef>
                          <a:spcPct val="0"/>
                        </a:spcBef>
                        <a:spcAft>
                          <a:spcPct val="0"/>
                        </a:spcAft>
                      </a:pPr>
                      <a:r>
                        <a:rPr lang="zh-CN" sz="900" b="1">
                          <a:latin typeface="Times New Roman" panose="02020603050405020304"/>
                          <a:ea typeface="宋体" panose="02010600030101010101" pitchFamily="2" charset="-122"/>
                        </a:rPr>
                        <a:t>转给本省</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hMerge="1">
                  <a:txBody>
                    <a:bodyPr/>
                    <a:lstStyle/>
                    <a:p>
                      <a:endParaRPr lang="zh-CN"/>
                    </a:p>
                  </a:txBody>
                  <a:tcP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c hMerge="1">
                  <a:txBody>
                    <a:bodyPr/>
                    <a:lstStyle/>
                    <a:p>
                      <a:endParaRPr lang="zh-CN"/>
                    </a:p>
                  </a:txBody>
                  <a:tcP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c hMerge="1">
                  <a:txBody>
                    <a:bodyPr/>
                    <a:lstStyle/>
                    <a:p>
                      <a:endParaRPr lang="zh-CN"/>
                    </a:p>
                  </a:txBody>
                  <a:tcPr>
                    <a:lnR w="635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c gridSpan="4">
                  <a:txBody>
                    <a:bodyPr/>
                    <a:lstStyle/>
                    <a:p>
                      <a:pPr marL="0" indent="0" algn="ctr">
                        <a:spcBef>
                          <a:spcPct val="0"/>
                        </a:spcBef>
                        <a:spcAft>
                          <a:spcPct val="0"/>
                        </a:spcAft>
                      </a:pPr>
                      <a:r>
                        <a:rPr lang="zh-CN" sz="900" b="1">
                          <a:latin typeface="Times New Roman" panose="02020603050405020304"/>
                          <a:ea typeface="宋体" panose="02010600030101010101" pitchFamily="2" charset="-122"/>
                        </a:rPr>
                        <a:t>转出省外</a:t>
                      </a:r>
                    </a:p>
                  </a:txBody>
                  <a:tcPr marL="68580" marR="68580" marT="0" marB="0" anchor="ctr">
                    <a:lnL w="6350" cap="flat" cmpd="sng">
                      <a:solidFill>
                        <a:srgbClr val="000008"/>
                      </a:solidFill>
                      <a:prstDash val="solid"/>
                      <a:headEnd type="none" w="med" len="med"/>
                      <a:tailEnd type="none" w="med" len="med"/>
                    </a:lnL>
                    <a:lnR>
                      <a:noFill/>
                    </a:ln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hMerge="1">
                  <a:txBody>
                    <a:bodyPr/>
                    <a:lstStyle/>
                    <a:p>
                      <a:endParaRPr lang="zh-CN"/>
                    </a:p>
                  </a:txBody>
                  <a:tcP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c hMerge="1">
                  <a:txBody>
                    <a:bodyPr/>
                    <a:lstStyle/>
                    <a:p>
                      <a:endParaRPr lang="zh-CN"/>
                    </a:p>
                  </a:txBody>
                  <a:tcP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c hMerge="1">
                  <a:txBody>
                    <a:bodyPr/>
                    <a:lstStyle/>
                    <a:p>
                      <a:endParaRPr lang="zh-CN"/>
                    </a:p>
                  </a:txBody>
                  <a:tcPr>
                    <a:lnR>
                      <a:noFill/>
                    </a:ln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r>
              <a:tr h="157480">
                <a:tc vMerge="1">
                  <a:txBody>
                    <a:bodyPr/>
                    <a:lstStyle/>
                    <a:p>
                      <a:endParaRPr lang="zh-CN"/>
                    </a:p>
                  </a:txBody>
                  <a:tcPr>
                    <a:lnL>
                      <a:noFill/>
                    </a:lnL>
                    <a:lnR w="6350" cap="flat" cmpd="sng">
                      <a:solidFill>
                        <a:srgbClr val="000008"/>
                      </a:solidFill>
                      <a:prstDash val="solid"/>
                      <a:headEnd type="none" w="med" len="med"/>
                      <a:tailEnd type="none" w="med" len="med"/>
                    </a:lnR>
                    <a:lnB w="6350" cap="flat" cmpd="sng">
                      <a:solidFill>
                        <a:srgbClr val="000008"/>
                      </a:solidFill>
                      <a:prstDash val="solid"/>
                      <a:headEnd type="none" w="med" len="med"/>
                      <a:tailEnd type="none" w="med" len="med"/>
                    </a:lnB>
                  </a:tcPr>
                </a:tc>
                <a:tc>
                  <a:txBody>
                    <a:bodyPr/>
                    <a:lstStyle/>
                    <a:p>
                      <a:pPr marL="0" indent="0" algn="ctr">
                        <a:spcBef>
                          <a:spcPct val="0"/>
                        </a:spcBef>
                        <a:spcAft>
                          <a:spcPct val="0"/>
                        </a:spcAft>
                      </a:pPr>
                      <a:r>
                        <a:rPr lang="en-US" altLang="zh-CN" sz="900" b="1">
                          <a:latin typeface="Times New Roman" panose="02020603050405020304"/>
                          <a:ea typeface="Times New Roman" panose="02020603050405020304"/>
                        </a:rPr>
                        <a:t>2002</a:t>
                      </a:r>
                    </a:p>
                  </a:txBody>
                  <a:tcPr marL="68580" marR="68580" marT="0" marB="0" anchor="ctr">
                    <a:lnL w="6350" cap="flat" cmpd="sng">
                      <a:solidFill>
                        <a:srgbClr val="000008"/>
                      </a:solidFill>
                      <a:prstDash val="solid"/>
                      <a:headEnd type="none" w="med" len="med"/>
                      <a:tailEnd type="none" w="med" len="med"/>
                    </a:lnL>
                    <a:lnR>
                      <a:noFill/>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900" b="1">
                          <a:latin typeface="Times New Roman" panose="02020603050405020304"/>
                          <a:ea typeface="Times New Roman" panose="02020603050405020304"/>
                        </a:rPr>
                        <a:t>2007</a:t>
                      </a:r>
                    </a:p>
                  </a:txBody>
                  <a:tcPr marL="68580" marR="68580" marT="0" marB="0" anchor="ctr">
                    <a:lnL>
                      <a:noFill/>
                    </a:lnL>
                    <a:lnR>
                      <a:noFill/>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900" b="1">
                          <a:latin typeface="Times New Roman" panose="02020603050405020304"/>
                          <a:ea typeface="Times New Roman" panose="02020603050405020304"/>
                        </a:rPr>
                        <a:t>2012</a:t>
                      </a:r>
                    </a:p>
                  </a:txBody>
                  <a:tcPr marL="68580" marR="68580" marT="0" marB="0" anchor="ctr">
                    <a:lnL>
                      <a:noFill/>
                    </a:lnL>
                    <a:lnR>
                      <a:noFill/>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900" b="1">
                          <a:latin typeface="Times New Roman" panose="02020603050405020304"/>
                          <a:ea typeface="Times New Roman" panose="02020603050405020304"/>
                        </a:rPr>
                        <a:t>2017</a:t>
                      </a:r>
                    </a:p>
                  </a:txBody>
                  <a:tcPr marL="68580" marR="68580" marT="0" marB="0" anchor="ctr">
                    <a:lnL>
                      <a:noFill/>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900" b="1">
                          <a:latin typeface="Times New Roman" panose="02020603050405020304"/>
                          <a:ea typeface="Times New Roman" panose="02020603050405020304"/>
                        </a:rPr>
                        <a:t>2002</a:t>
                      </a:r>
                    </a:p>
                  </a:txBody>
                  <a:tcPr marL="68580" marR="68580" marT="0" marB="0" anchor="ctr">
                    <a:lnL w="6350" cap="flat" cmpd="sng">
                      <a:solidFill>
                        <a:srgbClr val="000008"/>
                      </a:solidFill>
                      <a:prstDash val="solid"/>
                      <a:headEnd type="none" w="med" len="med"/>
                      <a:tailEnd type="none" w="med" len="med"/>
                    </a:lnL>
                    <a:lnR>
                      <a:noFill/>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900" b="1">
                          <a:latin typeface="Times New Roman" panose="02020603050405020304"/>
                          <a:ea typeface="Times New Roman" panose="02020603050405020304"/>
                        </a:rPr>
                        <a:t>2007</a:t>
                      </a:r>
                    </a:p>
                  </a:txBody>
                  <a:tcPr marL="68580" marR="68580" marT="0" marB="0" anchor="ctr">
                    <a:lnL>
                      <a:noFill/>
                    </a:lnL>
                    <a:lnR>
                      <a:noFill/>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900" b="1">
                          <a:latin typeface="Times New Roman" panose="02020603050405020304"/>
                          <a:ea typeface="Times New Roman" panose="02020603050405020304"/>
                        </a:rPr>
                        <a:t>2012</a:t>
                      </a:r>
                    </a:p>
                  </a:txBody>
                  <a:tcPr marL="68580" marR="68580" marT="0" marB="0">
                    <a:lnL>
                      <a:noFill/>
                    </a:lnL>
                    <a:lnR>
                      <a:noFill/>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900" b="1">
                          <a:latin typeface="Times New Roman" panose="02020603050405020304"/>
                          <a:ea typeface="Times New Roman" panose="02020603050405020304"/>
                        </a:rPr>
                        <a:t>2017</a:t>
                      </a:r>
                    </a:p>
                  </a:txBody>
                  <a:tcPr marL="68580" marR="68580" marT="0" marB="0" anchor="ctr">
                    <a:lnL>
                      <a:noFill/>
                    </a:lnL>
                    <a:lnR>
                      <a:noFill/>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57480">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北京</a:t>
                      </a:r>
                    </a:p>
                  </a:txBody>
                  <a:tcPr marL="68580" marR="68580" marT="0" marB="0" anchor="ctr">
                    <a:lnL>
                      <a:noFill/>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43.84</a:t>
                      </a:r>
                    </a:p>
                  </a:txBody>
                  <a:tcPr marL="68580" marR="68580" marT="0" marB="0" anchor="ctr">
                    <a:lnL w="6350" cap="flat" cmpd="sng">
                      <a:solidFill>
                        <a:srgbClr val="000008"/>
                      </a:solidFill>
                      <a:prstDash val="solid"/>
                      <a:headEnd type="none" w="med" len="med"/>
                      <a:tailEnd type="none" w="med" len="med"/>
                    </a:lnL>
                    <a:lnR>
                      <a:noFill/>
                    </a:lnR>
                    <a:lnT w="6350" cap="flat" cmpd="sng">
                      <a:solidFill>
                        <a:srgbClr val="000008"/>
                      </a:solidFill>
                      <a:prstDash val="solid"/>
                      <a:headEnd type="none" w="med" len="med"/>
                      <a:tailEnd type="none" w="med" len="med"/>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40.36</a:t>
                      </a:r>
                    </a:p>
                  </a:txBody>
                  <a:tcPr marL="68580" marR="68580" marT="0" marB="0" anchor="ctr">
                    <a:lnL>
                      <a:noFill/>
                    </a:lnL>
                    <a:lnR>
                      <a:noFill/>
                    </a:lnR>
                    <a:lnT w="6350" cap="flat" cmpd="sng">
                      <a:solidFill>
                        <a:srgbClr val="000008"/>
                      </a:solidFill>
                      <a:prstDash val="solid"/>
                      <a:headEnd type="none" w="med" len="med"/>
                      <a:tailEnd type="none" w="med" len="med"/>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19.03</a:t>
                      </a:r>
                    </a:p>
                  </a:txBody>
                  <a:tcPr marL="68580" marR="68580" marT="0" marB="0" anchor="ctr">
                    <a:lnL>
                      <a:noFill/>
                    </a:lnL>
                    <a:lnR>
                      <a:noFill/>
                    </a:lnR>
                    <a:lnT w="6350" cap="flat" cmpd="sng">
                      <a:solidFill>
                        <a:srgbClr val="000008"/>
                      </a:solidFill>
                      <a:prstDash val="solid"/>
                      <a:headEnd type="none" w="med" len="med"/>
                      <a:tailEnd type="none" w="med" len="med"/>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22.02</a:t>
                      </a:r>
                    </a:p>
                  </a:txBody>
                  <a:tcPr marL="68580" marR="68580" marT="0" marB="0" anchor="ctr">
                    <a:lnL>
                      <a:noFill/>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56.16</a:t>
                      </a:r>
                    </a:p>
                  </a:txBody>
                  <a:tcPr marL="68580" marR="68580" marT="0" marB="0" anchor="ctr">
                    <a:lnL w="6350" cap="flat" cmpd="sng">
                      <a:solidFill>
                        <a:srgbClr val="000008"/>
                      </a:solidFill>
                      <a:prstDash val="solid"/>
                      <a:headEnd type="none" w="med" len="med"/>
                      <a:tailEnd type="none" w="med" len="med"/>
                    </a:lnL>
                    <a:lnR>
                      <a:noFill/>
                    </a:lnR>
                    <a:lnT w="6350" cap="flat" cmpd="sng">
                      <a:solidFill>
                        <a:srgbClr val="000008"/>
                      </a:solidFill>
                      <a:prstDash val="solid"/>
                      <a:headEnd type="none" w="med" len="med"/>
                      <a:tailEnd type="none" w="med" len="med"/>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59.64</a:t>
                      </a:r>
                    </a:p>
                  </a:txBody>
                  <a:tcPr marL="68580" marR="68580" marT="0" marB="0" anchor="ctr">
                    <a:lnL>
                      <a:noFill/>
                    </a:lnL>
                    <a:lnR>
                      <a:noFill/>
                    </a:lnR>
                    <a:lnT w="6350" cap="flat" cmpd="sng">
                      <a:solidFill>
                        <a:srgbClr val="000008"/>
                      </a:solidFill>
                      <a:prstDash val="solid"/>
                      <a:headEnd type="none" w="med" len="med"/>
                      <a:tailEnd type="none" w="med" len="med"/>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80.97</a:t>
                      </a:r>
                    </a:p>
                  </a:txBody>
                  <a:tcPr marL="68580" marR="68580" marT="0" marB="0" anchor="ctr">
                    <a:lnL>
                      <a:noFill/>
                    </a:lnL>
                    <a:lnR>
                      <a:noFill/>
                    </a:lnR>
                    <a:lnT w="6350" cap="flat" cmpd="sng">
                      <a:solidFill>
                        <a:srgbClr val="000008"/>
                      </a:solidFill>
                      <a:prstDash val="solid"/>
                      <a:headEnd type="none" w="med" len="med"/>
                      <a:tailEnd type="none" w="med" len="med"/>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77.98</a:t>
                      </a:r>
                    </a:p>
                  </a:txBody>
                  <a:tcPr marL="68580" marR="68580" marT="0" marB="0" anchor="ctr">
                    <a:lnL>
                      <a:noFill/>
                    </a:lnL>
                    <a:lnR>
                      <a:noFill/>
                    </a:lnR>
                    <a:lnT w="6350" cap="flat" cmpd="sng">
                      <a:solidFill>
                        <a:srgbClr val="000008"/>
                      </a:solidFill>
                      <a:prstDash val="solid"/>
                      <a:headEnd type="none" w="med" len="med"/>
                      <a:tailEnd type="none" w="med" len="med"/>
                    </a:lnT>
                    <a:lnB>
                      <a:noFill/>
                    </a:lnB>
                    <a:noFill/>
                  </a:tcPr>
                </a:tc>
              </a:tr>
              <a:tr h="157480">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天津</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40.27</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15.96</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34.21</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37.09</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59.73</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84.04</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65.79</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62.91</a:t>
                      </a:r>
                    </a:p>
                  </a:txBody>
                  <a:tcPr marL="68580" marR="68580" marT="0" marB="0" anchor="ctr">
                    <a:lnL>
                      <a:noFill/>
                    </a:lnL>
                    <a:lnR>
                      <a:noFill/>
                    </a:lnR>
                    <a:lnT>
                      <a:noFill/>
                    </a:lnT>
                    <a:lnB>
                      <a:noFill/>
                    </a:lnB>
                    <a:noFill/>
                  </a:tcPr>
                </a:tc>
              </a:tr>
              <a:tr h="157480">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河北</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54.58</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24.42</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41.31</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46.01</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45.42</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75.58</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58.69</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53.99</a:t>
                      </a:r>
                    </a:p>
                  </a:txBody>
                  <a:tcPr marL="68580" marR="68580" marT="0" marB="0" anchor="ctr">
                    <a:lnL>
                      <a:noFill/>
                    </a:lnL>
                    <a:lnR>
                      <a:noFill/>
                    </a:lnR>
                    <a:lnT>
                      <a:noFill/>
                    </a:lnT>
                    <a:lnB>
                      <a:noFill/>
                    </a:lnB>
                    <a:noFill/>
                  </a:tcPr>
                </a:tc>
              </a:tr>
              <a:tr h="157480">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山西</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55.64</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40.23</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50.90</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32.42</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44.36</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59.77</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49.10</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67.58</a:t>
                      </a:r>
                    </a:p>
                  </a:txBody>
                  <a:tcPr marL="68580" marR="68580" marT="0" marB="0" anchor="ctr">
                    <a:lnL>
                      <a:noFill/>
                    </a:lnL>
                    <a:lnR>
                      <a:noFill/>
                    </a:lnR>
                    <a:lnT>
                      <a:noFill/>
                    </a:lnT>
                    <a:lnB>
                      <a:noFill/>
                    </a:lnB>
                    <a:noFill/>
                  </a:tcPr>
                </a:tc>
              </a:tr>
              <a:tr h="157480">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内蒙古</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53.39</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30.29</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30.27</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32.53</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46.61</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69.71</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69.73</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67.47</a:t>
                      </a:r>
                    </a:p>
                  </a:txBody>
                  <a:tcPr marL="68580" marR="68580" marT="0" marB="0" anchor="ctr">
                    <a:lnL>
                      <a:noFill/>
                    </a:lnL>
                    <a:lnR>
                      <a:noFill/>
                    </a:lnR>
                    <a:lnT>
                      <a:noFill/>
                    </a:lnT>
                    <a:lnB>
                      <a:noFill/>
                    </a:lnB>
                    <a:noFill/>
                  </a:tcPr>
                </a:tc>
              </a:tr>
              <a:tr h="157480">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辽宁</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47.82</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32.43</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45.02</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35.39</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52.18</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67.57</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54.98</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64.61</a:t>
                      </a:r>
                    </a:p>
                  </a:txBody>
                  <a:tcPr marL="68580" marR="68580" marT="0" marB="0" anchor="ctr">
                    <a:lnL>
                      <a:noFill/>
                    </a:lnL>
                    <a:lnR>
                      <a:noFill/>
                    </a:lnR>
                    <a:lnT>
                      <a:noFill/>
                    </a:lnT>
                    <a:lnB>
                      <a:noFill/>
                    </a:lnB>
                    <a:noFill/>
                  </a:tcPr>
                </a:tc>
              </a:tr>
              <a:tr h="157480">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吉林</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26.43</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35.55</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43.33</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27.47</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73.57</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64.45</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56.67</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72.53</a:t>
                      </a:r>
                    </a:p>
                  </a:txBody>
                  <a:tcPr marL="68580" marR="68580" marT="0" marB="0" anchor="ctr">
                    <a:lnL>
                      <a:noFill/>
                    </a:lnL>
                    <a:lnR>
                      <a:noFill/>
                    </a:lnR>
                    <a:lnT>
                      <a:noFill/>
                    </a:lnT>
                    <a:lnB>
                      <a:noFill/>
                    </a:lnB>
                    <a:noFill/>
                  </a:tcPr>
                </a:tc>
              </a:tr>
              <a:tr h="157480">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黑龙江</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72.63</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35.57</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41.86</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39.63</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27.37</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64.43</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58.14</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60.37</a:t>
                      </a:r>
                    </a:p>
                  </a:txBody>
                  <a:tcPr marL="68580" marR="68580" marT="0" marB="0" anchor="ctr">
                    <a:lnL>
                      <a:noFill/>
                    </a:lnL>
                    <a:lnR>
                      <a:noFill/>
                    </a:lnR>
                    <a:lnT>
                      <a:noFill/>
                    </a:lnT>
                    <a:lnB>
                      <a:noFill/>
                    </a:lnB>
                    <a:noFill/>
                  </a:tcPr>
                </a:tc>
              </a:tr>
              <a:tr h="157480">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上海</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48.28</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18.87</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21.22</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16.15</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51.72</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81.13</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78.78</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83.85</a:t>
                      </a:r>
                    </a:p>
                  </a:txBody>
                  <a:tcPr marL="68580" marR="68580" marT="0" marB="0" anchor="ctr">
                    <a:lnL>
                      <a:noFill/>
                    </a:lnL>
                    <a:lnR>
                      <a:noFill/>
                    </a:lnR>
                    <a:lnT>
                      <a:noFill/>
                    </a:lnT>
                    <a:lnB>
                      <a:noFill/>
                    </a:lnB>
                    <a:noFill/>
                  </a:tcPr>
                </a:tc>
              </a:tr>
              <a:tr h="157480">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江苏</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47.64</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29.97</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30.57</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35.14</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52.36</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70.03</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69.43</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64.86</a:t>
                      </a:r>
                    </a:p>
                  </a:txBody>
                  <a:tcPr marL="68580" marR="68580" marT="0" marB="0" anchor="ctr">
                    <a:lnL>
                      <a:noFill/>
                    </a:lnL>
                    <a:lnR>
                      <a:noFill/>
                    </a:lnR>
                    <a:lnT>
                      <a:noFill/>
                    </a:lnT>
                    <a:lnB>
                      <a:noFill/>
                    </a:lnB>
                    <a:noFill/>
                  </a:tcPr>
                </a:tc>
              </a:tr>
              <a:tr h="157480">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浙江</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38.14</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34.84</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36.82</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36.66</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61.86</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65.16</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63.18</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63.34</a:t>
                      </a:r>
                    </a:p>
                  </a:txBody>
                  <a:tcPr marL="68580" marR="68580" marT="0" marB="0" anchor="ctr">
                    <a:lnL>
                      <a:noFill/>
                    </a:lnL>
                    <a:lnR>
                      <a:noFill/>
                    </a:lnR>
                    <a:lnT>
                      <a:noFill/>
                    </a:lnT>
                    <a:lnB>
                      <a:noFill/>
                    </a:lnB>
                    <a:noFill/>
                  </a:tcPr>
                </a:tc>
              </a:tr>
              <a:tr h="157480">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安徽</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61.25</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38.31</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33.27</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39.89</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38.75</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61.69</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66.73</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60.11</a:t>
                      </a:r>
                    </a:p>
                  </a:txBody>
                  <a:tcPr marL="68580" marR="68580" marT="0" marB="0" anchor="ctr">
                    <a:lnL>
                      <a:noFill/>
                    </a:lnL>
                    <a:lnR>
                      <a:noFill/>
                    </a:lnR>
                    <a:lnT>
                      <a:noFill/>
                    </a:lnT>
                    <a:lnB>
                      <a:noFill/>
                    </a:lnB>
                    <a:noFill/>
                  </a:tcPr>
                </a:tc>
              </a:tr>
              <a:tr h="157480">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福建</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52.72</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35.99</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45.59</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48.25</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47.28</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64.01</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54.41</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51.75</a:t>
                      </a:r>
                    </a:p>
                  </a:txBody>
                  <a:tcPr marL="68580" marR="68580" marT="0" marB="0" anchor="ctr">
                    <a:lnL>
                      <a:noFill/>
                    </a:lnL>
                    <a:lnR>
                      <a:noFill/>
                    </a:lnR>
                    <a:lnT>
                      <a:noFill/>
                    </a:lnT>
                    <a:lnB>
                      <a:noFill/>
                    </a:lnB>
                    <a:noFill/>
                  </a:tcPr>
                </a:tc>
              </a:tr>
              <a:tr h="157480">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江西</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70.57</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62.17</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54.68</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39.30</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29.43</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37.83</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45.32</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60.70</a:t>
                      </a:r>
                    </a:p>
                  </a:txBody>
                  <a:tcPr marL="68580" marR="68580" marT="0" marB="0" anchor="ctr">
                    <a:lnL>
                      <a:noFill/>
                    </a:lnL>
                    <a:lnR>
                      <a:noFill/>
                    </a:lnR>
                    <a:lnT>
                      <a:noFill/>
                    </a:lnT>
                    <a:lnB>
                      <a:noFill/>
                    </a:lnB>
                    <a:noFill/>
                  </a:tcPr>
                </a:tc>
              </a:tr>
              <a:tr h="157480">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山东</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56.65</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52.73</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60.31</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58.19</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43.35</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47.27</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39.69</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41.81</a:t>
                      </a:r>
                    </a:p>
                  </a:txBody>
                  <a:tcPr marL="68580" marR="68580" marT="0" marB="0" anchor="ctr">
                    <a:lnL>
                      <a:noFill/>
                    </a:lnL>
                    <a:lnR>
                      <a:noFill/>
                    </a:lnR>
                    <a:lnT>
                      <a:noFill/>
                    </a:lnT>
                    <a:lnB>
                      <a:noFill/>
                    </a:lnB>
                    <a:noFill/>
                  </a:tcPr>
                </a:tc>
              </a:tr>
              <a:tr h="157480">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河南</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69.37</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44.07</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49.03</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40.92</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30.63</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55.93</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50.97</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59.08</a:t>
                      </a:r>
                    </a:p>
                  </a:txBody>
                  <a:tcPr marL="68580" marR="68580" marT="0" marB="0" anchor="ctr">
                    <a:lnL>
                      <a:noFill/>
                    </a:lnL>
                    <a:lnR>
                      <a:noFill/>
                    </a:lnR>
                    <a:lnT>
                      <a:noFill/>
                    </a:lnT>
                    <a:lnB>
                      <a:noFill/>
                    </a:lnB>
                    <a:noFill/>
                  </a:tcPr>
                </a:tc>
              </a:tr>
              <a:tr h="157480">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湖北</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67.92</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68.46</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73.78</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77.71</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32.08</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31.54</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26.22</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22.29</a:t>
                      </a:r>
                    </a:p>
                  </a:txBody>
                  <a:tcPr marL="68580" marR="68580" marT="0" marB="0" anchor="ctr">
                    <a:lnL>
                      <a:noFill/>
                    </a:lnL>
                    <a:lnR>
                      <a:noFill/>
                    </a:lnR>
                    <a:lnT>
                      <a:noFill/>
                    </a:lnT>
                    <a:lnB>
                      <a:noFill/>
                    </a:lnB>
                    <a:noFill/>
                  </a:tcPr>
                </a:tc>
              </a:tr>
              <a:tr h="157480">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湖南</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72.2</a:t>
                      </a:r>
                      <a:r>
                        <a:rPr lang="en-US" altLang="zh-CN" sz="900">
                          <a:latin typeface="Times New Roman" panose="02020603050405020304"/>
                          <a:ea typeface="Times New Roman" panose="02020603050405020304"/>
                        </a:rPr>
                        <a:t>0</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52.76</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53.71</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60.03</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27.8</a:t>
                      </a:r>
                      <a:r>
                        <a:rPr lang="en-US" altLang="zh-CN" sz="900">
                          <a:latin typeface="Times New Roman" panose="02020603050405020304"/>
                          <a:ea typeface="Times New Roman" panose="02020603050405020304"/>
                        </a:rPr>
                        <a:t>0</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47.24</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46.29</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39.97</a:t>
                      </a:r>
                    </a:p>
                  </a:txBody>
                  <a:tcPr marL="68580" marR="68580" marT="0" marB="0" anchor="ctr">
                    <a:lnL>
                      <a:noFill/>
                    </a:lnL>
                    <a:lnR>
                      <a:noFill/>
                    </a:lnR>
                    <a:lnT>
                      <a:noFill/>
                    </a:lnT>
                    <a:lnB>
                      <a:noFill/>
                    </a:lnB>
                    <a:noFill/>
                  </a:tcPr>
                </a:tc>
              </a:tr>
              <a:tr h="157480">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广东</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35.31</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20.3</a:t>
                      </a:r>
                      <a:r>
                        <a:rPr lang="en-US" altLang="zh-CN" sz="900">
                          <a:latin typeface="Times New Roman" panose="02020603050405020304"/>
                          <a:ea typeface="Times New Roman" panose="02020603050405020304"/>
                        </a:rPr>
                        <a:t>0</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32.60</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23.78</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64.69</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79.7</a:t>
                      </a:r>
                      <a:r>
                        <a:rPr lang="en-US" altLang="zh-CN" sz="900">
                          <a:latin typeface="Times New Roman" panose="02020603050405020304"/>
                          <a:ea typeface="Times New Roman" panose="02020603050405020304"/>
                        </a:rPr>
                        <a:t>0</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67.40</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76.22</a:t>
                      </a:r>
                    </a:p>
                  </a:txBody>
                  <a:tcPr marL="68580" marR="68580" marT="0" marB="0" anchor="ctr">
                    <a:lnL>
                      <a:noFill/>
                    </a:lnL>
                    <a:lnR>
                      <a:noFill/>
                    </a:lnR>
                    <a:lnT>
                      <a:noFill/>
                    </a:lnT>
                    <a:lnB>
                      <a:noFill/>
                    </a:lnB>
                    <a:noFill/>
                  </a:tcPr>
                </a:tc>
              </a:tr>
              <a:tr h="157480">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广西</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63.7</a:t>
                      </a:r>
                      <a:r>
                        <a:rPr lang="en-US" altLang="zh-CN" sz="900">
                          <a:latin typeface="Times New Roman" panose="02020603050405020304"/>
                          <a:ea typeface="Times New Roman" panose="02020603050405020304"/>
                        </a:rPr>
                        <a:t>0</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45.87</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55.87</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47.20</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36.3</a:t>
                      </a:r>
                      <a:r>
                        <a:rPr lang="en-US" altLang="zh-CN" sz="900">
                          <a:latin typeface="Times New Roman" panose="02020603050405020304"/>
                          <a:ea typeface="Times New Roman" panose="02020603050405020304"/>
                        </a:rPr>
                        <a:t>0</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54.13</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44.13</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52.80</a:t>
                      </a:r>
                    </a:p>
                  </a:txBody>
                  <a:tcPr marL="68580" marR="68580" marT="0" marB="0" anchor="ctr">
                    <a:lnL>
                      <a:noFill/>
                    </a:lnL>
                    <a:lnR>
                      <a:noFill/>
                    </a:lnR>
                    <a:lnT>
                      <a:noFill/>
                    </a:lnT>
                    <a:lnB>
                      <a:noFill/>
                    </a:lnB>
                    <a:noFill/>
                  </a:tcPr>
                </a:tc>
              </a:tr>
              <a:tr h="157480">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海南</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75.42</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51.86</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34.92</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28.30</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24.58</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48.14</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65.08</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71.70</a:t>
                      </a:r>
                    </a:p>
                  </a:txBody>
                  <a:tcPr marL="68580" marR="68580" marT="0" marB="0" anchor="ctr">
                    <a:lnL>
                      <a:noFill/>
                    </a:lnL>
                    <a:lnR>
                      <a:noFill/>
                    </a:lnR>
                    <a:lnT>
                      <a:noFill/>
                    </a:lnT>
                    <a:lnB>
                      <a:noFill/>
                    </a:lnB>
                    <a:noFill/>
                  </a:tcPr>
                </a:tc>
              </a:tr>
              <a:tr h="157480">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重庆</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57.3</a:t>
                      </a:r>
                      <a:r>
                        <a:rPr lang="en-US" altLang="zh-CN" sz="900">
                          <a:latin typeface="Times New Roman" panose="02020603050405020304"/>
                          <a:ea typeface="Times New Roman" panose="02020603050405020304"/>
                        </a:rPr>
                        <a:t>0</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45.57</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42.80</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32.33</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42.7</a:t>
                      </a:r>
                      <a:r>
                        <a:rPr lang="en-US" altLang="zh-CN" sz="900">
                          <a:latin typeface="Times New Roman" panose="02020603050405020304"/>
                          <a:ea typeface="Times New Roman" panose="02020603050405020304"/>
                        </a:rPr>
                        <a:t>0</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54.43</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57.20</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67.67</a:t>
                      </a:r>
                    </a:p>
                  </a:txBody>
                  <a:tcPr marL="68580" marR="68580" marT="0" marB="0" anchor="ctr">
                    <a:lnL>
                      <a:noFill/>
                    </a:lnL>
                    <a:lnR>
                      <a:noFill/>
                    </a:lnR>
                    <a:lnT>
                      <a:noFill/>
                    </a:lnT>
                    <a:lnB>
                      <a:noFill/>
                    </a:lnB>
                    <a:noFill/>
                  </a:tcPr>
                </a:tc>
              </a:tr>
              <a:tr h="157480">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四川</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66.27</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64.68</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70.92</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69.90</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33.73</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35.32</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29.08</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30.10</a:t>
                      </a:r>
                    </a:p>
                  </a:txBody>
                  <a:tcPr marL="68580" marR="68580" marT="0" marB="0" anchor="ctr">
                    <a:lnL>
                      <a:noFill/>
                    </a:lnL>
                    <a:lnR>
                      <a:noFill/>
                    </a:lnR>
                    <a:lnT>
                      <a:noFill/>
                    </a:lnT>
                    <a:lnB>
                      <a:noFill/>
                    </a:lnB>
                    <a:noFill/>
                  </a:tcPr>
                </a:tc>
              </a:tr>
              <a:tr h="157480">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贵州</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70.81</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36.65</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48.47</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43.52</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29.19</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63.35</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51.53</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56.48</a:t>
                      </a:r>
                    </a:p>
                  </a:txBody>
                  <a:tcPr marL="68580" marR="68580" marT="0" marB="0" anchor="ctr">
                    <a:lnL>
                      <a:noFill/>
                    </a:lnL>
                    <a:lnR>
                      <a:noFill/>
                    </a:lnR>
                    <a:lnT>
                      <a:noFill/>
                    </a:lnT>
                    <a:lnB>
                      <a:noFill/>
                    </a:lnB>
                    <a:noFill/>
                  </a:tcPr>
                </a:tc>
              </a:tr>
              <a:tr h="157480">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云南</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76.33</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39.48</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59.62</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75.00</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23.67</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60.52</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40.38</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25.00</a:t>
                      </a:r>
                    </a:p>
                  </a:txBody>
                  <a:tcPr marL="68580" marR="68580" marT="0" marB="0" anchor="ctr">
                    <a:lnL>
                      <a:noFill/>
                    </a:lnL>
                    <a:lnR>
                      <a:noFill/>
                    </a:lnR>
                    <a:lnT>
                      <a:noFill/>
                    </a:lnT>
                    <a:lnB>
                      <a:noFill/>
                    </a:lnB>
                    <a:noFill/>
                  </a:tcPr>
                </a:tc>
              </a:tr>
              <a:tr h="157480">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陕西</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68.8</a:t>
                      </a:r>
                      <a:r>
                        <a:rPr lang="en-US" altLang="zh-CN" sz="900">
                          <a:latin typeface="Times New Roman" panose="02020603050405020304"/>
                          <a:ea typeface="Times New Roman" panose="02020603050405020304"/>
                        </a:rPr>
                        <a:t>0</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27.07</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34.68</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35.32</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31.2</a:t>
                      </a:r>
                      <a:r>
                        <a:rPr lang="en-US" altLang="zh-CN" sz="900">
                          <a:latin typeface="Times New Roman" panose="02020603050405020304"/>
                          <a:ea typeface="Times New Roman" panose="02020603050405020304"/>
                        </a:rPr>
                        <a:t>0</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72.93</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65.32</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64.68</a:t>
                      </a:r>
                    </a:p>
                  </a:txBody>
                  <a:tcPr marL="68580" marR="68580" marT="0" marB="0" anchor="ctr">
                    <a:lnL>
                      <a:noFill/>
                    </a:lnL>
                    <a:lnR>
                      <a:noFill/>
                    </a:lnR>
                    <a:lnT>
                      <a:noFill/>
                    </a:lnT>
                    <a:lnB>
                      <a:noFill/>
                    </a:lnB>
                    <a:noFill/>
                  </a:tcPr>
                </a:tc>
              </a:tr>
              <a:tr h="157480">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甘肃</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56.83</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46.12</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50.90</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50.06</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43.17</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53.88</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49.10</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49.94</a:t>
                      </a:r>
                    </a:p>
                  </a:txBody>
                  <a:tcPr marL="68580" marR="68580" marT="0" marB="0" anchor="ctr">
                    <a:lnL>
                      <a:noFill/>
                    </a:lnL>
                    <a:lnR>
                      <a:noFill/>
                    </a:lnR>
                    <a:lnT>
                      <a:noFill/>
                    </a:lnT>
                    <a:lnB>
                      <a:noFill/>
                    </a:lnB>
                    <a:noFill/>
                  </a:tcPr>
                </a:tc>
              </a:tr>
              <a:tr h="157480">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青海</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69.06</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55.33</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69.08</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76.02</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30.94</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44.67</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30.92</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23.98</a:t>
                      </a:r>
                    </a:p>
                  </a:txBody>
                  <a:tcPr marL="68580" marR="68580" marT="0" marB="0" anchor="ctr">
                    <a:lnL>
                      <a:noFill/>
                    </a:lnL>
                    <a:lnR>
                      <a:noFill/>
                    </a:lnR>
                    <a:lnT>
                      <a:noFill/>
                    </a:lnT>
                    <a:lnB>
                      <a:noFill/>
                    </a:lnB>
                    <a:noFill/>
                  </a:tcPr>
                </a:tc>
              </a:tr>
              <a:tr h="157480">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宁夏</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62.47</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46</a:t>
                      </a:r>
                      <a:r>
                        <a:rPr lang="en-US" altLang="zh-CN" sz="900">
                          <a:latin typeface="Times New Roman" panose="02020603050405020304"/>
                          <a:ea typeface="Times New Roman" panose="02020603050405020304"/>
                        </a:rPr>
                        <a:t>.00</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44.62</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49.94</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37.53</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54</a:t>
                      </a:r>
                      <a:r>
                        <a:rPr lang="en-US" altLang="zh-CN" sz="900">
                          <a:latin typeface="Times New Roman" panose="02020603050405020304"/>
                          <a:ea typeface="Times New Roman" panose="02020603050405020304"/>
                        </a:rPr>
                        <a:t>.00</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55.38</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50.06</a:t>
                      </a:r>
                    </a:p>
                  </a:txBody>
                  <a:tcPr marL="68580" marR="68580" marT="0" marB="0" anchor="ctr">
                    <a:lnL>
                      <a:noFill/>
                    </a:lnL>
                    <a:lnR>
                      <a:noFill/>
                    </a:lnR>
                    <a:lnT>
                      <a:noFill/>
                    </a:lnT>
                    <a:lnB>
                      <a:noFill/>
                    </a:lnB>
                    <a:noFill/>
                  </a:tcPr>
                </a:tc>
              </a:tr>
              <a:tr h="157480">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新疆</a:t>
                      </a:r>
                    </a:p>
                  </a:txBody>
                  <a:tcPr marL="68580" marR="68580" marT="0" marB="0" anchor="ctr">
                    <a:lnL>
                      <a:noFill/>
                    </a:lnL>
                    <a:lnR w="6350" cap="flat" cmpd="sng">
                      <a:solidFill>
                        <a:srgbClr val="000008"/>
                      </a:solidFill>
                      <a:prstDash val="solid"/>
                      <a:headEnd type="none" w="med" len="med"/>
                      <a:tailEnd type="none" w="med" len="med"/>
                    </a:lnR>
                    <a:lnT>
                      <a:noFill/>
                    </a:lnT>
                    <a:lnB w="190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56.89</a:t>
                      </a:r>
                    </a:p>
                  </a:txBody>
                  <a:tcPr marL="68580" marR="68580" marT="0" marB="0" anchor="ctr">
                    <a:lnL w="6350" cap="flat" cmpd="sng">
                      <a:solidFill>
                        <a:srgbClr val="000008"/>
                      </a:solidFill>
                      <a:prstDash val="solid"/>
                      <a:headEnd type="none" w="med" len="med"/>
                      <a:tailEnd type="none" w="med" len="med"/>
                    </a:lnL>
                    <a:lnR>
                      <a:noFill/>
                    </a:lnR>
                    <a:lnT>
                      <a:noFill/>
                    </a:lnT>
                    <a:lnB w="190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33.1</a:t>
                      </a:r>
                      <a:r>
                        <a:rPr lang="en-US" altLang="zh-CN" sz="900">
                          <a:latin typeface="Times New Roman" panose="02020603050405020304"/>
                          <a:ea typeface="Times New Roman" panose="02020603050405020304"/>
                        </a:rPr>
                        <a:t>0</a:t>
                      </a:r>
                    </a:p>
                  </a:txBody>
                  <a:tcPr marL="68580" marR="68580" marT="0" marB="0" anchor="ctr">
                    <a:lnL>
                      <a:noFill/>
                    </a:lnL>
                    <a:lnR>
                      <a:noFill/>
                    </a:lnR>
                    <a:lnT>
                      <a:noFill/>
                    </a:lnT>
                    <a:lnB w="190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49.43</a:t>
                      </a:r>
                    </a:p>
                  </a:txBody>
                  <a:tcPr marL="68580" marR="68580" marT="0" marB="0" anchor="ctr">
                    <a:lnL>
                      <a:noFill/>
                    </a:lnL>
                    <a:lnR>
                      <a:noFill/>
                    </a:lnR>
                    <a:lnT>
                      <a:noFill/>
                    </a:lnT>
                    <a:lnB w="190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47.47</a:t>
                      </a:r>
                    </a:p>
                  </a:txBody>
                  <a:tcPr marL="68580" marR="68580" marT="0" marB="0" anchor="ctr">
                    <a:lnL>
                      <a:noFill/>
                    </a:lnL>
                    <a:lnR w="6350" cap="flat" cmpd="sng">
                      <a:solidFill>
                        <a:srgbClr val="000008"/>
                      </a:solidFill>
                      <a:prstDash val="solid"/>
                      <a:headEnd type="none" w="med" len="med"/>
                      <a:tailEnd type="none" w="med" len="med"/>
                    </a:lnR>
                    <a:lnT>
                      <a:noFill/>
                    </a:lnT>
                    <a:lnB w="190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43.11</a:t>
                      </a:r>
                    </a:p>
                  </a:txBody>
                  <a:tcPr marL="68580" marR="68580" marT="0" marB="0" anchor="ctr">
                    <a:lnL w="6350" cap="flat" cmpd="sng">
                      <a:solidFill>
                        <a:srgbClr val="000008"/>
                      </a:solidFill>
                      <a:prstDash val="solid"/>
                      <a:headEnd type="none" w="med" len="med"/>
                      <a:tailEnd type="none" w="med" len="med"/>
                    </a:lnL>
                    <a:lnR>
                      <a:noFill/>
                    </a:lnR>
                    <a:lnT>
                      <a:noFill/>
                    </a:lnT>
                    <a:lnB w="190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66.9</a:t>
                      </a:r>
                      <a:r>
                        <a:rPr lang="en-US" altLang="zh-CN" sz="900">
                          <a:latin typeface="Times New Roman" panose="02020603050405020304"/>
                          <a:ea typeface="Times New Roman" panose="02020603050405020304"/>
                        </a:rPr>
                        <a:t>0</a:t>
                      </a:r>
                    </a:p>
                  </a:txBody>
                  <a:tcPr marL="68580" marR="68580" marT="0" marB="0" anchor="ctr">
                    <a:lnL>
                      <a:noFill/>
                    </a:lnL>
                    <a:lnR>
                      <a:noFill/>
                    </a:lnR>
                    <a:lnT>
                      <a:noFill/>
                    </a:lnT>
                    <a:lnB w="190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50.57</a:t>
                      </a:r>
                    </a:p>
                  </a:txBody>
                  <a:tcPr marL="68580" marR="68580" marT="0" marB="0" anchor="ctr">
                    <a:lnL>
                      <a:noFill/>
                    </a:lnL>
                    <a:lnR>
                      <a:noFill/>
                    </a:lnR>
                    <a:lnT>
                      <a:noFill/>
                    </a:lnT>
                    <a:lnB w="190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52.53</a:t>
                      </a:r>
                    </a:p>
                  </a:txBody>
                  <a:tcPr marL="68580" marR="68580" marT="0" marB="0" anchor="ctr">
                    <a:lnL>
                      <a:noFill/>
                    </a:lnL>
                    <a:lnR>
                      <a:noFill/>
                    </a:lnR>
                    <a:lnT>
                      <a:noFill/>
                    </a:lnT>
                    <a:lnB w="19050" cap="flat" cmpd="sng">
                      <a:solidFill>
                        <a:srgbClr val="000008"/>
                      </a:solidFill>
                      <a:prstDash val="solid"/>
                      <a:headEnd type="none" w="med" len="med"/>
                      <a:tailEnd type="none" w="med" len="med"/>
                    </a:lnB>
                    <a:noFill/>
                  </a:tcPr>
                </a:tc>
              </a:tr>
            </a:tbl>
          </a:graphicData>
        </a:graphic>
      </p:graphicFrame>
      <p:sp>
        <p:nvSpPr>
          <p:cNvPr id="4" name="云形标注 3"/>
          <p:cNvSpPr/>
          <p:nvPr/>
        </p:nvSpPr>
        <p:spPr>
          <a:xfrm>
            <a:off x="7541260" y="-2540"/>
            <a:ext cx="4164330" cy="1459230"/>
          </a:xfrm>
          <a:prstGeom prst="cloudCallout">
            <a:avLst/>
          </a:prstGeom>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11" name="文本框 10"/>
          <p:cNvSpPr txBox="1"/>
          <p:nvPr/>
        </p:nvSpPr>
        <p:spPr>
          <a:xfrm>
            <a:off x="7992110" y="226060"/>
            <a:ext cx="3500755" cy="855980"/>
          </a:xfrm>
          <a:prstGeom prst="rect">
            <a:avLst/>
          </a:prstGeom>
          <a:noFill/>
        </p:spPr>
        <p:txBody>
          <a:bodyPr wrap="square" rtlCol="0">
            <a:noAutofit/>
          </a:bodyPr>
          <a:lstStyle/>
          <a:p>
            <a:pPr algn="just"/>
            <a:r>
              <a:rPr lang="en-US" altLang="zh-CN" sz="2000" dirty="0"/>
              <a:t>    </a:t>
            </a:r>
            <a:r>
              <a:rPr lang="zh-CN" altLang="en-US" sz="2000" dirty="0"/>
              <a:t>随着经济发展，</a:t>
            </a:r>
            <a:r>
              <a:rPr lang="zh-CN" altLang="en-US" sz="2000" dirty="0" smtClean="0"/>
              <a:t>越来越</a:t>
            </a:r>
            <a:r>
              <a:rPr lang="zh-CN" altLang="en-US" sz="2000" dirty="0"/>
              <a:t>多的省区转出比例增加，</a:t>
            </a:r>
            <a:r>
              <a:rPr lang="en-US" altLang="zh-CN" sz="2000" dirty="0"/>
              <a:t>2017</a:t>
            </a:r>
            <a:r>
              <a:rPr lang="zh-CN" altLang="en-US" sz="2000" dirty="0"/>
              <a:t>年有</a:t>
            </a:r>
            <a:r>
              <a:rPr lang="en-US" altLang="zh-CN" sz="2000" dirty="0"/>
              <a:t>23</a:t>
            </a:r>
            <a:r>
              <a:rPr lang="zh-CN" altLang="en-US" sz="2000" dirty="0"/>
              <a:t>个省区转出比例超</a:t>
            </a:r>
            <a:r>
              <a:rPr lang="en-US" altLang="zh-CN" sz="2000" dirty="0"/>
              <a:t>50%</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81025" y="816610"/>
            <a:ext cx="11325225" cy="5584190"/>
          </a:xfrm>
          <a:prstGeom prst="rect">
            <a:avLst/>
          </a:prstGeom>
        </p:spPr>
        <p:txBody>
          <a:bodyPr wrap="square">
            <a:noAutofit/>
          </a:bodyPr>
          <a:lstStyle/>
          <a:p>
            <a:pPr marL="0" indent="252095" algn="just" defTabSz="266700">
              <a:lnSpc>
                <a:spcPct val="150000"/>
              </a:lnSpc>
              <a:buClrTx/>
              <a:buSzTx/>
              <a:buFontTx/>
            </a:pPr>
            <a:r>
              <a:rPr lang="en-US" altLang="zh-CN" sz="28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rPr>
              <a:t> </a:t>
            </a:r>
            <a:r>
              <a:rPr lang="zh-CN" altLang="en-US" sz="28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rPr>
              <a:t>（一）各省区碳排放转出比例分析</a:t>
            </a:r>
          </a:p>
          <a:p>
            <a:pPr indent="609600" algn="just" defTabSz="266700" fontAlgn="auto">
              <a:lnSpc>
                <a:spcPct val="150000"/>
              </a:lnSpc>
              <a:buClrTx/>
              <a:buSzTx/>
              <a:buFontTx/>
              <a:extLst>
                <a:ext uri="{35155182-B16C-46BC-9424-99874614C6A1}">
                  <wpsdc:indentchars xmlns:wpsdc="http://www.wps.cn/officeDocument/2017/drawingmlCustomData" xmlns="" val="200" checksum="4158780845"/>
                </a:ext>
              </a:extLst>
            </a:pP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p:txBody>
      </p:sp>
      <p:sp>
        <p:nvSpPr>
          <p:cNvPr id="13315" name="Rectangle 5"/>
          <p:cNvSpPr>
            <a:spLocks noChangeArrowheads="1"/>
          </p:cNvSpPr>
          <p:nvPr/>
        </p:nvSpPr>
        <p:spPr bwMode="auto">
          <a:xfrm>
            <a:off x="581660" y="1456690"/>
            <a:ext cx="1065276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dirty="0">
                <a:latin typeface="微软雅黑" panose="020B0503020204020204" charset="-122"/>
                <a:ea typeface="微软雅黑" panose="020B0503020204020204" charset="-122"/>
              </a:rPr>
              <a:t>   </a:t>
            </a:r>
          </a:p>
        </p:txBody>
      </p:sp>
      <p:sp>
        <p:nvSpPr>
          <p:cNvPr id="3" name="Rectangle 5"/>
          <p:cNvSpPr>
            <a:spLocks noChangeArrowheads="1"/>
          </p:cNvSpPr>
          <p:nvPr/>
        </p:nvSpPr>
        <p:spPr bwMode="auto">
          <a:xfrm>
            <a:off x="1535430" y="6172200"/>
            <a:ext cx="6151880" cy="445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600">
                <a:solidFill>
                  <a:schemeClr val="dk1"/>
                </a:solidFill>
                <a:latin typeface="+mn-lt"/>
                <a:ea typeface="+mn-ea"/>
              </a:rPr>
              <a:t>各省区2002-2017年转出省外比例变化（%）</a:t>
            </a:r>
          </a:p>
        </p:txBody>
      </p:sp>
      <p:sp>
        <p:nvSpPr>
          <p:cNvPr id="8"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18</a:t>
            </a:fld>
            <a:endParaRPr lang="zh-CN" altLang="en-US" sz="2000" dirty="0">
              <a:solidFill>
                <a:schemeClr val="tx1"/>
              </a:solidFill>
            </a:endParaRPr>
          </a:p>
        </p:txBody>
      </p:sp>
      <p:sp>
        <p:nvSpPr>
          <p:cNvPr id="9" name="Rectangle 4" descr="浅色上对角线"/>
          <p:cNvSpPr>
            <a:spLocks noChangeArrowheads="1"/>
          </p:cNvSpPr>
          <p:nvPr/>
        </p:nvSpPr>
        <p:spPr bwMode="auto">
          <a:xfrm>
            <a:off x="861695" y="107315"/>
            <a:ext cx="557593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二、贸易隐含碳排放相对量分析</a:t>
            </a:r>
          </a:p>
        </p:txBody>
      </p:sp>
      <p:sp>
        <p:nvSpPr>
          <p:cNvPr id="7" name="矩形 6"/>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ln>
                <a:noFill/>
              </a:ln>
            </a:endParaRPr>
          </a:p>
        </p:txBody>
      </p:sp>
      <p:sp>
        <p:nvSpPr>
          <p:cNvPr id="10" name="文本框 9"/>
          <p:cNvSpPr txBox="1"/>
          <p:nvPr/>
        </p:nvSpPr>
        <p:spPr>
          <a:xfrm>
            <a:off x="7451090" y="2682240"/>
            <a:ext cx="4615815" cy="3936365"/>
          </a:xfrm>
          <a:prstGeom prst="rect">
            <a:avLst/>
          </a:prstGeom>
          <a:noFill/>
        </p:spPr>
        <p:txBody>
          <a:bodyPr wrap="square" rtlCol="0">
            <a:noAutofit/>
          </a:bodyPr>
          <a:lstStyle/>
          <a:p>
            <a:pPr indent="0" fontAlgn="auto">
              <a:lnSpc>
                <a:spcPct val="150000"/>
              </a:lnSpc>
            </a:pP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   </a:t>
            </a: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p:txBody>
      </p:sp>
      <p:graphicFrame>
        <p:nvGraphicFramePr>
          <p:cNvPr id="5" name="图表 1"/>
          <p:cNvGraphicFramePr/>
          <p:nvPr/>
        </p:nvGraphicFramePr>
        <p:xfrm>
          <a:off x="1017905" y="1570990"/>
          <a:ext cx="6899910" cy="4672965"/>
        </p:xfrm>
        <a:graphic>
          <a:graphicData uri="http://schemas.openxmlformats.org/drawingml/2006/chart">
            <c:chart xmlns:c="http://schemas.openxmlformats.org/drawingml/2006/chart" xmlns:r="http://schemas.openxmlformats.org/officeDocument/2006/relationships" r:id="rId2"/>
          </a:graphicData>
        </a:graphic>
      </p:graphicFrame>
      <p:sp>
        <p:nvSpPr>
          <p:cNvPr id="11" name="文本框 10"/>
          <p:cNvSpPr txBox="1"/>
          <p:nvPr/>
        </p:nvSpPr>
        <p:spPr>
          <a:xfrm>
            <a:off x="7767320" y="549910"/>
            <a:ext cx="4298950" cy="5694680"/>
          </a:xfrm>
          <a:prstGeom prst="rect">
            <a:avLst/>
          </a:prstGeom>
          <a:noFill/>
        </p:spPr>
        <p:txBody>
          <a:bodyPr wrap="square" rtlCol="0">
            <a:noAutofit/>
          </a:bodyPr>
          <a:lstStyle/>
          <a:p>
            <a:pPr algn="just">
              <a:lnSpc>
                <a:spcPct val="150000"/>
              </a:lnSpc>
              <a:buClrTx/>
              <a:buSzTx/>
              <a:buNone/>
            </a:pP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      </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海南转出省外的比例变化最大，增加47.12%。</a:t>
            </a:r>
          </a:p>
          <a:p>
            <a:pPr algn="just">
              <a:lnSpc>
                <a:spcPct val="150000"/>
              </a:lnSpc>
              <a:buClrTx/>
              <a:buSzTx/>
              <a:buNone/>
            </a:pP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 </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     </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天津、浙江、云南等地的碳排放转出省外比例没有明显变化，说明与省外的贸易往来相对稳定。吉林、山东、湖北、四川、青海比例下降，一定程度上意味着其经济开放度有所下降。也有可能是其转出省外的产品结构发生变化。</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129554" y="1183341"/>
            <a:ext cx="10525655" cy="5238974"/>
          </a:xfrm>
          <a:prstGeom prst="rect">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1</a:t>
            </a:fld>
            <a:endParaRPr lang="zh-CN" altLang="en-US" sz="2000" dirty="0">
              <a:solidFill>
                <a:schemeClr val="tx1"/>
              </a:solidFill>
            </a:endParaRPr>
          </a:p>
        </p:txBody>
      </p:sp>
      <p:sp>
        <p:nvSpPr>
          <p:cNvPr id="10" name="圆角矩形 9"/>
          <p:cNvSpPr/>
          <p:nvPr/>
        </p:nvSpPr>
        <p:spPr>
          <a:xfrm>
            <a:off x="2647315" y="1758315"/>
            <a:ext cx="8807450" cy="722630"/>
          </a:xfrm>
          <a:prstGeom prst="roundRect">
            <a:avLst/>
          </a:prstGeom>
          <a:solidFill>
            <a:schemeClr val="accent2">
              <a:lumMod val="60000"/>
              <a:lumOff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lvl="0">
              <a:lnSpc>
                <a:spcPct val="100000"/>
              </a:lnSpc>
              <a:spcBef>
                <a:spcPct val="0"/>
              </a:spcBef>
              <a:spcAft>
                <a:spcPct val="35000"/>
              </a:spcAft>
            </a:pPr>
            <a:r>
              <a:rPr lang="zh-CN" altLang="en-US" sz="2800" b="1" dirty="0">
                <a:latin typeface="楷体" panose="02010609060101010101" charset="-122"/>
                <a:ea typeface="楷体" panose="02010609060101010101" charset="-122"/>
                <a:cs typeface="楷体" panose="02010609060101010101" charset="-122"/>
                <a:sym typeface="+mn-ea"/>
              </a:rPr>
              <a:t>第一节</a:t>
            </a:r>
            <a:r>
              <a:rPr lang="en-US" altLang="zh-CN" sz="2800" b="1" dirty="0">
                <a:latin typeface="楷体" panose="02010609060101010101" charset="-122"/>
                <a:ea typeface="楷体" panose="02010609060101010101" charset="-122"/>
                <a:cs typeface="楷体" panose="02010609060101010101" charset="-122"/>
                <a:sym typeface="+mn-ea"/>
              </a:rPr>
              <a:t> </a:t>
            </a:r>
            <a:r>
              <a:rPr lang="zh-CN" altLang="en-US" sz="2800" b="1" dirty="0">
                <a:latin typeface="楷体" panose="02010609060101010101" charset="-122"/>
                <a:ea typeface="楷体" panose="02010609060101010101" charset="-122"/>
                <a:cs typeface="楷体" panose="02010609060101010101" charset="-122"/>
                <a:sym typeface="+mn-ea"/>
              </a:rPr>
              <a:t>引言</a:t>
            </a:r>
          </a:p>
        </p:txBody>
      </p:sp>
      <p:sp>
        <p:nvSpPr>
          <p:cNvPr id="11" name="圆角矩形 10"/>
          <p:cNvSpPr/>
          <p:nvPr/>
        </p:nvSpPr>
        <p:spPr>
          <a:xfrm>
            <a:off x="2647315" y="3594100"/>
            <a:ext cx="8808720" cy="722630"/>
          </a:xfrm>
          <a:prstGeom prst="roundRect">
            <a:avLst/>
          </a:prstGeom>
          <a:solidFill>
            <a:schemeClr val="accent2">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l">
              <a:spcAft>
                <a:spcPct val="35000"/>
              </a:spcAft>
              <a:buClrTx/>
              <a:buSzTx/>
              <a:buFontTx/>
            </a:pPr>
            <a:r>
              <a:rPr lang="zh-CN" altLang="en-US" sz="2800" b="1" dirty="0">
                <a:latin typeface="楷体" panose="02010609060101010101" charset="-122"/>
                <a:ea typeface="楷体" panose="02010609060101010101" charset="-122"/>
                <a:sym typeface="+mn-ea"/>
              </a:rPr>
              <a:t>第三节 省区贸易隐含碳排放测算结果及特征分析</a:t>
            </a:r>
          </a:p>
        </p:txBody>
      </p:sp>
      <p:sp>
        <p:nvSpPr>
          <p:cNvPr id="15" name="圆角矩形 14"/>
          <p:cNvSpPr/>
          <p:nvPr/>
        </p:nvSpPr>
        <p:spPr>
          <a:xfrm>
            <a:off x="2647315" y="4505325"/>
            <a:ext cx="8809355" cy="722630"/>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lvl="0">
              <a:lnSpc>
                <a:spcPct val="100000"/>
              </a:lnSpc>
              <a:spcBef>
                <a:spcPct val="0"/>
              </a:spcBef>
              <a:spcAft>
                <a:spcPct val="35000"/>
              </a:spcAft>
            </a:pPr>
            <a:r>
              <a:rPr lang="zh-CN" altLang="en-US" sz="2800" b="1" dirty="0">
                <a:latin typeface="楷体" panose="02010609060101010101" charset="-122"/>
                <a:ea typeface="楷体" panose="02010609060101010101" charset="-122"/>
                <a:sym typeface="+mn-ea"/>
              </a:rPr>
              <a:t>第四节</a:t>
            </a:r>
            <a:r>
              <a:rPr lang="en-US" altLang="zh-CN" sz="2800" b="1" dirty="0">
                <a:latin typeface="楷体" panose="02010609060101010101" charset="-122"/>
                <a:ea typeface="楷体" panose="02010609060101010101" charset="-122"/>
                <a:sym typeface="+mn-ea"/>
              </a:rPr>
              <a:t> </a:t>
            </a:r>
            <a:r>
              <a:rPr lang="zh-CN" altLang="en-US" sz="2800" b="1" dirty="0">
                <a:latin typeface="楷体" panose="02010609060101010101" charset="-122"/>
                <a:ea typeface="楷体" panose="02010609060101010101" charset="-122"/>
                <a:sym typeface="+mn-ea"/>
              </a:rPr>
              <a:t>主要结论</a:t>
            </a: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6791" y="595281"/>
            <a:ext cx="1972024" cy="1972024"/>
          </a:xfrm>
          <a:prstGeom prst="rect">
            <a:avLst/>
          </a:prstGeom>
        </p:spPr>
      </p:pic>
      <p:sp>
        <p:nvSpPr>
          <p:cNvPr id="3" name="圆角矩形 14"/>
          <p:cNvSpPr/>
          <p:nvPr/>
        </p:nvSpPr>
        <p:spPr>
          <a:xfrm>
            <a:off x="2647315" y="2682875"/>
            <a:ext cx="8808085" cy="722630"/>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lvl="0">
              <a:lnSpc>
                <a:spcPct val="100000"/>
              </a:lnSpc>
              <a:spcBef>
                <a:spcPct val="0"/>
              </a:spcBef>
              <a:spcAft>
                <a:spcPct val="35000"/>
              </a:spcAft>
            </a:pPr>
            <a:r>
              <a:rPr lang="zh-CN" altLang="en-US" sz="2800" b="1" dirty="0">
                <a:latin typeface="楷体" panose="02010609060101010101" charset="-122"/>
                <a:ea typeface="楷体" panose="02010609060101010101" charset="-122"/>
                <a:sym typeface="+mn-ea"/>
              </a:rPr>
              <a:t>第二节</a:t>
            </a:r>
            <a:r>
              <a:rPr lang="en-US" altLang="zh-CN" sz="2800" b="1" dirty="0">
                <a:latin typeface="楷体" panose="02010609060101010101" charset="-122"/>
                <a:ea typeface="楷体" panose="02010609060101010101" charset="-122"/>
                <a:sym typeface="+mn-ea"/>
              </a:rPr>
              <a:t> </a:t>
            </a:r>
            <a:r>
              <a:rPr lang="zh-CN" altLang="en-US" sz="2800" b="1" dirty="0">
                <a:latin typeface="楷体" panose="02010609060101010101" charset="-122"/>
                <a:ea typeface="楷体" panose="02010609060101010101" charset="-122"/>
                <a:sym typeface="+mn-ea"/>
              </a:rPr>
              <a:t>省区间投入产出模型与数据说明</a:t>
            </a:r>
          </a:p>
        </p:txBody>
      </p:sp>
      <p:sp>
        <p:nvSpPr>
          <p:cNvPr id="8" name="Rectangle 2"/>
          <p:cNvSpPr txBox="1">
            <a:spLocks noChangeArrowheads="1"/>
          </p:cNvSpPr>
          <p:nvPr/>
        </p:nvSpPr>
        <p:spPr>
          <a:xfrm>
            <a:off x="1381771" y="158149"/>
            <a:ext cx="983274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b="1" dirty="0">
                <a:solidFill>
                  <a:schemeClr val="accent1">
                    <a:lumMod val="50000"/>
                  </a:schemeClr>
                </a:solidFill>
                <a:latin typeface="黑体" panose="02010609060101010101" pitchFamily="49" charset="-122"/>
                <a:ea typeface="黑体" panose="02010609060101010101" pitchFamily="49" charset="-122"/>
              </a:rPr>
              <a:t>本章内容</a:t>
            </a:r>
          </a:p>
        </p:txBody>
      </p:sp>
      <p:sp>
        <p:nvSpPr>
          <p:cNvPr id="6" name="矩形 5"/>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经济统计案例分析</a:t>
            </a:r>
            <a:endParaRPr lang="zh-CN" altLang="en-US" sz="2800" b="1">
              <a:solidFill>
                <a:schemeClr val="bg1"/>
              </a:solidFill>
            </a:endParaRPr>
          </a:p>
          <a:p>
            <a:pPr algn="ctr"/>
            <a:endParaRPr lang="zh-CN" altLang="en-US" sz="2800" b="1">
              <a:solidFill>
                <a:schemeClr val="bg1"/>
              </a:solidFill>
            </a:endParaRP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81025" y="816610"/>
            <a:ext cx="11325225" cy="5584190"/>
          </a:xfrm>
          <a:prstGeom prst="rect">
            <a:avLst/>
          </a:prstGeom>
        </p:spPr>
        <p:txBody>
          <a:bodyPr wrap="square">
            <a:noAutofit/>
          </a:bodyPr>
          <a:lstStyle/>
          <a:p>
            <a:pPr marL="0" indent="252095" algn="just" defTabSz="266700">
              <a:lnSpc>
                <a:spcPct val="150000"/>
              </a:lnSpc>
              <a:buClrTx/>
              <a:buSzTx/>
              <a:buFontTx/>
            </a:pPr>
            <a:r>
              <a:rPr lang="en-US" altLang="zh-CN" sz="28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rPr>
              <a:t> </a:t>
            </a:r>
            <a:r>
              <a:rPr lang="zh-CN" altLang="en-US" sz="28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rPr>
              <a:t>（二）各省区碳排放转入比例分析</a:t>
            </a:r>
          </a:p>
          <a:p>
            <a:pPr indent="609600" algn="just" defTabSz="266700" fontAlgn="auto">
              <a:lnSpc>
                <a:spcPct val="150000"/>
              </a:lnSpc>
              <a:buClrTx/>
              <a:buSzTx/>
              <a:buFontTx/>
              <a:extLst>
                <a:ext uri="{35155182-B16C-46BC-9424-99874614C6A1}">
                  <wpsdc:indentchars xmlns:wpsdc="http://www.wps.cn/officeDocument/2017/drawingmlCustomData" xmlns="" val="200" checksum="4158780845"/>
                </a:ext>
              </a:extLst>
            </a:pP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p:txBody>
      </p:sp>
      <p:sp>
        <p:nvSpPr>
          <p:cNvPr id="13315" name="Rectangle 5"/>
          <p:cNvSpPr>
            <a:spLocks noChangeArrowheads="1"/>
          </p:cNvSpPr>
          <p:nvPr/>
        </p:nvSpPr>
        <p:spPr bwMode="auto">
          <a:xfrm>
            <a:off x="581660" y="1456690"/>
            <a:ext cx="1065276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dirty="0">
                <a:latin typeface="微软雅黑" panose="020B0503020204020204" charset="-122"/>
                <a:ea typeface="微软雅黑" panose="020B0503020204020204" charset="-122"/>
              </a:rPr>
              <a:t>   </a:t>
            </a:r>
          </a:p>
        </p:txBody>
      </p:sp>
      <p:sp>
        <p:nvSpPr>
          <p:cNvPr id="8"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19</a:t>
            </a:fld>
            <a:endParaRPr lang="zh-CN" altLang="en-US" sz="2000" dirty="0">
              <a:solidFill>
                <a:schemeClr val="tx1"/>
              </a:solidFill>
            </a:endParaRPr>
          </a:p>
        </p:txBody>
      </p:sp>
      <p:sp>
        <p:nvSpPr>
          <p:cNvPr id="9" name="Rectangle 4" descr="浅色上对角线"/>
          <p:cNvSpPr>
            <a:spLocks noChangeArrowheads="1"/>
          </p:cNvSpPr>
          <p:nvPr/>
        </p:nvSpPr>
        <p:spPr bwMode="auto">
          <a:xfrm>
            <a:off x="861695" y="107315"/>
            <a:ext cx="557593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二、贸易隐含碳排放相对量分析</a:t>
            </a:r>
          </a:p>
        </p:txBody>
      </p:sp>
      <p:sp>
        <p:nvSpPr>
          <p:cNvPr id="7" name="矩形 6"/>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ln>
                <a:noFill/>
              </a:ln>
            </a:endParaRPr>
          </a:p>
        </p:txBody>
      </p:sp>
      <p:sp>
        <p:nvSpPr>
          <p:cNvPr id="10" name="文本框 9"/>
          <p:cNvSpPr txBox="1"/>
          <p:nvPr/>
        </p:nvSpPr>
        <p:spPr>
          <a:xfrm>
            <a:off x="7451090" y="2682240"/>
            <a:ext cx="4615815" cy="3936365"/>
          </a:xfrm>
          <a:prstGeom prst="rect">
            <a:avLst/>
          </a:prstGeom>
          <a:noFill/>
        </p:spPr>
        <p:txBody>
          <a:bodyPr wrap="square" rtlCol="0">
            <a:noAutofit/>
          </a:bodyPr>
          <a:lstStyle/>
          <a:p>
            <a:pPr indent="0" fontAlgn="auto">
              <a:lnSpc>
                <a:spcPct val="150000"/>
              </a:lnSpc>
            </a:pP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   </a:t>
            </a: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p:txBody>
      </p:sp>
      <p:graphicFrame>
        <p:nvGraphicFramePr>
          <p:cNvPr id="2" name="表格 1"/>
          <p:cNvGraphicFramePr/>
          <p:nvPr>
            <p:custDataLst>
              <p:tags r:id="rId1"/>
            </p:custDataLst>
          </p:nvPr>
        </p:nvGraphicFramePr>
        <p:xfrm>
          <a:off x="958215" y="1456690"/>
          <a:ext cx="8606790" cy="5059680"/>
        </p:xfrm>
        <a:graphic>
          <a:graphicData uri="http://schemas.openxmlformats.org/drawingml/2006/table">
            <a:tbl>
              <a:tblPr/>
              <a:tblGrid>
                <a:gridCol w="956310"/>
                <a:gridCol w="956310"/>
                <a:gridCol w="956310"/>
                <a:gridCol w="956310"/>
                <a:gridCol w="956310"/>
                <a:gridCol w="956310"/>
                <a:gridCol w="956310"/>
                <a:gridCol w="956310"/>
                <a:gridCol w="956310"/>
              </a:tblGrid>
              <a:tr h="158115">
                <a:tc rowSpan="2">
                  <a:txBody>
                    <a:bodyPr/>
                    <a:lstStyle/>
                    <a:p>
                      <a:pPr marL="0" indent="0" algn="ctr">
                        <a:spcBef>
                          <a:spcPct val="0"/>
                        </a:spcBef>
                        <a:spcAft>
                          <a:spcPct val="0"/>
                        </a:spcAft>
                      </a:pPr>
                      <a:r>
                        <a:rPr lang="zh-CN" sz="900" b="1">
                          <a:latin typeface="宋体" panose="02010600030101010101" pitchFamily="2" charset="-122"/>
                          <a:ea typeface="宋体" panose="02010600030101010101" pitchFamily="2" charset="-122"/>
                        </a:rPr>
                        <a:t>省区</a:t>
                      </a:r>
                    </a:p>
                  </a:txBody>
                  <a:tcPr marL="68580" marR="68580" marT="0" marB="0" anchor="ctr">
                    <a:lnL>
                      <a:noFill/>
                    </a:lnL>
                    <a:lnR w="635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gridSpan="4">
                  <a:txBody>
                    <a:bodyPr/>
                    <a:lstStyle/>
                    <a:p>
                      <a:pPr marL="0" indent="0" algn="ctr">
                        <a:spcBef>
                          <a:spcPct val="0"/>
                        </a:spcBef>
                        <a:spcAft>
                          <a:spcPct val="0"/>
                        </a:spcAft>
                      </a:pPr>
                      <a:r>
                        <a:rPr lang="zh-CN" sz="900" b="1">
                          <a:latin typeface="Times New Roman" panose="02020603050405020304"/>
                          <a:ea typeface="宋体" panose="02010600030101010101" pitchFamily="2" charset="-122"/>
                        </a:rPr>
                        <a:t>本省转入</a:t>
                      </a:r>
                    </a:p>
                  </a:txBody>
                  <a:tcPr marL="68580" marR="68580" marT="0" marB="0" anchor="ct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hMerge="1">
                  <a:txBody>
                    <a:bodyPr/>
                    <a:lstStyle/>
                    <a:p>
                      <a:endParaRPr lang="zh-CN"/>
                    </a:p>
                  </a:txBody>
                  <a:tcP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c hMerge="1">
                  <a:txBody>
                    <a:bodyPr/>
                    <a:lstStyle/>
                    <a:p>
                      <a:endParaRPr lang="zh-CN"/>
                    </a:p>
                  </a:txBody>
                  <a:tcP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c hMerge="1">
                  <a:txBody>
                    <a:bodyPr/>
                    <a:lstStyle/>
                    <a:p>
                      <a:endParaRPr lang="zh-CN"/>
                    </a:p>
                  </a:txBody>
                  <a:tcPr>
                    <a:lnR w="635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c gridSpan="4">
                  <a:txBody>
                    <a:bodyPr/>
                    <a:lstStyle/>
                    <a:p>
                      <a:pPr marL="0" indent="0" algn="ctr">
                        <a:spcBef>
                          <a:spcPct val="0"/>
                        </a:spcBef>
                        <a:spcAft>
                          <a:spcPct val="0"/>
                        </a:spcAft>
                      </a:pPr>
                      <a:r>
                        <a:rPr lang="zh-CN" sz="900" b="1">
                          <a:latin typeface="Times New Roman" panose="02020603050405020304"/>
                          <a:ea typeface="宋体" panose="02010600030101010101" pitchFamily="2" charset="-122"/>
                        </a:rPr>
                        <a:t>省外转入</a:t>
                      </a:r>
                    </a:p>
                  </a:txBody>
                  <a:tcPr marL="68580" marR="68580" marT="0" marB="0" anchor="ctr">
                    <a:lnL w="6350" cap="flat" cmpd="sng">
                      <a:solidFill>
                        <a:srgbClr val="000008"/>
                      </a:solidFill>
                      <a:prstDash val="solid"/>
                      <a:headEnd type="none" w="med" len="med"/>
                      <a:tailEnd type="none" w="med" len="med"/>
                    </a:lnL>
                    <a:lnR>
                      <a:noFill/>
                    </a:ln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hMerge="1">
                  <a:txBody>
                    <a:bodyPr/>
                    <a:lstStyle/>
                    <a:p>
                      <a:endParaRPr lang="zh-CN"/>
                    </a:p>
                  </a:txBody>
                  <a:tcP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c hMerge="1">
                  <a:txBody>
                    <a:bodyPr/>
                    <a:lstStyle/>
                    <a:p>
                      <a:endParaRPr lang="zh-CN"/>
                    </a:p>
                  </a:txBody>
                  <a:tcP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c hMerge="1">
                  <a:txBody>
                    <a:bodyPr/>
                    <a:lstStyle/>
                    <a:p>
                      <a:endParaRPr lang="zh-CN"/>
                    </a:p>
                  </a:txBody>
                  <a:tcPr>
                    <a:lnR>
                      <a:noFill/>
                    </a:ln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r>
              <a:tr h="158115">
                <a:tc vMerge="1">
                  <a:txBody>
                    <a:bodyPr/>
                    <a:lstStyle/>
                    <a:p>
                      <a:endParaRPr lang="zh-CN"/>
                    </a:p>
                  </a:txBody>
                  <a:tcPr>
                    <a:lnL>
                      <a:noFill/>
                    </a:lnL>
                    <a:lnR w="6350" cap="flat" cmpd="sng">
                      <a:solidFill>
                        <a:srgbClr val="000008"/>
                      </a:solidFill>
                      <a:prstDash val="solid"/>
                      <a:headEnd type="none" w="med" len="med"/>
                      <a:tailEnd type="none" w="med" len="med"/>
                    </a:lnR>
                    <a:lnB w="6350" cap="flat" cmpd="sng">
                      <a:solidFill>
                        <a:srgbClr val="000008"/>
                      </a:solidFill>
                      <a:prstDash val="solid"/>
                      <a:headEnd type="none" w="med" len="med"/>
                      <a:tailEnd type="none" w="med" len="med"/>
                    </a:lnB>
                  </a:tcPr>
                </a:tc>
                <a:tc>
                  <a:txBody>
                    <a:bodyPr/>
                    <a:lstStyle/>
                    <a:p>
                      <a:pPr marL="0" indent="0" algn="ctr">
                        <a:spcBef>
                          <a:spcPct val="0"/>
                        </a:spcBef>
                        <a:spcAft>
                          <a:spcPct val="0"/>
                        </a:spcAft>
                      </a:pPr>
                      <a:r>
                        <a:rPr lang="en-US" altLang="zh-CN" sz="900" b="1">
                          <a:latin typeface="Times New Roman" panose="02020603050405020304"/>
                          <a:ea typeface="Times New Roman" panose="02020603050405020304"/>
                        </a:rPr>
                        <a:t>2002</a:t>
                      </a:r>
                    </a:p>
                  </a:txBody>
                  <a:tcPr marL="68580" marR="68580" marT="0" marB="0" anchor="ctr">
                    <a:lnL w="6350" cap="flat" cmpd="sng">
                      <a:solidFill>
                        <a:srgbClr val="000008"/>
                      </a:solidFill>
                      <a:prstDash val="solid"/>
                      <a:headEnd type="none" w="med" len="med"/>
                      <a:tailEnd type="none" w="med" len="med"/>
                    </a:lnL>
                    <a:lnR>
                      <a:noFill/>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900" b="1">
                          <a:latin typeface="Times New Roman" panose="02020603050405020304"/>
                          <a:ea typeface="Times New Roman" panose="02020603050405020304"/>
                        </a:rPr>
                        <a:t>2007</a:t>
                      </a:r>
                    </a:p>
                  </a:txBody>
                  <a:tcPr marL="68580" marR="68580" marT="0" marB="0" anchor="ctr">
                    <a:lnL>
                      <a:noFill/>
                    </a:lnL>
                    <a:lnR>
                      <a:noFill/>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900" b="1">
                          <a:latin typeface="Times New Roman" panose="02020603050405020304"/>
                          <a:ea typeface="Times New Roman" panose="02020603050405020304"/>
                        </a:rPr>
                        <a:t>2012</a:t>
                      </a:r>
                    </a:p>
                  </a:txBody>
                  <a:tcPr marL="68580" marR="68580" marT="0" marB="0" anchor="ctr">
                    <a:lnL>
                      <a:noFill/>
                    </a:lnL>
                    <a:lnR>
                      <a:noFill/>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900" b="1">
                          <a:latin typeface="Times New Roman" panose="02020603050405020304"/>
                          <a:ea typeface="Times New Roman" panose="02020603050405020304"/>
                        </a:rPr>
                        <a:t>2017</a:t>
                      </a:r>
                    </a:p>
                  </a:txBody>
                  <a:tcPr marL="68580" marR="68580" marT="0" marB="0" anchor="ctr">
                    <a:lnL>
                      <a:noFill/>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900" b="1">
                          <a:latin typeface="Times New Roman" panose="02020603050405020304"/>
                          <a:ea typeface="Times New Roman" panose="02020603050405020304"/>
                        </a:rPr>
                        <a:t>2002</a:t>
                      </a:r>
                    </a:p>
                  </a:txBody>
                  <a:tcPr marL="68580" marR="68580" marT="0" marB="0" anchor="ctr">
                    <a:lnL w="6350" cap="flat" cmpd="sng">
                      <a:solidFill>
                        <a:srgbClr val="000008"/>
                      </a:solidFill>
                      <a:prstDash val="solid"/>
                      <a:headEnd type="none" w="med" len="med"/>
                      <a:tailEnd type="none" w="med" len="med"/>
                    </a:lnL>
                    <a:lnR>
                      <a:noFill/>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900" b="1">
                          <a:latin typeface="Times New Roman" panose="02020603050405020304"/>
                          <a:ea typeface="Times New Roman" panose="02020603050405020304"/>
                        </a:rPr>
                        <a:t>2007</a:t>
                      </a:r>
                    </a:p>
                  </a:txBody>
                  <a:tcPr marL="68580" marR="68580" marT="0" marB="0" anchor="ctr">
                    <a:lnL>
                      <a:noFill/>
                    </a:lnL>
                    <a:lnR>
                      <a:noFill/>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900" b="1">
                          <a:latin typeface="Times New Roman" panose="02020603050405020304"/>
                          <a:ea typeface="Times New Roman" panose="02020603050405020304"/>
                        </a:rPr>
                        <a:t>2012</a:t>
                      </a:r>
                    </a:p>
                  </a:txBody>
                  <a:tcPr marL="68580" marR="68580" marT="0" marB="0">
                    <a:lnL>
                      <a:noFill/>
                    </a:lnL>
                    <a:lnR>
                      <a:noFill/>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900" b="1">
                          <a:latin typeface="Times New Roman" panose="02020603050405020304"/>
                          <a:ea typeface="Times New Roman" panose="02020603050405020304"/>
                        </a:rPr>
                        <a:t>2017</a:t>
                      </a:r>
                    </a:p>
                  </a:txBody>
                  <a:tcPr marL="68580" marR="68580" marT="0" marB="0" anchor="ctr">
                    <a:lnL>
                      <a:noFill/>
                    </a:lnL>
                    <a:lnR>
                      <a:noFill/>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58115">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北京</a:t>
                      </a:r>
                    </a:p>
                  </a:txBody>
                  <a:tcPr marL="68580" marR="68580" marT="0" marB="0" anchor="ctr">
                    <a:lnL>
                      <a:noFill/>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27.53</a:t>
                      </a:r>
                    </a:p>
                  </a:txBody>
                  <a:tcPr marL="68580" marR="68580" marT="0" marB="0" anchor="ctr">
                    <a:lnL w="6350" cap="flat" cmpd="sng">
                      <a:solidFill>
                        <a:srgbClr val="000008"/>
                      </a:solidFill>
                      <a:prstDash val="solid"/>
                      <a:headEnd type="none" w="med" len="med"/>
                      <a:tailEnd type="none" w="med" len="med"/>
                    </a:lnL>
                    <a:lnR>
                      <a:noFill/>
                    </a:lnR>
                    <a:lnT w="6350" cap="flat" cmpd="sng">
                      <a:solidFill>
                        <a:srgbClr val="000008"/>
                      </a:solidFill>
                      <a:prstDash val="solid"/>
                      <a:headEnd type="none" w="med" len="med"/>
                      <a:tailEnd type="none" w="med" len="med"/>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21.37</a:t>
                      </a:r>
                    </a:p>
                  </a:txBody>
                  <a:tcPr marL="68580" marR="68580" marT="0" marB="0" anchor="ctr">
                    <a:lnL>
                      <a:noFill/>
                    </a:lnL>
                    <a:lnR>
                      <a:noFill/>
                    </a:lnR>
                    <a:lnT w="6350" cap="flat" cmpd="sng">
                      <a:solidFill>
                        <a:srgbClr val="000008"/>
                      </a:solidFill>
                      <a:prstDash val="solid"/>
                      <a:headEnd type="none" w="med" len="med"/>
                      <a:tailEnd type="none" w="med" len="med"/>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3.12</a:t>
                      </a:r>
                    </a:p>
                  </a:txBody>
                  <a:tcPr marL="68580" marR="68580" marT="0" marB="0" anchor="ctr">
                    <a:lnL>
                      <a:noFill/>
                    </a:lnL>
                    <a:lnR>
                      <a:noFill/>
                    </a:lnR>
                    <a:lnT w="6350" cap="flat" cmpd="sng">
                      <a:solidFill>
                        <a:srgbClr val="000008"/>
                      </a:solidFill>
                      <a:prstDash val="solid"/>
                      <a:headEnd type="none" w="med" len="med"/>
                      <a:tailEnd type="none" w="med" len="med"/>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5.01</a:t>
                      </a:r>
                    </a:p>
                  </a:txBody>
                  <a:tcPr marL="68580" marR="68580" marT="0" marB="0" anchor="ctr">
                    <a:lnL>
                      <a:noFill/>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72.47</a:t>
                      </a:r>
                    </a:p>
                  </a:txBody>
                  <a:tcPr marL="68580" marR="68580" marT="0" marB="0" anchor="ctr">
                    <a:lnL w="6350" cap="flat" cmpd="sng">
                      <a:solidFill>
                        <a:srgbClr val="000008"/>
                      </a:solidFill>
                      <a:prstDash val="solid"/>
                      <a:headEnd type="none" w="med" len="med"/>
                      <a:tailEnd type="none" w="med" len="med"/>
                    </a:lnL>
                    <a:lnR>
                      <a:noFill/>
                    </a:lnR>
                    <a:lnT w="6350" cap="flat" cmpd="sng">
                      <a:solidFill>
                        <a:srgbClr val="000008"/>
                      </a:solidFill>
                      <a:prstDash val="solid"/>
                      <a:headEnd type="none" w="med" len="med"/>
                      <a:tailEnd type="none" w="med" len="med"/>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78.63</a:t>
                      </a:r>
                    </a:p>
                  </a:txBody>
                  <a:tcPr marL="68580" marR="68580" marT="0" marB="0" anchor="ctr">
                    <a:lnL>
                      <a:noFill/>
                    </a:lnL>
                    <a:lnR>
                      <a:noFill/>
                    </a:lnR>
                    <a:lnT w="6350" cap="flat" cmpd="sng">
                      <a:solidFill>
                        <a:srgbClr val="000008"/>
                      </a:solidFill>
                      <a:prstDash val="solid"/>
                      <a:headEnd type="none" w="med" len="med"/>
                      <a:tailEnd type="none" w="med" len="med"/>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96.88</a:t>
                      </a:r>
                    </a:p>
                  </a:txBody>
                  <a:tcPr marL="68580" marR="68580" marT="0" marB="0" anchor="ctr">
                    <a:lnL>
                      <a:noFill/>
                    </a:lnL>
                    <a:lnR>
                      <a:noFill/>
                    </a:lnR>
                    <a:lnT w="6350" cap="flat" cmpd="sng">
                      <a:solidFill>
                        <a:srgbClr val="000008"/>
                      </a:solidFill>
                      <a:prstDash val="solid"/>
                      <a:headEnd type="none" w="med" len="med"/>
                      <a:tailEnd type="none" w="med" len="med"/>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94.99</a:t>
                      </a:r>
                    </a:p>
                  </a:txBody>
                  <a:tcPr marL="68580" marR="68580" marT="0" marB="0" anchor="ctr">
                    <a:lnL>
                      <a:noFill/>
                    </a:lnL>
                    <a:lnR>
                      <a:noFill/>
                    </a:lnR>
                    <a:lnT w="6350" cap="flat" cmpd="sng">
                      <a:solidFill>
                        <a:srgbClr val="000008"/>
                      </a:solidFill>
                      <a:prstDash val="solid"/>
                      <a:headEnd type="none" w="med" len="med"/>
                      <a:tailEnd type="none" w="med" len="med"/>
                    </a:lnT>
                    <a:lnB>
                      <a:noFill/>
                    </a:lnB>
                    <a:noFill/>
                  </a:tcPr>
                </a:tc>
              </a:tr>
              <a:tr h="158115">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天津</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27.3</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10.33</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25.48</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27.78</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72.7</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89.67</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74.52</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72.22</a:t>
                      </a:r>
                    </a:p>
                  </a:txBody>
                  <a:tcPr marL="68580" marR="68580" marT="0" marB="0" anchor="ctr">
                    <a:lnL>
                      <a:noFill/>
                    </a:lnL>
                    <a:lnR>
                      <a:noFill/>
                    </a:lnR>
                    <a:lnT>
                      <a:noFill/>
                    </a:lnT>
                    <a:lnB>
                      <a:noFill/>
                    </a:lnB>
                    <a:noFill/>
                  </a:tcPr>
                </a:tc>
              </a:tr>
              <a:tr h="158115">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河北</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47.21</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29.94</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55.28</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52.78</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52.79</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70.06</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44.72</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47.22</a:t>
                      </a:r>
                    </a:p>
                  </a:txBody>
                  <a:tcPr marL="68580" marR="68580" marT="0" marB="0" anchor="ctr">
                    <a:lnL>
                      <a:noFill/>
                    </a:lnL>
                    <a:lnR>
                      <a:noFill/>
                    </a:lnR>
                    <a:lnT>
                      <a:noFill/>
                    </a:lnT>
                    <a:lnB>
                      <a:noFill/>
                    </a:lnB>
                    <a:noFill/>
                  </a:tcPr>
                </a:tc>
              </a:tr>
              <a:tr h="158115">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山西</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85.21</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81.53</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76.35</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66.31</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14.79</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18.47</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23.65</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33.69</a:t>
                      </a:r>
                    </a:p>
                  </a:txBody>
                  <a:tcPr marL="68580" marR="68580" marT="0" marB="0" anchor="ctr">
                    <a:lnL>
                      <a:noFill/>
                    </a:lnL>
                    <a:lnR>
                      <a:noFill/>
                    </a:lnR>
                    <a:lnT>
                      <a:noFill/>
                    </a:lnT>
                    <a:lnB>
                      <a:noFill/>
                    </a:lnB>
                    <a:noFill/>
                  </a:tcPr>
                </a:tc>
              </a:tr>
              <a:tr h="158115">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内蒙古</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59.68</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62.4</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46.60</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65.63</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40.32</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37.6</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53.40</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34.37</a:t>
                      </a:r>
                    </a:p>
                  </a:txBody>
                  <a:tcPr marL="68580" marR="68580" marT="0" marB="0" anchor="ctr">
                    <a:lnL>
                      <a:noFill/>
                    </a:lnL>
                    <a:lnR>
                      <a:noFill/>
                    </a:lnR>
                    <a:lnT>
                      <a:noFill/>
                    </a:lnT>
                    <a:lnB>
                      <a:noFill/>
                    </a:lnB>
                    <a:noFill/>
                  </a:tcPr>
                </a:tc>
              </a:tr>
              <a:tr h="158115">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辽宁</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49.5</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51.15</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51.84</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48.57</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50.5</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48.85</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48.16</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51.43</a:t>
                      </a:r>
                    </a:p>
                  </a:txBody>
                  <a:tcPr marL="68580" marR="68580" marT="0" marB="0" anchor="ctr">
                    <a:lnL>
                      <a:noFill/>
                    </a:lnL>
                    <a:lnR>
                      <a:noFill/>
                    </a:lnR>
                    <a:lnT>
                      <a:noFill/>
                    </a:lnT>
                    <a:lnB>
                      <a:noFill/>
                    </a:lnB>
                    <a:noFill/>
                  </a:tcPr>
                </a:tc>
              </a:tr>
              <a:tr h="158115">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吉林</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31.07</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27.07</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43.57</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26.39</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68.93</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72.93</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56.43</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73.61</a:t>
                      </a:r>
                    </a:p>
                  </a:txBody>
                  <a:tcPr marL="68580" marR="68580" marT="0" marB="0" anchor="ctr">
                    <a:lnL>
                      <a:noFill/>
                    </a:lnL>
                    <a:lnR>
                      <a:noFill/>
                    </a:lnR>
                    <a:lnT>
                      <a:noFill/>
                    </a:lnT>
                    <a:lnB>
                      <a:noFill/>
                    </a:lnB>
                    <a:noFill/>
                  </a:tcPr>
                </a:tc>
              </a:tr>
              <a:tr h="158115">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黑龙江</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58.73</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50.88</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46.82</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45.31</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41.27</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49.12</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53.18</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54.69</a:t>
                      </a:r>
                    </a:p>
                  </a:txBody>
                  <a:tcPr marL="68580" marR="68580" marT="0" marB="0" anchor="ctr">
                    <a:lnL>
                      <a:noFill/>
                    </a:lnL>
                    <a:lnR>
                      <a:noFill/>
                    </a:lnR>
                    <a:lnT>
                      <a:noFill/>
                    </a:lnT>
                    <a:lnB>
                      <a:noFill/>
                    </a:lnB>
                    <a:noFill/>
                  </a:tcPr>
                </a:tc>
              </a:tr>
              <a:tr h="158115">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上海</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30.8</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13.9</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11.11</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10.65</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69.2</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86.1</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88.89</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89.35</a:t>
                      </a:r>
                    </a:p>
                  </a:txBody>
                  <a:tcPr marL="68580" marR="68580" marT="0" marB="0" anchor="ctr">
                    <a:lnL>
                      <a:noFill/>
                    </a:lnL>
                    <a:lnR>
                      <a:noFill/>
                    </a:lnR>
                    <a:lnT>
                      <a:noFill/>
                    </a:lnT>
                    <a:lnB>
                      <a:noFill/>
                    </a:lnB>
                    <a:noFill/>
                  </a:tcPr>
                </a:tc>
              </a:tr>
              <a:tr h="158115">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江苏</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44.71</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29.55</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24.53</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29.59</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55.29</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70.45</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75.47</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70.41</a:t>
                      </a:r>
                    </a:p>
                  </a:txBody>
                  <a:tcPr marL="68580" marR="68580" marT="0" marB="0" anchor="ctr">
                    <a:lnL>
                      <a:noFill/>
                    </a:lnL>
                    <a:lnR>
                      <a:noFill/>
                    </a:lnR>
                    <a:lnT>
                      <a:noFill/>
                    </a:lnT>
                    <a:lnB>
                      <a:noFill/>
                    </a:lnB>
                    <a:noFill/>
                  </a:tcPr>
                </a:tc>
              </a:tr>
              <a:tr h="158115">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浙江</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36.88</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25.44</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29.73</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21.61</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63.12</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74.56</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70.27</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78.39</a:t>
                      </a:r>
                    </a:p>
                  </a:txBody>
                  <a:tcPr marL="68580" marR="68580" marT="0" marB="0" anchor="ctr">
                    <a:lnL>
                      <a:noFill/>
                    </a:lnL>
                    <a:lnR>
                      <a:noFill/>
                    </a:lnR>
                    <a:lnT>
                      <a:noFill/>
                    </a:lnT>
                    <a:lnB>
                      <a:noFill/>
                    </a:lnB>
                    <a:noFill/>
                  </a:tcPr>
                </a:tc>
              </a:tr>
              <a:tr h="158115">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安徽</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52.26</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43.6</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40.03</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46.47</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47.74</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56.4</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59.97</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53.53</a:t>
                      </a:r>
                    </a:p>
                  </a:txBody>
                  <a:tcPr marL="68580" marR="68580" marT="0" marB="0" anchor="ctr">
                    <a:lnL>
                      <a:noFill/>
                    </a:lnL>
                    <a:lnR>
                      <a:noFill/>
                    </a:lnR>
                    <a:lnT>
                      <a:noFill/>
                    </a:lnT>
                    <a:lnB>
                      <a:noFill/>
                    </a:lnB>
                    <a:noFill/>
                  </a:tcPr>
                </a:tc>
              </a:tr>
              <a:tr h="158115">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福建</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46.23</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39.76</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44.54</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42.69</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53.77</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60.24</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55.46</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57.31</a:t>
                      </a:r>
                    </a:p>
                  </a:txBody>
                  <a:tcPr marL="68580" marR="68580" marT="0" marB="0" anchor="ctr">
                    <a:lnL>
                      <a:noFill/>
                    </a:lnL>
                    <a:lnR>
                      <a:noFill/>
                    </a:lnR>
                    <a:lnT>
                      <a:noFill/>
                    </a:lnT>
                    <a:lnB>
                      <a:noFill/>
                    </a:lnB>
                    <a:noFill/>
                  </a:tcPr>
                </a:tc>
              </a:tr>
              <a:tr h="158115">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江西</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59.43</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63.35</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49.76</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33.65</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40.57</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36.65</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50.24</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66.35</a:t>
                      </a:r>
                    </a:p>
                  </a:txBody>
                  <a:tcPr marL="68580" marR="68580" marT="0" marB="0" anchor="ctr">
                    <a:lnL>
                      <a:noFill/>
                    </a:lnL>
                    <a:lnR>
                      <a:noFill/>
                    </a:lnR>
                    <a:lnT>
                      <a:noFill/>
                    </a:lnT>
                    <a:lnB>
                      <a:noFill/>
                    </a:lnB>
                    <a:noFill/>
                  </a:tcPr>
                </a:tc>
              </a:tr>
              <a:tr h="158115">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山东</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59.74</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69.97</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65.84</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67.59</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40.26</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30.03</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34.16</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32.41</a:t>
                      </a:r>
                    </a:p>
                  </a:txBody>
                  <a:tcPr marL="68580" marR="68580" marT="0" marB="0" anchor="ctr">
                    <a:lnL>
                      <a:noFill/>
                    </a:lnL>
                    <a:lnR>
                      <a:noFill/>
                    </a:lnR>
                    <a:lnT>
                      <a:noFill/>
                    </a:lnT>
                    <a:lnB>
                      <a:noFill/>
                    </a:lnB>
                    <a:noFill/>
                  </a:tcPr>
                </a:tc>
              </a:tr>
              <a:tr h="158115">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河南</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70.91</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57.56</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47.88</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36.49</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29.09</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42.44</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52.12</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63.51</a:t>
                      </a:r>
                    </a:p>
                  </a:txBody>
                  <a:tcPr marL="68580" marR="68580" marT="0" marB="0" anchor="ctr">
                    <a:lnL>
                      <a:noFill/>
                    </a:lnL>
                    <a:lnR>
                      <a:noFill/>
                    </a:lnR>
                    <a:lnT>
                      <a:noFill/>
                    </a:lnT>
                    <a:lnB>
                      <a:noFill/>
                    </a:lnB>
                    <a:noFill/>
                  </a:tcPr>
                </a:tc>
              </a:tr>
              <a:tr h="158115">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湖北</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70.89</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72.05</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60.27</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63.51</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29.11</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27.95</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39.73</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36.49</a:t>
                      </a:r>
                    </a:p>
                  </a:txBody>
                  <a:tcPr marL="68580" marR="68580" marT="0" marB="0" anchor="ctr">
                    <a:lnL>
                      <a:noFill/>
                    </a:lnL>
                    <a:lnR>
                      <a:noFill/>
                    </a:lnR>
                    <a:lnT>
                      <a:noFill/>
                    </a:lnT>
                    <a:lnB>
                      <a:noFill/>
                    </a:lnB>
                    <a:noFill/>
                  </a:tcPr>
                </a:tc>
              </a:tr>
              <a:tr h="158115">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湖南</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64.73</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62.51</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47.89</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49.93</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35.27</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37.49</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52.11</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50.07</a:t>
                      </a:r>
                    </a:p>
                  </a:txBody>
                  <a:tcPr marL="68580" marR="68580" marT="0" marB="0" anchor="ctr">
                    <a:lnL>
                      <a:noFill/>
                    </a:lnL>
                    <a:lnR>
                      <a:noFill/>
                    </a:lnR>
                    <a:lnT>
                      <a:noFill/>
                    </a:lnT>
                    <a:lnB>
                      <a:noFill/>
                    </a:lnB>
                    <a:noFill/>
                  </a:tcPr>
                </a:tc>
              </a:tr>
              <a:tr h="158115">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广东</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28.91</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14.77</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22.27</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14.99</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71.09</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85.23</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77.73</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85.01</a:t>
                      </a:r>
                    </a:p>
                  </a:txBody>
                  <a:tcPr marL="68580" marR="68580" marT="0" marB="0" anchor="ctr">
                    <a:lnL>
                      <a:noFill/>
                    </a:lnL>
                    <a:lnR>
                      <a:noFill/>
                    </a:lnR>
                    <a:lnT>
                      <a:noFill/>
                    </a:lnT>
                    <a:lnB>
                      <a:noFill/>
                    </a:lnB>
                    <a:noFill/>
                  </a:tcPr>
                </a:tc>
              </a:tr>
              <a:tr h="158115">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广西</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45.72</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45.88</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46.55</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44.69</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54.28</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54.12</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53.45</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55.31</a:t>
                      </a:r>
                    </a:p>
                  </a:txBody>
                  <a:tcPr marL="68580" marR="68580" marT="0" marB="0" anchor="ctr">
                    <a:lnL>
                      <a:noFill/>
                    </a:lnL>
                    <a:lnR>
                      <a:noFill/>
                    </a:lnR>
                    <a:lnT>
                      <a:noFill/>
                    </a:lnT>
                    <a:lnB>
                      <a:noFill/>
                    </a:lnB>
                    <a:noFill/>
                  </a:tcPr>
                </a:tc>
              </a:tr>
              <a:tr h="158115">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海南</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43.58</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70.29</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32.15</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36.89</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56.42</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29.71</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67.85</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63.11</a:t>
                      </a:r>
                    </a:p>
                  </a:txBody>
                  <a:tcPr marL="68580" marR="68580" marT="0" marB="0" anchor="ctr">
                    <a:lnL>
                      <a:noFill/>
                    </a:lnL>
                    <a:lnR>
                      <a:noFill/>
                    </a:lnR>
                    <a:lnT>
                      <a:noFill/>
                    </a:lnT>
                    <a:lnB>
                      <a:noFill/>
                    </a:lnB>
                    <a:noFill/>
                  </a:tcPr>
                </a:tc>
              </a:tr>
              <a:tr h="158115">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重庆</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61.48</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40.39</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38.27</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21.02</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38.52</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59.61</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61.73</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78.98</a:t>
                      </a:r>
                    </a:p>
                  </a:txBody>
                  <a:tcPr marL="68580" marR="68580" marT="0" marB="0" anchor="ctr">
                    <a:lnL>
                      <a:noFill/>
                    </a:lnL>
                    <a:lnR>
                      <a:noFill/>
                    </a:lnR>
                    <a:lnT>
                      <a:noFill/>
                    </a:lnT>
                    <a:lnB>
                      <a:noFill/>
                    </a:lnB>
                    <a:noFill/>
                  </a:tcPr>
                </a:tc>
              </a:tr>
              <a:tr h="158115">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四川</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73.55</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66.21</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66.08</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61.44</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26.45</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33.79</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33.92</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38.56</a:t>
                      </a:r>
                    </a:p>
                  </a:txBody>
                  <a:tcPr marL="68580" marR="68580" marT="0" marB="0" anchor="ctr">
                    <a:lnL>
                      <a:noFill/>
                    </a:lnL>
                    <a:lnR>
                      <a:noFill/>
                    </a:lnR>
                    <a:lnT>
                      <a:noFill/>
                    </a:lnT>
                    <a:lnB>
                      <a:noFill/>
                    </a:lnB>
                    <a:noFill/>
                  </a:tcPr>
                </a:tc>
              </a:tr>
              <a:tr h="158115">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贵州</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75.45</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65.04</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67.24</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50.06</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24.55</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34.96</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32.76</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49.94</a:t>
                      </a:r>
                    </a:p>
                  </a:txBody>
                  <a:tcPr marL="68580" marR="68580" marT="0" marB="0" anchor="ctr">
                    <a:lnL>
                      <a:noFill/>
                    </a:lnL>
                    <a:lnR>
                      <a:noFill/>
                    </a:lnR>
                    <a:lnT>
                      <a:noFill/>
                    </a:lnT>
                    <a:lnB>
                      <a:noFill/>
                    </a:lnB>
                    <a:noFill/>
                  </a:tcPr>
                </a:tc>
              </a:tr>
              <a:tr h="158115">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云南</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72.28</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54.37</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57.07</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56.72</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27.72</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45.63</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42.93</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43.28</a:t>
                      </a:r>
                    </a:p>
                  </a:txBody>
                  <a:tcPr marL="68580" marR="68580" marT="0" marB="0" anchor="ctr">
                    <a:lnL>
                      <a:noFill/>
                    </a:lnL>
                    <a:lnR>
                      <a:noFill/>
                    </a:lnR>
                    <a:lnT>
                      <a:noFill/>
                    </a:lnT>
                    <a:lnB>
                      <a:noFill/>
                    </a:lnB>
                    <a:noFill/>
                  </a:tcPr>
                </a:tc>
              </a:tr>
              <a:tr h="158115">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陕西</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51.43</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32.77</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36.13</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48.56</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48.57</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67.23</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63.87</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51.44</a:t>
                      </a:r>
                    </a:p>
                  </a:txBody>
                  <a:tcPr marL="68580" marR="68580" marT="0" marB="0" anchor="ctr">
                    <a:lnL>
                      <a:noFill/>
                    </a:lnL>
                    <a:lnR>
                      <a:noFill/>
                    </a:lnR>
                    <a:lnT>
                      <a:noFill/>
                    </a:lnT>
                    <a:lnB>
                      <a:noFill/>
                    </a:lnB>
                    <a:noFill/>
                  </a:tcPr>
                </a:tc>
              </a:tr>
              <a:tr h="158115">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甘肃</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51.56</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51.07</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51.84</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63.12</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48.44</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48.93</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48.16</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36.88</a:t>
                      </a:r>
                    </a:p>
                  </a:txBody>
                  <a:tcPr marL="68580" marR="68580" marT="0" marB="0" anchor="ctr">
                    <a:lnL>
                      <a:noFill/>
                    </a:lnL>
                    <a:lnR>
                      <a:noFill/>
                    </a:lnR>
                    <a:lnT>
                      <a:noFill/>
                    </a:lnT>
                    <a:lnB>
                      <a:noFill/>
                    </a:lnB>
                    <a:noFill/>
                  </a:tcPr>
                </a:tc>
              </a:tr>
              <a:tr h="158115">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青海</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56.07</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50.09</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38.65</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69.65</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43.93</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49.91</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61.35</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30.35</a:t>
                      </a:r>
                    </a:p>
                  </a:txBody>
                  <a:tcPr marL="68580" marR="68580" marT="0" marB="0" anchor="ctr">
                    <a:lnL>
                      <a:noFill/>
                    </a:lnL>
                    <a:lnR>
                      <a:noFill/>
                    </a:lnR>
                    <a:lnT>
                      <a:noFill/>
                    </a:lnT>
                    <a:lnB>
                      <a:noFill/>
                    </a:lnB>
                    <a:noFill/>
                  </a:tcPr>
                </a:tc>
              </a:tr>
              <a:tr h="158115">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宁夏</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69.08</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66.87</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69.67</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69.07</a:t>
                      </a:r>
                    </a:p>
                  </a:txBody>
                  <a:tcPr marL="68580" marR="68580" marT="0" marB="0" anchor="ctr">
                    <a:lnL>
                      <a:noFill/>
                    </a:lnL>
                    <a:lnR w="6350" cap="flat" cmpd="sng">
                      <a:solidFill>
                        <a:srgbClr val="000008"/>
                      </a:solidFill>
                      <a:prstDash val="solid"/>
                      <a:headEnd type="none" w="med" len="med"/>
                      <a:tailEnd type="none" w="med" len="med"/>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30.92</a:t>
                      </a:r>
                    </a:p>
                  </a:txBody>
                  <a:tcPr marL="68580" marR="68580" marT="0" marB="0" anchor="ctr">
                    <a:lnL w="6350" cap="flat" cmpd="sng">
                      <a:solidFill>
                        <a:srgbClr val="000008"/>
                      </a:solidFill>
                      <a:prstDash val="solid"/>
                      <a:headEnd type="none" w="med" len="med"/>
                      <a:tailEnd type="none" w="med" len="med"/>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33.13</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30.33</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30.93</a:t>
                      </a:r>
                    </a:p>
                  </a:txBody>
                  <a:tcPr marL="68580" marR="68580" marT="0" marB="0" anchor="ctr">
                    <a:lnL>
                      <a:noFill/>
                    </a:lnL>
                    <a:lnR>
                      <a:noFill/>
                    </a:lnR>
                    <a:lnT>
                      <a:noFill/>
                    </a:lnT>
                    <a:lnB>
                      <a:noFill/>
                    </a:lnB>
                    <a:noFill/>
                  </a:tcPr>
                </a:tc>
              </a:tr>
              <a:tr h="158115">
                <a:tc>
                  <a:txBody>
                    <a:bodyPr/>
                    <a:lstStyle/>
                    <a:p>
                      <a:pPr marL="0" indent="0" algn="ctr">
                        <a:spcBef>
                          <a:spcPct val="0"/>
                        </a:spcBef>
                        <a:spcAft>
                          <a:spcPct val="0"/>
                        </a:spcAft>
                      </a:pPr>
                      <a:r>
                        <a:rPr lang="zh-CN" sz="900">
                          <a:latin typeface="宋体" panose="02010600030101010101" pitchFamily="2" charset="-122"/>
                          <a:ea typeface="宋体" panose="02010600030101010101" pitchFamily="2" charset="-122"/>
                        </a:rPr>
                        <a:t>新疆</a:t>
                      </a:r>
                    </a:p>
                  </a:txBody>
                  <a:tcPr marL="68580" marR="68580" marT="0" marB="0" anchor="ctr">
                    <a:lnL>
                      <a:noFill/>
                    </a:lnL>
                    <a:lnR w="6350" cap="flat" cmpd="sng">
                      <a:solidFill>
                        <a:srgbClr val="000008"/>
                      </a:solidFill>
                      <a:prstDash val="solid"/>
                      <a:headEnd type="none" w="med" len="med"/>
                      <a:tailEnd type="none" w="med" len="med"/>
                    </a:lnR>
                    <a:lnT>
                      <a:noFill/>
                    </a:lnT>
                    <a:lnB w="190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71.16</a:t>
                      </a:r>
                    </a:p>
                  </a:txBody>
                  <a:tcPr marL="68580" marR="68580" marT="0" marB="0" anchor="ctr">
                    <a:lnL w="6350" cap="flat" cmpd="sng">
                      <a:solidFill>
                        <a:srgbClr val="000008"/>
                      </a:solidFill>
                      <a:prstDash val="solid"/>
                      <a:headEnd type="none" w="med" len="med"/>
                      <a:tailEnd type="none" w="med" len="med"/>
                    </a:lnL>
                    <a:lnR>
                      <a:noFill/>
                    </a:lnR>
                    <a:lnT>
                      <a:noFill/>
                    </a:lnT>
                    <a:lnB w="190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49.19</a:t>
                      </a:r>
                    </a:p>
                  </a:txBody>
                  <a:tcPr marL="68580" marR="68580" marT="0" marB="0" anchor="ctr">
                    <a:lnL>
                      <a:noFill/>
                    </a:lnL>
                    <a:lnR>
                      <a:noFill/>
                    </a:lnR>
                    <a:lnT>
                      <a:noFill/>
                    </a:lnT>
                    <a:lnB w="190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62.77</a:t>
                      </a:r>
                    </a:p>
                  </a:txBody>
                  <a:tcPr marL="68580" marR="68580" marT="0" marB="0" anchor="ctr">
                    <a:lnL>
                      <a:noFill/>
                    </a:lnL>
                    <a:lnR>
                      <a:noFill/>
                    </a:lnR>
                    <a:lnT>
                      <a:noFill/>
                    </a:lnT>
                    <a:lnB w="190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39.79</a:t>
                      </a:r>
                    </a:p>
                  </a:txBody>
                  <a:tcPr marL="68580" marR="68580" marT="0" marB="0" anchor="ctr">
                    <a:lnL>
                      <a:noFill/>
                    </a:lnL>
                    <a:lnR w="6350" cap="flat" cmpd="sng">
                      <a:solidFill>
                        <a:srgbClr val="000008"/>
                      </a:solidFill>
                      <a:prstDash val="solid"/>
                      <a:headEnd type="none" w="med" len="med"/>
                      <a:tailEnd type="none" w="med" len="med"/>
                    </a:lnR>
                    <a:lnT>
                      <a:noFill/>
                    </a:lnT>
                    <a:lnB w="190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28.84</a:t>
                      </a:r>
                    </a:p>
                  </a:txBody>
                  <a:tcPr marL="68580" marR="68580" marT="0" marB="0" anchor="ctr">
                    <a:lnL w="6350" cap="flat" cmpd="sng">
                      <a:solidFill>
                        <a:srgbClr val="000008"/>
                      </a:solidFill>
                      <a:prstDash val="solid"/>
                      <a:headEnd type="none" w="med" len="med"/>
                      <a:tailEnd type="none" w="med" len="med"/>
                    </a:lnL>
                    <a:lnR>
                      <a:noFill/>
                    </a:lnR>
                    <a:lnT>
                      <a:noFill/>
                    </a:lnT>
                    <a:lnB w="190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50.81</a:t>
                      </a:r>
                    </a:p>
                  </a:txBody>
                  <a:tcPr marL="68580" marR="68580" marT="0" marB="0" anchor="ctr">
                    <a:lnL>
                      <a:noFill/>
                    </a:lnL>
                    <a:lnR>
                      <a:noFill/>
                    </a:lnR>
                    <a:lnT>
                      <a:noFill/>
                    </a:lnT>
                    <a:lnB w="190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37.23</a:t>
                      </a:r>
                    </a:p>
                  </a:txBody>
                  <a:tcPr marL="68580" marR="68580" marT="0" marB="0" anchor="ctr">
                    <a:lnL>
                      <a:noFill/>
                    </a:lnL>
                    <a:lnR>
                      <a:noFill/>
                    </a:lnR>
                    <a:lnT>
                      <a:noFill/>
                    </a:lnT>
                    <a:lnB w="190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900">
                          <a:latin typeface="Times New Roman" panose="02020603050405020304"/>
                          <a:ea typeface="宋体" panose="02010600030101010101" pitchFamily="2" charset="-122"/>
                        </a:rPr>
                        <a:t>60.21</a:t>
                      </a:r>
                    </a:p>
                  </a:txBody>
                  <a:tcPr marL="68580" marR="68580" marT="0" marB="0" anchor="ctr">
                    <a:lnL>
                      <a:noFill/>
                    </a:lnL>
                    <a:lnR>
                      <a:noFill/>
                    </a:lnR>
                    <a:lnT>
                      <a:noFill/>
                    </a:lnT>
                    <a:lnB w="19050" cap="flat" cmpd="sng">
                      <a:solidFill>
                        <a:srgbClr val="000008"/>
                      </a:solidFill>
                      <a:prstDash val="solid"/>
                      <a:headEnd type="none" w="med" len="med"/>
                      <a:tailEnd type="none" w="med" len="med"/>
                    </a:lnB>
                    <a:noFill/>
                  </a:tcPr>
                </a:tc>
              </a:tr>
            </a:tbl>
          </a:graphicData>
        </a:graphic>
      </p:graphicFrame>
      <p:sp>
        <p:nvSpPr>
          <p:cNvPr id="4" name="云形标注 3"/>
          <p:cNvSpPr/>
          <p:nvPr/>
        </p:nvSpPr>
        <p:spPr>
          <a:xfrm>
            <a:off x="7356475" y="-2540"/>
            <a:ext cx="4464050" cy="1459230"/>
          </a:xfrm>
          <a:prstGeom prst="cloudCallout">
            <a:avLst/>
          </a:prstGeom>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11" name="文本框 10"/>
          <p:cNvSpPr txBox="1"/>
          <p:nvPr/>
        </p:nvSpPr>
        <p:spPr>
          <a:xfrm>
            <a:off x="7962900" y="169545"/>
            <a:ext cx="3495675" cy="1202690"/>
          </a:xfrm>
          <a:prstGeom prst="rect">
            <a:avLst/>
          </a:prstGeom>
          <a:noFill/>
        </p:spPr>
        <p:txBody>
          <a:bodyPr wrap="square" rtlCol="0">
            <a:noAutofit/>
          </a:bodyPr>
          <a:lstStyle/>
          <a:p>
            <a:pPr algn="just"/>
            <a:r>
              <a:rPr lang="en-US" altLang="zh-CN" sz="2000"/>
              <a:t>    </a:t>
            </a:r>
            <a:r>
              <a:rPr lang="zh-CN" altLang="en-US" sz="2000"/>
              <a:t>转移主要发生在临省之间，空间转移特征与商品和服务的省际贸易走向基本是一致的</a:t>
            </a:r>
          </a:p>
        </p:txBody>
      </p:sp>
      <p:sp>
        <p:nvSpPr>
          <p:cNvPr id="12" name="文本框 11"/>
          <p:cNvSpPr txBox="1"/>
          <p:nvPr/>
        </p:nvSpPr>
        <p:spPr>
          <a:xfrm>
            <a:off x="9443085" y="1811655"/>
            <a:ext cx="2624455" cy="4589145"/>
          </a:xfrm>
          <a:prstGeom prst="rect">
            <a:avLst/>
          </a:prstGeom>
          <a:noFill/>
        </p:spPr>
        <p:txBody>
          <a:bodyPr wrap="square" rtlCol="0">
            <a:noAutofit/>
          </a:bodyPr>
          <a:lstStyle/>
          <a:p>
            <a:pPr algn="just"/>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    </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2002年北京、天津、广东、上海、吉林、浙江转入比例高，超</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60%</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，而山西、贵州等低；多数省区2007年转入比例提升，仍以大区间转移为主；2017年19省的省外转入比例超50%，北京、天津、上海、广东超80%。</a:t>
            </a:r>
            <a:endParaRPr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81025" y="816610"/>
            <a:ext cx="11325225" cy="5584190"/>
          </a:xfrm>
          <a:prstGeom prst="rect">
            <a:avLst/>
          </a:prstGeom>
        </p:spPr>
        <p:txBody>
          <a:bodyPr wrap="square">
            <a:noAutofit/>
          </a:bodyPr>
          <a:lstStyle/>
          <a:p>
            <a:pPr marL="0" indent="252095" algn="just" defTabSz="266700">
              <a:lnSpc>
                <a:spcPct val="150000"/>
              </a:lnSpc>
              <a:buClrTx/>
              <a:buSzTx/>
              <a:buFontTx/>
            </a:pPr>
            <a:r>
              <a:rPr lang="en-US" altLang="zh-CN" sz="28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rPr>
              <a:t> </a:t>
            </a:r>
            <a:r>
              <a:rPr lang="zh-CN" altLang="en-US" sz="28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rPr>
              <a:t>（二）各省区碳排放转入比例分析</a:t>
            </a:r>
          </a:p>
          <a:p>
            <a:pPr indent="609600" algn="just" defTabSz="266700" fontAlgn="auto">
              <a:lnSpc>
                <a:spcPct val="150000"/>
              </a:lnSpc>
              <a:buClrTx/>
              <a:buSzTx/>
              <a:buFontTx/>
              <a:extLst>
                <a:ext uri="{35155182-B16C-46BC-9424-99874614C6A1}">
                  <wpsdc:indentchars xmlns:wpsdc="http://www.wps.cn/officeDocument/2017/drawingmlCustomData" xmlns="" val="200" checksum="4158780845"/>
                </a:ext>
              </a:extLst>
            </a:pP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p:txBody>
      </p:sp>
      <p:sp>
        <p:nvSpPr>
          <p:cNvPr id="13315" name="Rectangle 5"/>
          <p:cNvSpPr>
            <a:spLocks noChangeArrowheads="1"/>
          </p:cNvSpPr>
          <p:nvPr/>
        </p:nvSpPr>
        <p:spPr bwMode="auto">
          <a:xfrm>
            <a:off x="581660" y="1456690"/>
            <a:ext cx="1065276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dirty="0">
                <a:latin typeface="微软雅黑" panose="020B0503020204020204" charset="-122"/>
                <a:ea typeface="微软雅黑" panose="020B0503020204020204" charset="-122"/>
              </a:rPr>
              <a:t>   </a:t>
            </a:r>
          </a:p>
        </p:txBody>
      </p:sp>
      <p:sp>
        <p:nvSpPr>
          <p:cNvPr id="3" name="Rectangle 5"/>
          <p:cNvSpPr>
            <a:spLocks noChangeArrowheads="1"/>
          </p:cNvSpPr>
          <p:nvPr/>
        </p:nvSpPr>
        <p:spPr bwMode="auto">
          <a:xfrm>
            <a:off x="1535430" y="5725160"/>
            <a:ext cx="6151880" cy="445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600">
                <a:solidFill>
                  <a:schemeClr val="dk1"/>
                </a:solidFill>
                <a:latin typeface="+mn-lt"/>
                <a:ea typeface="+mn-ea"/>
              </a:rPr>
              <a:t>各省区2002-2017年转入省外比例变化（%）</a:t>
            </a:r>
          </a:p>
        </p:txBody>
      </p:sp>
      <p:sp>
        <p:nvSpPr>
          <p:cNvPr id="8"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20</a:t>
            </a:fld>
            <a:endParaRPr lang="zh-CN" altLang="en-US" sz="2000" dirty="0">
              <a:solidFill>
                <a:schemeClr val="tx1"/>
              </a:solidFill>
            </a:endParaRPr>
          </a:p>
        </p:txBody>
      </p:sp>
      <p:sp>
        <p:nvSpPr>
          <p:cNvPr id="9" name="Rectangle 4" descr="浅色上对角线"/>
          <p:cNvSpPr>
            <a:spLocks noChangeArrowheads="1"/>
          </p:cNvSpPr>
          <p:nvPr/>
        </p:nvSpPr>
        <p:spPr bwMode="auto">
          <a:xfrm>
            <a:off x="861695" y="107315"/>
            <a:ext cx="557593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二、贸易隐含碳排放相对量分析</a:t>
            </a:r>
          </a:p>
        </p:txBody>
      </p:sp>
      <p:sp>
        <p:nvSpPr>
          <p:cNvPr id="7" name="矩形 6"/>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ln>
                <a:noFill/>
              </a:ln>
            </a:endParaRPr>
          </a:p>
        </p:txBody>
      </p:sp>
      <p:graphicFrame>
        <p:nvGraphicFramePr>
          <p:cNvPr id="2" name="图表 2"/>
          <p:cNvGraphicFramePr/>
          <p:nvPr/>
        </p:nvGraphicFramePr>
        <p:xfrm>
          <a:off x="1118235" y="1616710"/>
          <a:ext cx="6986905" cy="5002530"/>
        </p:xfrm>
        <a:graphic>
          <a:graphicData uri="http://schemas.openxmlformats.org/drawingml/2006/chart">
            <c:chart xmlns:c="http://schemas.openxmlformats.org/drawingml/2006/chart" xmlns:r="http://schemas.openxmlformats.org/officeDocument/2006/relationships" r:id="rId2"/>
          </a:graphicData>
        </a:graphic>
      </p:graphicFrame>
      <p:sp>
        <p:nvSpPr>
          <p:cNvPr id="4" name="文本框 3"/>
          <p:cNvSpPr txBox="1"/>
          <p:nvPr/>
        </p:nvSpPr>
        <p:spPr>
          <a:xfrm>
            <a:off x="8035924" y="545147"/>
            <a:ext cx="4091305" cy="6127115"/>
          </a:xfrm>
          <a:prstGeom prst="rect">
            <a:avLst/>
          </a:prstGeom>
          <a:noFill/>
        </p:spPr>
        <p:txBody>
          <a:bodyPr wrap="square" rtlCol="0">
            <a:noAutofit/>
          </a:bodyPr>
          <a:lstStyle/>
          <a:p>
            <a:pPr algn="just"/>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       </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重庆省外转入比例变化最大，增加40.46%。其次是河南和新疆，超过30%。</a:t>
            </a:r>
          </a:p>
          <a:p>
            <a:pPr algn="just"/>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      </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北京、上海、江西、贵州、山西的变化也较大，表明这些省区从省外调入的产品数量大幅增加，对外依存度增强。天津、辽宁、广西、陕西和宁夏的碳排放省外转入比例没有明显变化。</a:t>
            </a:r>
          </a:p>
          <a:p>
            <a:pPr algn="just"/>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      </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青海、甘肃、山东、内蒙古和河北比例有所下降，说明其对外依赖度有所降低，省内自我供给能力增强。</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微信图片_2025-08-21_135334_841"/>
          <p:cNvPicPr>
            <a:picLocks noChangeAspect="1"/>
          </p:cNvPicPr>
          <p:nvPr/>
        </p:nvPicPr>
        <p:blipFill>
          <a:blip r:embed="rId2"/>
          <a:stretch>
            <a:fillRect/>
          </a:stretch>
        </p:blipFill>
        <p:spPr>
          <a:xfrm>
            <a:off x="500438" y="-72736"/>
            <a:ext cx="11691562" cy="6681355"/>
          </a:xfrm>
          <a:prstGeom prst="rect">
            <a:avLst/>
          </a:prstGeom>
        </p:spPr>
      </p:pic>
      <p:sp>
        <p:nvSpPr>
          <p:cNvPr id="52" name="圆角矩形 51"/>
          <p:cNvSpPr/>
          <p:nvPr/>
        </p:nvSpPr>
        <p:spPr>
          <a:xfrm>
            <a:off x="1817489" y="856749"/>
            <a:ext cx="8222187" cy="2405890"/>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21</a:t>
            </a:fld>
            <a:endParaRPr lang="zh-CN" altLang="en-US" sz="2000" dirty="0">
              <a:solidFill>
                <a:schemeClr val="tx1"/>
              </a:solidFill>
            </a:endParaRPr>
          </a:p>
        </p:txBody>
      </p:sp>
      <p:sp>
        <p:nvSpPr>
          <p:cNvPr id="6" name="Rectangle 4"/>
          <p:cNvSpPr>
            <a:spLocks noGrp="1" noChangeArrowheads="1"/>
          </p:cNvSpPr>
          <p:nvPr/>
        </p:nvSpPr>
        <p:spPr>
          <a:xfrm>
            <a:off x="706755" y="2317750"/>
            <a:ext cx="11105515" cy="111125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lnSpc>
                <a:spcPct val="150000"/>
              </a:lnSpc>
              <a:buClrTx/>
              <a:buSzTx/>
              <a:buFontTx/>
            </a:pPr>
            <a:r>
              <a:rPr lang="zh-CN" altLang="en-US"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第四节  主要结论</a:t>
            </a: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ln>
                <a:noFill/>
              </a:ln>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p:cNvSpPr txBox="1"/>
          <p:nvPr/>
        </p:nvSpPr>
        <p:spPr>
          <a:xfrm>
            <a:off x="604520" y="590550"/>
            <a:ext cx="11543030" cy="6161405"/>
          </a:xfrm>
          <a:prstGeom prst="rect">
            <a:avLst/>
          </a:prstGeom>
        </p:spPr>
        <p:txBody>
          <a:bodyPr wrap="square">
            <a:noAutofit/>
          </a:bodyPr>
          <a:lstStyle/>
          <a:p>
            <a:pPr indent="252095" algn="just" defTabSz="266700">
              <a:lnSpc>
                <a:spcPct val="150000"/>
              </a:lnSpc>
              <a:spcBef>
                <a:spcPts val="700"/>
              </a:spcBef>
              <a:spcAft>
                <a:spcPct val="0"/>
              </a:spcAft>
            </a:pPr>
            <a:r>
              <a:rPr lang="en-US" altLang="zh-CN" b="1" dirty="0">
                <a:solidFill>
                  <a:schemeClr val="accent2"/>
                </a:solidFill>
                <a:latin typeface="华文楷体" panose="02010600040101010101" charset="-122"/>
                <a:ea typeface="华文楷体" panose="02010600040101010101" charset="-122"/>
                <a:cs typeface="华文楷体" panose="02010600040101010101" charset="-122"/>
              </a:rPr>
              <a:t> </a:t>
            </a:r>
            <a:endParaRPr lang="zh-CN" altLang="en-US" sz="2400" b="1" dirty="0">
              <a:solidFill>
                <a:schemeClr val="accent1"/>
              </a:solidFill>
              <a:latin typeface="华文楷体" panose="02010600040101010101" charset="-122"/>
              <a:ea typeface="华文楷体" panose="02010600040101010101" charset="-122"/>
              <a:cs typeface="华文楷体" panose="02010600040101010101" charset="-122"/>
            </a:endParaRPr>
          </a:p>
          <a:p>
            <a:pPr indent="609600" fontAlgn="auto">
              <a:lnSpc>
                <a:spcPct val="150000"/>
              </a:lnSpc>
              <a:buNone/>
              <a:extLst>
                <a:ext uri="{35155182-B16C-46BC-9424-99874614C6A1}">
                  <wpsdc:indentchars xmlns:wpsdc="http://www.wps.cn/officeDocument/2017/drawingmlCustomData" xmlns="" val="200" checksum="4158780845"/>
                </a:ext>
              </a:extLst>
            </a:pPr>
            <a:r>
              <a:rPr lang="zh-CN" altLang="en-US" sz="2400" dirty="0">
                <a:latin typeface="Times New Roman" panose="02020603050405020304" pitchFamily="18" charset="0"/>
                <a:ea typeface="华文楷体" panose="02010600040101010101" charset="-122"/>
                <a:cs typeface="Times New Roman" panose="02020603050405020304" pitchFamily="18" charset="0"/>
              </a:rPr>
              <a:t>本案例运用区域间投入产出模型测算了我国30个省区2002、2007、2012和2017年贸易隐含碳排放，进而考察了碳排放省区转移特征及其变化趋势。主要结论如下：</a:t>
            </a:r>
          </a:p>
          <a:p>
            <a:pPr indent="609600" algn="just" fontAlgn="auto">
              <a:lnSpc>
                <a:spcPct val="150000"/>
              </a:lnSpc>
              <a:buNone/>
              <a:extLst>
                <a:ext uri="{35155182-B16C-46BC-9424-99874614C6A1}">
                  <wpsdc:indentchars xmlns:wpsdc="http://www.wps.cn/officeDocument/2017/drawingmlCustomData" xmlns="" val="200" checksum="4158780845"/>
                </a:ext>
              </a:extLst>
            </a:pP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1．2002-2017年省际调入调出隐含碳总量持续增加但增幅放缓，能源富裕省区为调出方（长期受损者），沿海发达省区为调入方（长期受益者），减排责任分摊应兼顾生产者与消费者责任。</a:t>
            </a:r>
          </a:p>
          <a:p>
            <a:pPr indent="609600" algn="just" fontAlgn="auto">
              <a:lnSpc>
                <a:spcPct val="150000"/>
              </a:lnSpc>
              <a:buNone/>
              <a:extLst>
                <a:ext uri="{35155182-B16C-46BC-9424-99874614C6A1}">
                  <wpsdc:indentchars xmlns:wpsdc="http://www.wps.cn/officeDocument/2017/drawingmlCustomData" xmlns="" val="200" checksum="4158780845"/>
                </a:ext>
              </a:extLst>
            </a:pP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2．我国净出口隐含碳先升后降（2002-2007年均增24.7%，2017年降至0.69亿吨），但整体仍属全球受损者。</a:t>
            </a:r>
          </a:p>
          <a:p>
            <a:pPr indent="609600" algn="just" fontAlgn="auto">
              <a:lnSpc>
                <a:spcPct val="150000"/>
              </a:lnSpc>
              <a:buNone/>
              <a:extLst>
                <a:ext uri="{35155182-B16C-46BC-9424-99874614C6A1}">
                  <wpsdc:indentchars xmlns:wpsdc="http://www.wps.cn/officeDocument/2017/drawingmlCustomData" xmlns="" val="200" checksum="4158780845"/>
                </a:ext>
              </a:extLst>
            </a:pP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3．省际转移比例上升（2017年23省超50%，较2002年多15个），制造业发达地区转出比例高，碳转移主要发生在大区内部，市场一体化程度提高。</a:t>
            </a:r>
          </a:p>
          <a:p>
            <a:pPr indent="609600" fontAlgn="auto">
              <a:lnSpc>
                <a:spcPct val="150000"/>
              </a:lnSpc>
              <a:buNone/>
              <a:extLst>
                <a:ext uri="{35155182-B16C-46BC-9424-99874614C6A1}">
                  <wpsdc:indentchars xmlns:wpsdc="http://www.wps.cn/officeDocument/2017/drawingmlCustomData" xmlns="" val="200" checksum="4158780845"/>
                </a:ext>
              </a:extLst>
            </a:pPr>
            <a:endPar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indent="609600" fontAlgn="auto">
              <a:lnSpc>
                <a:spcPct val="150000"/>
              </a:lnSpc>
              <a:buNone/>
              <a:extLst>
                <a:ext uri="{35155182-B16C-46BC-9424-99874614C6A1}">
                  <wpsdc:indentchars xmlns:wpsdc="http://www.wps.cn/officeDocument/2017/drawingmlCustomData" xmlns="" val="200" checksum="4158780845"/>
                </a:ext>
              </a:extLst>
            </a:pPr>
            <a:endPar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indent="609600" algn="l" fontAlgn="auto">
              <a:lnSpc>
                <a:spcPts val="4000"/>
              </a:lnSpc>
              <a:spcBef>
                <a:spcPts val="0"/>
              </a:spcBef>
              <a:buClrTx/>
              <a:buSzTx/>
              <a:buFontTx/>
              <a:buNone/>
            </a:pPr>
            <a:endPar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indent="609600" fontAlgn="auto">
              <a:lnSpc>
                <a:spcPct val="150000"/>
              </a:lnSpc>
              <a:buNone/>
              <a:extLst>
                <a:ext uri="{35155182-B16C-46BC-9424-99874614C6A1}">
                  <wpsdc:indentchars xmlns:wpsdc="http://www.wps.cn/officeDocument/2017/drawingmlCustomData" xmlns="" val="200" checksum="4158780845"/>
                </a:ext>
              </a:extLst>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p:txBody>
      </p:sp>
      <p:sp>
        <p:nvSpPr>
          <p:cNvPr id="9"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22</a:t>
            </a:fld>
            <a:endParaRPr lang="zh-CN" altLang="en-US" sz="2000" dirty="0">
              <a:solidFill>
                <a:schemeClr val="tx1"/>
              </a:solidFill>
            </a:endParaRPr>
          </a:p>
        </p:txBody>
      </p:sp>
      <p:sp>
        <p:nvSpPr>
          <p:cNvPr id="11" name="Rectangle 4" descr="浅色上对角线"/>
          <p:cNvSpPr>
            <a:spLocks noChangeArrowheads="1"/>
          </p:cNvSpPr>
          <p:nvPr/>
        </p:nvSpPr>
        <p:spPr bwMode="auto">
          <a:xfrm>
            <a:off x="861695" y="107315"/>
            <a:ext cx="304990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四、</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主要结论</a:t>
            </a: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3" descr="06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2005" y="1146810"/>
            <a:ext cx="11210290" cy="5256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Rectangle 2"/>
          <p:cNvSpPr>
            <a:spLocks noGrp="1" noChangeArrowheads="1"/>
          </p:cNvSpPr>
          <p:nvPr>
            <p:ph type="title"/>
          </p:nvPr>
        </p:nvSpPr>
        <p:spPr>
          <a:xfrm>
            <a:off x="1346731" y="159"/>
            <a:ext cx="9889490" cy="1325563"/>
          </a:xfrm>
        </p:spPr>
        <p:txBody>
          <a:bodyPr>
            <a:normAutofit/>
          </a:bodyPr>
          <a:lstStyle/>
          <a:p>
            <a:pPr algn="ctr"/>
            <a:r>
              <a:rPr lang="zh-CN" altLang="en-US" b="1" dirty="0">
                <a:solidFill>
                  <a:schemeClr val="accent1">
                    <a:lumMod val="50000"/>
                  </a:schemeClr>
                </a:solidFill>
                <a:latin typeface="黑体" panose="02010609060101010101" pitchFamily="49" charset="-122"/>
                <a:ea typeface="黑体" panose="02010609060101010101" pitchFamily="49" charset="-122"/>
              </a:rPr>
              <a:t>思考与练习</a:t>
            </a:r>
            <a:endParaRPr lang="en-US" altLang="zh-CN" b="1" dirty="0">
              <a:solidFill>
                <a:schemeClr val="accent1">
                  <a:lumMod val="50000"/>
                </a:schemeClr>
              </a:solidFill>
              <a:latin typeface="黑体" panose="02010609060101010101" pitchFamily="49" charset="-122"/>
              <a:ea typeface="黑体" panose="02010609060101010101" pitchFamily="49" charset="-122"/>
            </a:endParaRPr>
          </a:p>
        </p:txBody>
      </p:sp>
      <p:sp>
        <p:nvSpPr>
          <p:cNvPr id="6148" name="Rectangle 3"/>
          <p:cNvSpPr>
            <a:spLocks noGrp="1" noChangeArrowheads="1"/>
          </p:cNvSpPr>
          <p:nvPr>
            <p:ph idx="1"/>
          </p:nvPr>
        </p:nvSpPr>
        <p:spPr>
          <a:xfrm>
            <a:off x="1224280" y="1617345"/>
            <a:ext cx="10314940" cy="4503420"/>
          </a:xfrm>
        </p:spPr>
        <p:txBody>
          <a:bodyPr>
            <a:noAutofit/>
          </a:bodyPr>
          <a:lstStyle/>
          <a:p>
            <a:pPr marL="0" indent="0" algn="just" eaLnBrk="1" hangingPunct="1">
              <a:lnSpc>
                <a:spcPct val="150000"/>
              </a:lnSpc>
              <a:spcBef>
                <a:spcPts val="0"/>
              </a:spcBef>
              <a:buFont typeface="+mj-lt"/>
              <a:buNone/>
            </a:pPr>
            <a:r>
              <a:rPr lang="zh-CN" altLang="en-US" sz="2400" b="1" dirty="0">
                <a:solidFill>
                  <a:srgbClr val="7030A0"/>
                </a:solidFill>
                <a:latin typeface="Times New Roman" panose="02020603050405020304" pitchFamily="18" charset="0"/>
                <a:ea typeface="华文楷体" panose="02010600040101010101" charset="-122"/>
                <a:cs typeface="Times New Roman" panose="02020603050405020304" pitchFamily="18" charset="0"/>
                <a:sym typeface="+mn-ea"/>
              </a:rPr>
              <a:t>（1）若能获取到2022年的省区间投入产出表，可尝试使用本案例的模型测算2022年30省区间贸易隐含碳排放，并与本案例的4个年份数据进行对比，分析其时间变化趋势。</a:t>
            </a:r>
          </a:p>
          <a:p>
            <a:pPr marL="0" indent="0" algn="just" eaLnBrk="1" hangingPunct="1">
              <a:lnSpc>
                <a:spcPct val="150000"/>
              </a:lnSpc>
              <a:spcBef>
                <a:spcPts val="0"/>
              </a:spcBef>
              <a:buFont typeface="+mj-lt"/>
              <a:buNone/>
            </a:pPr>
            <a:r>
              <a:rPr lang="zh-CN" altLang="en-US" sz="2400" b="1" dirty="0">
                <a:solidFill>
                  <a:srgbClr val="7030A0"/>
                </a:solidFill>
                <a:latin typeface="Times New Roman" panose="02020603050405020304" pitchFamily="18" charset="0"/>
                <a:ea typeface="华文楷体" panose="02010600040101010101" charset="-122"/>
                <a:cs typeface="Times New Roman" panose="02020603050405020304" pitchFamily="18" charset="0"/>
                <a:sym typeface="+mn-ea"/>
              </a:rPr>
              <a:t>（2）可以依据省区间调入、调出碳排放，计算各省区的消费碳排放，并与生产碳排放进行比较，深入考察两者之间的差异，明确各省区的碳减排任务。</a:t>
            </a:r>
          </a:p>
          <a:p>
            <a:pPr marL="0" indent="0" algn="just" eaLnBrk="1" hangingPunct="1">
              <a:lnSpc>
                <a:spcPct val="150000"/>
              </a:lnSpc>
              <a:spcBef>
                <a:spcPts val="0"/>
              </a:spcBef>
              <a:buFont typeface="+mj-lt"/>
              <a:buNone/>
            </a:pPr>
            <a:r>
              <a:rPr lang="zh-CN" altLang="en-US" sz="2400" b="1" dirty="0">
                <a:solidFill>
                  <a:srgbClr val="7030A0"/>
                </a:solidFill>
                <a:latin typeface="Times New Roman" panose="02020603050405020304" pitchFamily="18" charset="0"/>
                <a:ea typeface="华文楷体" panose="02010600040101010101" charset="-122"/>
                <a:cs typeface="Times New Roman" panose="02020603050405020304" pitchFamily="18" charset="0"/>
                <a:sym typeface="+mn-ea"/>
              </a:rPr>
              <a:t>（3）本案例仅计算了4个年份的贸易隐含碳排放，无法对各省区的情况进行长期比较。可尝试采用合理方法对中间年份进行推测，以及对后续年份进行预测，从而实现数据的连续比较。</a:t>
            </a:r>
          </a:p>
          <a:p>
            <a:pPr marL="0" indent="0" eaLnBrk="1" hangingPunct="1">
              <a:lnSpc>
                <a:spcPct val="150000"/>
              </a:lnSpc>
              <a:spcBef>
                <a:spcPts val="0"/>
              </a:spcBef>
              <a:buFont typeface="+mj-lt"/>
              <a:buNone/>
            </a:pPr>
            <a:endParaRPr lang="zh-CN" altLang="en-US" sz="2400" b="1" dirty="0">
              <a:solidFill>
                <a:srgbClr val="7030A0"/>
              </a:solidFill>
              <a:latin typeface="Times New Roman" panose="02020603050405020304" pitchFamily="18" charset="0"/>
              <a:ea typeface="华文楷体" panose="02010600040101010101" charset="-122"/>
              <a:cs typeface="Times New Roman" panose="02020603050405020304" pitchFamily="18" charset="0"/>
            </a:endParaRPr>
          </a:p>
        </p:txBody>
      </p: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72919" y="207010"/>
            <a:ext cx="911860" cy="911860"/>
          </a:xfrm>
          <a:prstGeom prst="rect">
            <a:avLst/>
          </a:prstGeom>
        </p:spPr>
      </p:pic>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23</a:t>
            </a:fld>
            <a:endParaRPr lang="zh-CN" altLang="en-US" sz="2000" dirty="0">
              <a:solidFill>
                <a:schemeClr val="tx1"/>
              </a:solidFill>
            </a:endParaRP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圆角矩形 51"/>
          <p:cNvSpPr/>
          <p:nvPr/>
        </p:nvSpPr>
        <p:spPr>
          <a:xfrm>
            <a:off x="1817488" y="856749"/>
            <a:ext cx="8222187" cy="2405890"/>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54" name="标题 53"/>
          <p:cNvSpPr>
            <a:spLocks noGrp="1"/>
          </p:cNvSpPr>
          <p:nvPr>
            <p:ph type="ctrTitle"/>
          </p:nvPr>
        </p:nvSpPr>
        <p:spPr/>
        <p:txBody>
          <a:bodyPr/>
          <a:lstStyle/>
          <a:p>
            <a:endParaRPr lang="zh-CN" altLang="en-US"/>
          </a:p>
        </p:txBody>
      </p:sp>
      <p:pic>
        <p:nvPicPr>
          <p:cNvPr id="55" name="图片 54" descr="微信图片_2025-08-21_135334_841"/>
          <p:cNvPicPr>
            <a:picLocks noChangeAspect="1"/>
          </p:cNvPicPr>
          <p:nvPr/>
        </p:nvPicPr>
        <p:blipFill>
          <a:blip r:embed="rId2"/>
          <a:stretch>
            <a:fillRect/>
          </a:stretch>
        </p:blipFill>
        <p:spPr>
          <a:xfrm>
            <a:off x="500438" y="-72736"/>
            <a:ext cx="11691562" cy="6681355"/>
          </a:xfrm>
          <a:prstGeom prst="rect">
            <a:avLst/>
          </a:prstGeom>
        </p:spPr>
      </p:pic>
      <p:sp>
        <p:nvSpPr>
          <p:cNvPr id="4098" name="Rectangle 4"/>
          <p:cNvSpPr>
            <a:spLocks noGrp="1" noChangeArrowheads="1"/>
          </p:cNvSpPr>
          <p:nvPr/>
        </p:nvSpPr>
        <p:spPr>
          <a:xfrm>
            <a:off x="871369" y="856615"/>
            <a:ext cx="10825227" cy="111125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algn="ctr" fontAlgn="auto">
              <a:lnSpc>
                <a:spcPct val="150000"/>
              </a:lnSpc>
              <a:buClrTx/>
              <a:buSzTx/>
              <a:buFontTx/>
            </a:pPr>
            <a:r>
              <a:rPr lang="zh-CN" altLang="en-US"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第一节  引言</a:t>
            </a:r>
          </a:p>
        </p:txBody>
      </p:sp>
      <p:sp>
        <p:nvSpPr>
          <p:cNvPr id="4"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2</a:t>
            </a:fld>
            <a:endParaRPr lang="zh-CN" altLang="en-US" sz="2000" dirty="0">
              <a:solidFill>
                <a:schemeClr val="tx1"/>
              </a:solidFill>
            </a:endParaRPr>
          </a:p>
        </p:txBody>
      </p:sp>
      <p:sp>
        <p:nvSpPr>
          <p:cNvPr id="5" name="Rectangle 9"/>
          <p:cNvSpPr txBox="1">
            <a:spLocks noChangeArrowheads="1"/>
          </p:cNvSpPr>
          <p:nvPr/>
        </p:nvSpPr>
        <p:spPr>
          <a:xfrm>
            <a:off x="1992769" y="2451975"/>
            <a:ext cx="8735060" cy="2387600"/>
          </a:xfrm>
          <a:prstGeom prst="rect">
            <a:avLst/>
          </a:prstGeom>
          <a:ln w="25400">
            <a:noFill/>
          </a:ln>
          <a:effectLst>
            <a:outerShdw blurRad="50800" dist="50800" dir="5400000" algn="ctr" rotWithShape="0">
              <a:schemeClr val="accent5">
                <a:lumMod val="20000"/>
                <a:lumOff val="80000"/>
              </a:schemeClr>
            </a:outerShdw>
          </a:effectLst>
        </p:spPr>
        <p:txBody>
          <a:bodyPr vert="horz" lIns="91440" tIns="45720" rIns="91440" bIns="45720" rtlCol="0" anchor="ctr"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一、研究背景</a:t>
            </a:r>
          </a:p>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二、文献述评</a:t>
            </a:r>
          </a:p>
        </p:txBody>
      </p:sp>
      <p:sp>
        <p:nvSpPr>
          <p:cNvPr id="6" name="矩形 5"/>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经济统计案例分析</a:t>
            </a:r>
            <a:endParaRPr lang="zh-CN" altLang="en-US" sz="2800" b="1">
              <a:solidFill>
                <a:schemeClr val="bg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8" name="Rectangle 9"/>
          <p:cNvSpPr>
            <a:spLocks noGrp="1" noChangeArrowheads="1"/>
          </p:cNvSpPr>
          <p:nvPr>
            <p:ph idx="1"/>
          </p:nvPr>
        </p:nvSpPr>
        <p:spPr>
          <a:xfrm>
            <a:off x="615315" y="403225"/>
            <a:ext cx="11459845" cy="5688330"/>
          </a:xfrm>
          <a:ln w="25400">
            <a:noFill/>
          </a:ln>
          <a:effectLst>
            <a:outerShdw blurRad="50800" dist="50800" dir="5400000" algn="ctr" rotWithShape="0">
              <a:schemeClr val="accent5">
                <a:lumMod val="20000"/>
                <a:lumOff val="80000"/>
              </a:schemeClr>
            </a:outerShdw>
          </a:effectLst>
        </p:spPr>
        <p:txBody>
          <a:bodyPr>
            <a:noAutofit/>
          </a:bodyPr>
          <a:lstStyle/>
          <a:p>
            <a:pPr fontAlgn="auto">
              <a:lnSpc>
                <a:spcPts val="3400"/>
              </a:lnSpc>
              <a:buNone/>
            </a:pPr>
            <a:r>
              <a:rPr lang="en-US" altLang="zh-CN" sz="2400" dirty="0">
                <a:latin typeface="华文楷体" panose="02010600040101010101" charset="-122"/>
                <a:ea typeface="华文楷体" panose="02010600040101010101" charset="-122"/>
                <a:cs typeface="华文楷体" panose="02010600040101010101" charset="-122"/>
              </a:rPr>
              <a:t>            </a:t>
            </a:r>
            <a:endParaRPr lang="zh-CN" altLang="en-US" sz="2400" dirty="0">
              <a:latin typeface="华文楷体" panose="02010600040101010101" charset="-122"/>
              <a:ea typeface="华文楷体" panose="02010600040101010101" charset="-122"/>
              <a:cs typeface="华文楷体" panose="02010600040101010101" charset="-122"/>
            </a:endParaRPr>
          </a:p>
          <a:p>
            <a:pPr indent="609600" fontAlgn="auto">
              <a:lnSpc>
                <a:spcPct val="150000"/>
              </a:lnSpc>
              <a:buNone/>
              <a:extLst>
                <a:ext uri="{35155182-B16C-46BC-9424-99874614C6A1}">
                  <wpsdc:indentchars xmlns:wpsdc="http://www.wps.cn/officeDocument/2017/drawingmlCustomData" xmlns="" val="200" checksum="4158780845"/>
                </a:ext>
              </a:extLst>
            </a:pPr>
            <a:r>
              <a:rPr lang="zh-CN" altLang="en-US" sz="2400" b="1" dirty="0">
                <a:latin typeface="华文楷体" panose="02010600040101010101" charset="-122"/>
                <a:ea typeface="华文楷体" panose="02010600040101010101" charset="-122"/>
                <a:cs typeface="华文楷体" panose="02010600040101010101" charset="-122"/>
              </a:rPr>
              <a:t>全球共识与分歧</a:t>
            </a:r>
            <a:r>
              <a:rPr lang="zh-CN" altLang="en-US" sz="2400" dirty="0">
                <a:latin typeface="华文楷体" panose="02010600040101010101" charset="-122"/>
                <a:ea typeface="华文楷体" panose="02010600040101010101" charset="-122"/>
                <a:cs typeface="华文楷体" panose="02010600040101010101" charset="-122"/>
              </a:rPr>
              <a:t>：气候变暖已成人类共同挑战，但各国基于发展利益，在“谁来减、减多少”上分歧严重，全球协议推进受阻。</a:t>
            </a:r>
          </a:p>
          <a:p>
            <a:pPr indent="609600" fontAlgn="auto">
              <a:lnSpc>
                <a:spcPct val="150000"/>
              </a:lnSpc>
              <a:buNone/>
              <a:extLst>
                <a:ext uri="{35155182-B16C-46BC-9424-99874614C6A1}">
                  <wpsdc:indentchars xmlns:wpsdc="http://www.wps.cn/officeDocument/2017/drawingmlCustomData" xmlns="" val="200" checksum="4158780845"/>
                </a:ext>
              </a:extLst>
            </a:pPr>
            <a:r>
              <a:rPr lang="zh-CN" altLang="en-US" sz="2400" b="1" dirty="0">
                <a:latin typeface="华文楷体" panose="02010600040101010101" charset="-122"/>
                <a:ea typeface="华文楷体" panose="02010600040101010101" charset="-122"/>
                <a:cs typeface="华文楷体" panose="02010600040101010101" charset="-122"/>
              </a:rPr>
              <a:t>责任界定僵局</a:t>
            </a:r>
            <a:r>
              <a:rPr lang="zh-CN" altLang="en-US" sz="2400" dirty="0">
                <a:latin typeface="华文楷体" panose="02010600040101010101" charset="-122"/>
                <a:ea typeface="华文楷体" panose="02010600040101010101" charset="-122"/>
                <a:cs typeface="华文楷体" panose="02010600040101010101" charset="-122"/>
              </a:rPr>
              <a:t>：贸易隐含碳的责任归属（生产者</a:t>
            </a:r>
            <a:r>
              <a:rPr lang="en-US" altLang="zh-CN" sz="2400" dirty="0">
                <a:latin typeface="华文楷体" panose="02010600040101010101" charset="-122"/>
                <a:ea typeface="华文楷体" panose="02010600040101010101" charset="-122"/>
                <a:cs typeface="华文楷体" panose="02010600040101010101" charset="-122"/>
              </a:rPr>
              <a:t>vs</a:t>
            </a:r>
            <a:r>
              <a:rPr lang="zh-CN" altLang="en-US" sz="2400" dirty="0">
                <a:latin typeface="华文楷体" panose="02010600040101010101" charset="-122"/>
                <a:ea typeface="华文楷体" panose="02010600040101010101" charset="-122"/>
                <a:cs typeface="华文楷体" panose="02010600040101010101" charset="-122"/>
              </a:rPr>
              <a:t>消费者）是国际谈判的核心瓶颈，直接影响减排义务的公平分摊。</a:t>
            </a:r>
          </a:p>
          <a:p>
            <a:pPr indent="609600" fontAlgn="auto">
              <a:lnSpc>
                <a:spcPct val="150000"/>
              </a:lnSpc>
              <a:buNone/>
              <a:extLst>
                <a:ext uri="{35155182-B16C-46BC-9424-99874614C6A1}">
                  <wpsdc:indentchars xmlns:wpsdc="http://www.wps.cn/officeDocument/2017/drawingmlCustomData" xmlns="" val="200" checksum="4158780845"/>
                </a:ext>
              </a:extLst>
            </a:pPr>
            <a:r>
              <a:rPr lang="zh-CN" altLang="en-US" sz="2400" b="1" dirty="0">
                <a:latin typeface="华文楷体" panose="02010600040101010101" charset="-122"/>
                <a:ea typeface="华文楷体" panose="02010600040101010101" charset="-122"/>
                <a:cs typeface="华文楷体" panose="02010600040101010101" charset="-122"/>
              </a:rPr>
              <a:t>省际转移新课题</a:t>
            </a:r>
            <a:r>
              <a:rPr lang="zh-CN" altLang="en-US" sz="2400" dirty="0">
                <a:latin typeface="华文楷体" panose="02010600040101010101" charset="-122"/>
                <a:ea typeface="华文楷体" panose="02010600040101010101" charset="-122"/>
                <a:cs typeface="华文楷体" panose="02010600040101010101" charset="-122"/>
              </a:rPr>
              <a:t>：区域产业结构差异显著，省际贸易引发大量碳排放跨区流动，省内减排责任的界定与分摊成为新挑战。</a:t>
            </a:r>
          </a:p>
          <a:p>
            <a:pPr marL="571500" indent="-342900" algn="l" fontAlgn="auto">
              <a:lnSpc>
                <a:spcPct val="150000"/>
              </a:lnSpc>
              <a:buFont typeface="Wingdings" panose="05000000000000000000" charset="0"/>
              <a:buChar char="Ø"/>
            </a:pPr>
            <a:r>
              <a:rPr lang="zh-CN" altLang="en-US" sz="2400" dirty="0">
                <a:latin typeface="华文楷体" panose="02010600040101010101" charset="-122"/>
                <a:ea typeface="华文楷体" panose="02010600040101010101" charset="-122"/>
                <a:cs typeface="华文楷体" panose="02010600040101010101" charset="-122"/>
              </a:rPr>
              <a:t>为此，本案例利用2002、2007、2012和2017年省区间投入产出表，计算四个年份我国30个省区间贸易隐含的碳排放，并分析其转移特征及变化趋势，为促进我国经济发展模式转型、合理分摊省区碳减排责任提供可行的方案。</a:t>
            </a:r>
          </a:p>
        </p:txBody>
      </p:sp>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3</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280352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一、研究背景</a:t>
            </a:r>
          </a:p>
        </p:txBody>
      </p:sp>
      <p:sp>
        <p:nvSpPr>
          <p:cNvPr id="2" name="矩形 1"/>
          <p:cNvSpPr/>
          <p:nvPr/>
        </p:nvSpPr>
        <p:spPr>
          <a:xfrm>
            <a:off x="29845"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经济统计案例分析</a:t>
            </a:r>
            <a:endParaRPr lang="zh-CN" altLang="en-US" sz="2800" b="1">
              <a:solidFill>
                <a:schemeClr val="bg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AutoShape 6">
            <a:hlinkClick r:id="" action="ppaction://noaction" highlightClick="1"/>
            <a:hlinkHover r:id="rId3" action="ppaction://hlinksldjump"/>
          </p:cNvPr>
          <p:cNvSpPr>
            <a:spLocks noChangeArrowheads="1"/>
          </p:cNvSpPr>
          <p:nvPr/>
        </p:nvSpPr>
        <p:spPr bwMode="auto">
          <a:xfrm>
            <a:off x="7011566" y="914400"/>
            <a:ext cx="381000" cy="228600"/>
          </a:xfrm>
          <a:prstGeom prst="actionButtonBlank">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微软雅黑" panose="020B0503020204020204" charset="-122"/>
              <a:ea typeface="微软雅黑" panose="020B0503020204020204" charset="-122"/>
            </a:endParaRPr>
          </a:p>
        </p:txBody>
      </p:sp>
      <p:sp>
        <p:nvSpPr>
          <p:cNvPr id="23559" name="Rectangle 7"/>
          <p:cNvSpPr>
            <a:spLocks noGrp="1" noRot="1" noChangeArrowheads="1"/>
          </p:cNvSpPr>
          <p:nvPr>
            <p:ph idx="1"/>
          </p:nvPr>
        </p:nvSpPr>
        <p:spPr>
          <a:xfrm>
            <a:off x="1078865" y="1190625"/>
            <a:ext cx="10444480" cy="5308600"/>
          </a:xfrm>
          <a:ln>
            <a:noFill/>
          </a:ln>
        </p:spPr>
        <p:txBody>
          <a:bodyPr>
            <a:noAutofit/>
          </a:bodyPr>
          <a:lstStyle/>
          <a:p>
            <a:pPr marL="571500" indent="-342900" fontAlgn="auto">
              <a:lnSpc>
                <a:spcPct val="150000"/>
              </a:lnSpc>
              <a:spcBef>
                <a:spcPts val="0"/>
              </a:spcBef>
              <a:buFont typeface="Wingdings" panose="05000000000000000000" charset="0"/>
              <a:buChar char="Ø"/>
            </a:pPr>
            <a:r>
              <a:rPr lang="zh-CN" altLang="en-US" sz="2400" b="1" dirty="0">
                <a:latin typeface="华文楷体" panose="02010600040101010101" charset="-122"/>
                <a:ea typeface="华文楷体" panose="02010600040101010101" charset="-122"/>
              </a:rPr>
              <a:t>理论内涵与发展</a:t>
            </a:r>
          </a:p>
          <a:p>
            <a:pPr fontAlgn="auto">
              <a:lnSpc>
                <a:spcPct val="150000"/>
              </a:lnSpc>
              <a:spcBef>
                <a:spcPts val="0"/>
              </a:spcBef>
              <a:buFont typeface="Arial" panose="020B0604020202020204" pitchFamily="34" charset="0"/>
              <a:buChar char="•"/>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20世纪70年代“隐含”概念从资源消耗领域延伸，据此进一步引出隐含能源、隐含碳排放、隐含污染等概念。</a:t>
            </a:r>
          </a:p>
          <a:p>
            <a:pPr fontAlgn="auto">
              <a:lnSpc>
                <a:spcPct val="150000"/>
              </a:lnSpc>
              <a:spcBef>
                <a:spcPts val="0"/>
              </a:spcBef>
              <a:buFont typeface="Arial" panose="020B0604020202020204" pitchFamily="34" charset="0"/>
              <a:buChar char="•"/>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全球化贸易加速碳泄</a:t>
            </a:r>
            <a:r>
              <a:rPr lang="zh-CN" altLang="en-US" sz="2400" dirty="0">
                <a:latin typeface="华文楷体" panose="02010600040101010101" charset="-122"/>
                <a:ea typeface="华文楷体" panose="02010600040101010101" charset="-122"/>
              </a:rPr>
              <a:t>露与跨境转移，攸关各国减排政策制定，受到国内外学者高度关注。</a:t>
            </a:r>
          </a:p>
          <a:p>
            <a:pPr fontAlgn="auto">
              <a:lnSpc>
                <a:spcPct val="150000"/>
              </a:lnSpc>
              <a:spcBef>
                <a:spcPts val="0"/>
              </a:spcBef>
              <a:buFont typeface="Arial" panose="020B0604020202020204" pitchFamily="34" charset="0"/>
              <a:buChar char="•"/>
            </a:pPr>
            <a:r>
              <a:rPr lang="en-US" altLang="zh-CN" sz="2400" dirty="0">
                <a:latin typeface="华文楷体" panose="02010600040101010101" charset="-122"/>
                <a:ea typeface="华文楷体" panose="02010600040101010101" charset="-122"/>
              </a:rPr>
              <a:t> </a:t>
            </a:r>
            <a:r>
              <a:rPr lang="zh-CN" altLang="en-US" sz="2400" dirty="0">
                <a:latin typeface="华文楷体" panose="02010600040101010101" charset="-122"/>
                <a:ea typeface="华文楷体" panose="02010600040101010101" charset="-122"/>
              </a:rPr>
              <a:t>环境与贸易关系的分析框架：</a:t>
            </a:r>
            <a:r>
              <a:rPr lang="en-US" altLang="zh-CN" sz="2400" dirty="0">
                <a:latin typeface="华文楷体" panose="02010600040101010101" charset="-122"/>
                <a:ea typeface="华文楷体" panose="02010600040101010101" charset="-122"/>
              </a:rPr>
              <a:t>H-O</a:t>
            </a:r>
            <a:r>
              <a:rPr lang="zh-CN" altLang="en-US" sz="2400" dirty="0">
                <a:latin typeface="华文楷体" panose="02010600040101010101" charset="-122"/>
                <a:ea typeface="华文楷体" panose="02010600040101010101" charset="-122"/>
              </a:rPr>
              <a:t>理论、一般均衡理论框架、“环境三效应”理论框架等，目前理论框架相对简单，结论也不够清晰</a:t>
            </a:r>
          </a:p>
          <a:p>
            <a:pPr indent="0" fontAlgn="auto">
              <a:lnSpc>
                <a:spcPct val="150000"/>
              </a:lnSpc>
              <a:spcBef>
                <a:spcPts val="0"/>
              </a:spcBef>
              <a:buFont typeface="Wingdings" panose="05000000000000000000" charset="0"/>
              <a:buNone/>
            </a:pPr>
            <a:endParaRPr lang="zh-CN" altLang="en-US" sz="2400" dirty="0">
              <a:latin typeface="华文楷体" panose="02010600040101010101" charset="-122"/>
              <a:ea typeface="华文楷体" panose="02010600040101010101" charset="-122"/>
            </a:endParaRPr>
          </a:p>
          <a:p>
            <a:pPr fontAlgn="auto">
              <a:lnSpc>
                <a:spcPts val="3400"/>
              </a:lnSpc>
              <a:spcBef>
                <a:spcPts val="0"/>
              </a:spcBef>
              <a:buFontTx/>
              <a:buNone/>
            </a:pP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p:txBody>
      </p:sp>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4</a:t>
            </a:fld>
            <a:endParaRPr lang="zh-CN" altLang="en-US" sz="2000" dirty="0">
              <a:solidFill>
                <a:schemeClr val="tx1"/>
              </a:solidFill>
            </a:endParaRPr>
          </a:p>
        </p:txBody>
      </p:sp>
      <p:sp>
        <p:nvSpPr>
          <p:cNvPr id="6" name="Rectangle 4" descr="浅色上对角线"/>
          <p:cNvSpPr>
            <a:spLocks noChangeArrowheads="1"/>
          </p:cNvSpPr>
          <p:nvPr/>
        </p:nvSpPr>
        <p:spPr bwMode="auto">
          <a:xfrm>
            <a:off x="868680" y="107315"/>
            <a:ext cx="258953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二、文献述评</a:t>
            </a:r>
          </a:p>
        </p:txBody>
      </p:sp>
      <p:sp>
        <p:nvSpPr>
          <p:cNvPr id="2" name="矩形 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经济统计案例分析</a:t>
            </a:r>
            <a:endParaRPr lang="zh-CN" altLang="en-US" sz="2800" b="1">
              <a:solidFill>
                <a:schemeClr val="bg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AutoShape 6">
            <a:hlinkClick r:id="" action="ppaction://noaction" highlightClick="1"/>
            <a:hlinkHover r:id="rId3" action="ppaction://hlinksldjump"/>
          </p:cNvPr>
          <p:cNvSpPr>
            <a:spLocks noChangeArrowheads="1"/>
          </p:cNvSpPr>
          <p:nvPr/>
        </p:nvSpPr>
        <p:spPr bwMode="auto">
          <a:xfrm>
            <a:off x="7011566" y="914400"/>
            <a:ext cx="381000" cy="228600"/>
          </a:xfrm>
          <a:prstGeom prst="actionButtonBlank">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微软雅黑" panose="020B0503020204020204" charset="-122"/>
              <a:ea typeface="微软雅黑" panose="020B0503020204020204" charset="-122"/>
            </a:endParaRPr>
          </a:p>
        </p:txBody>
      </p:sp>
      <p:sp>
        <p:nvSpPr>
          <p:cNvPr id="23559" name="Rectangle 7"/>
          <p:cNvSpPr>
            <a:spLocks noGrp="1" noRot="1" noChangeArrowheads="1"/>
          </p:cNvSpPr>
          <p:nvPr>
            <p:ph idx="1"/>
          </p:nvPr>
        </p:nvSpPr>
        <p:spPr>
          <a:xfrm>
            <a:off x="1520825" y="914400"/>
            <a:ext cx="10210800" cy="5166360"/>
          </a:xfrm>
          <a:ln>
            <a:noFill/>
          </a:ln>
        </p:spPr>
        <p:txBody>
          <a:bodyPr>
            <a:noAutofit/>
          </a:bodyPr>
          <a:lstStyle/>
          <a:p>
            <a:pPr marL="571500" indent="-342900" algn="l" fontAlgn="auto">
              <a:lnSpc>
                <a:spcPct val="150000"/>
              </a:lnSpc>
              <a:spcBef>
                <a:spcPts val="0"/>
              </a:spcBef>
              <a:buClrTx/>
              <a:buSzTx/>
              <a:buFont typeface="Wingdings" panose="05000000000000000000" charset="0"/>
              <a:buChar char="Ø"/>
            </a:pPr>
            <a:r>
              <a:rPr lang="zh-CN" altLang="en-US" sz="2400" b="1" dirty="0">
                <a:latin typeface="Times New Roman" panose="02020603050405020304" pitchFamily="18" charset="0"/>
                <a:ea typeface="华文楷体" panose="02010600040101010101" charset="-122"/>
                <a:cs typeface="Times New Roman" panose="02020603050405020304" pitchFamily="18" charset="0"/>
              </a:rPr>
              <a:t>常用的贸易隐含碳排放测算方法</a:t>
            </a: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ct val="150000"/>
              </a:lnSpc>
              <a:spcBef>
                <a:spcPts val="0"/>
              </a:spcBef>
              <a:buFont typeface="Arial" panose="020B0604020202020204" pitchFamily="34" charset="0"/>
              <a:buChar char="•"/>
            </a:pPr>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r>
              <a:rPr lang="zh-CN" altLang="en-US" sz="2400" dirty="0">
                <a:latin typeface="Times New Roman" panose="02020603050405020304" pitchFamily="18" charset="0"/>
                <a:ea typeface="华文楷体" panose="02010600040101010101" charset="-122"/>
                <a:cs typeface="Times New Roman" panose="02020603050405020304" pitchFamily="18" charset="0"/>
              </a:rPr>
              <a:t>过程分析法：</a:t>
            </a:r>
            <a:r>
              <a:rPr lang="zh-CN" altLang="en-US" sz="2400" dirty="0">
                <a:latin typeface="Times New Roman" panose="02020603050405020304" pitchFamily="18" charset="0"/>
                <a:ea typeface="华文楷体" panose="02010600040101010101" charset="-122"/>
                <a:cs typeface="Times New Roman" panose="02020603050405020304" pitchFamily="18" charset="0"/>
                <a:sym typeface="+mn-ea"/>
              </a:rPr>
              <a:t>使用实测法、物料平衡法、生命周期方法等来计算排放的二氧化碳。精度高但数据需求庞大，难以支撑宏观尺度的实证研究。</a:t>
            </a: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a:p>
            <a:pPr fontAlgn="auto">
              <a:lnSpc>
                <a:spcPct val="150000"/>
              </a:lnSpc>
              <a:spcBef>
                <a:spcPts val="0"/>
              </a:spcBef>
              <a:buFont typeface="Arial" panose="020B0604020202020204" pitchFamily="34" charset="0"/>
              <a:buChar char="•"/>
            </a:pPr>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r>
              <a:rPr lang="zh-CN" altLang="en-US" sz="2400" dirty="0">
                <a:latin typeface="Times New Roman" panose="02020603050405020304" pitchFamily="18" charset="0"/>
                <a:ea typeface="华文楷体" panose="02010600040101010101" charset="-122"/>
                <a:cs typeface="Times New Roman" panose="02020603050405020304" pitchFamily="18" charset="0"/>
              </a:rPr>
              <a:t>投入产出法：分为</a:t>
            </a:r>
            <a:r>
              <a:rPr lang="zh-CN" altLang="en-US" sz="2400" b="1" dirty="0">
                <a:latin typeface="Times New Roman" panose="02020603050405020304" pitchFamily="18" charset="0"/>
                <a:ea typeface="华文楷体" panose="02010600040101010101" charset="-122"/>
                <a:cs typeface="Times New Roman" panose="02020603050405020304" pitchFamily="18" charset="0"/>
              </a:rPr>
              <a:t>单区域投入产出模型</a:t>
            </a:r>
            <a:r>
              <a:rPr lang="zh-CN" altLang="en-US" sz="2400" dirty="0">
                <a:latin typeface="Times New Roman" panose="02020603050405020304" pitchFamily="18" charset="0"/>
                <a:ea typeface="华文楷体" panose="02010600040101010101" charset="-122"/>
                <a:cs typeface="Times New Roman" panose="02020603050405020304" pitchFamily="18" charset="0"/>
              </a:rPr>
              <a:t>、</a:t>
            </a:r>
            <a:r>
              <a:rPr lang="zh-CN" altLang="en-US" sz="2400" b="1" dirty="0">
                <a:latin typeface="Times New Roman" panose="02020603050405020304" pitchFamily="18" charset="0"/>
                <a:ea typeface="华文楷体" panose="02010600040101010101" charset="-122"/>
                <a:cs typeface="Times New Roman" panose="02020603050405020304" pitchFamily="18" charset="0"/>
              </a:rPr>
              <a:t>双区域间投入产出分析模型。</a:t>
            </a:r>
          </a:p>
          <a:p>
            <a:pPr marL="571500" indent="-342900" algn="l" fontAlgn="auto">
              <a:lnSpc>
                <a:spcPct val="150000"/>
              </a:lnSpc>
              <a:spcBef>
                <a:spcPts val="0"/>
              </a:spcBef>
              <a:buClrTx/>
              <a:buSzTx/>
              <a:buFont typeface="Wingdings" panose="05000000000000000000" charset="0"/>
              <a:buChar char="Ø"/>
            </a:pPr>
            <a:endParaRPr lang="zh-CN" altLang="en-US" sz="2400" b="1" dirty="0">
              <a:latin typeface="华文楷体" panose="02010600040101010101" charset="-122"/>
              <a:ea typeface="华文楷体" panose="02010600040101010101" charset="-122"/>
            </a:endParaRPr>
          </a:p>
          <a:p>
            <a:pPr marL="571500" indent="-342900" algn="l" fontAlgn="auto">
              <a:lnSpc>
                <a:spcPct val="150000"/>
              </a:lnSpc>
              <a:spcBef>
                <a:spcPts val="0"/>
              </a:spcBef>
              <a:buClrTx/>
              <a:buSzTx/>
              <a:buFont typeface="Wingdings" panose="05000000000000000000" charset="0"/>
              <a:buChar char="Ø"/>
            </a:pPr>
            <a:r>
              <a:rPr lang="zh-CN" altLang="en-US" sz="2400" b="1" dirty="0">
                <a:latin typeface="华文楷体" panose="02010600040101010101" charset="-122"/>
                <a:ea typeface="华文楷体" panose="02010600040101010101" charset="-122"/>
              </a:rPr>
              <a:t>文献总结</a:t>
            </a:r>
          </a:p>
          <a:p>
            <a:pPr fontAlgn="auto">
              <a:lnSpc>
                <a:spcPct val="150000"/>
              </a:lnSpc>
              <a:spcBef>
                <a:spcPts val="0"/>
              </a:spcBef>
              <a:buFont typeface="Arial" panose="020B0604020202020204" pitchFamily="34" charset="0"/>
              <a:buChar char="•"/>
            </a:pPr>
            <a:r>
              <a:rPr lang="zh-CN" altLang="en-US" sz="2400" dirty="0">
                <a:latin typeface="华文楷体" panose="02010600040101010101" charset="-122"/>
                <a:ea typeface="华文楷体" panose="02010600040101010101" charset="-122"/>
              </a:rPr>
              <a:t>国内省区间碳排放转移的综合定量研究较少。</a:t>
            </a:r>
            <a:endParaRPr lang="zh-CN" altLang="en-US" sz="2400" b="1" dirty="0">
              <a:latin typeface="华文楷体" panose="02010600040101010101" charset="-122"/>
              <a:ea typeface="华文楷体" panose="02010600040101010101" charset="-122"/>
            </a:endParaRPr>
          </a:p>
          <a:p>
            <a:pPr fontAlgn="auto">
              <a:lnSpc>
                <a:spcPct val="150000"/>
              </a:lnSpc>
              <a:spcBef>
                <a:spcPts val="0"/>
              </a:spcBef>
              <a:buFont typeface="Arial" panose="020B0604020202020204" pitchFamily="34" charset="0"/>
              <a:buChar char="•"/>
            </a:pPr>
            <a:r>
              <a:rPr lang="zh-CN" altLang="en-US" sz="2400" dirty="0">
                <a:latin typeface="华文楷体" panose="02010600040101010101" charset="-122"/>
                <a:ea typeface="华文楷体" panose="02010600040101010101" charset="-122"/>
              </a:rPr>
              <a:t>部分研究未考虑加工转换环节所产生的碳排放，从而低估碳排放总量。</a:t>
            </a:r>
          </a:p>
          <a:p>
            <a:pPr fontAlgn="auto">
              <a:lnSpc>
                <a:spcPct val="150000"/>
              </a:lnSpc>
              <a:spcBef>
                <a:spcPts val="0"/>
              </a:spcBef>
              <a:buFont typeface="Arial" panose="020B0604020202020204" pitchFamily="34" charset="0"/>
              <a:buChar char="•"/>
            </a:pPr>
            <a:r>
              <a:rPr lang="zh-CN" altLang="en-US" sz="2400" dirty="0">
                <a:latin typeface="华文楷体" panose="02010600040101010101" charset="-122"/>
                <a:ea typeface="华文楷体" panose="02010600040101010101" charset="-122"/>
              </a:rPr>
              <a:t>多采用竞争型投入产出表，易高估贸易隐含碳排放。</a:t>
            </a: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p:txBody>
      </p:sp>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5</a:t>
            </a:fld>
            <a:endParaRPr lang="zh-CN" altLang="en-US" sz="2000" dirty="0">
              <a:solidFill>
                <a:schemeClr val="tx1"/>
              </a:solidFill>
            </a:endParaRPr>
          </a:p>
        </p:txBody>
      </p:sp>
      <p:sp>
        <p:nvSpPr>
          <p:cNvPr id="6" name="Rectangle 4" descr="浅色上对角线"/>
          <p:cNvSpPr>
            <a:spLocks noChangeArrowheads="1"/>
          </p:cNvSpPr>
          <p:nvPr/>
        </p:nvSpPr>
        <p:spPr bwMode="auto">
          <a:xfrm>
            <a:off x="861695" y="107315"/>
            <a:ext cx="264287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二、文献述评</a:t>
            </a:r>
          </a:p>
        </p:txBody>
      </p:sp>
      <p:sp>
        <p:nvSpPr>
          <p:cNvPr id="2" name="矩形 1"/>
          <p:cNvSpPr/>
          <p:nvPr/>
        </p:nvSpPr>
        <p:spPr>
          <a:xfrm>
            <a:off x="22860" y="914400"/>
            <a:ext cx="375285" cy="458025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经济统计案例分析</a:t>
            </a:r>
            <a:endParaRPr lang="zh-CN" altLang="en-US" sz="2800" b="1">
              <a:solidFill>
                <a:schemeClr val="bg1"/>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微信图片_2025-08-21_135334_841"/>
          <p:cNvPicPr>
            <a:picLocks noChangeAspect="1"/>
          </p:cNvPicPr>
          <p:nvPr/>
        </p:nvPicPr>
        <p:blipFill>
          <a:blip r:embed="rId2"/>
          <a:stretch>
            <a:fillRect/>
          </a:stretch>
        </p:blipFill>
        <p:spPr>
          <a:xfrm>
            <a:off x="500438" y="-72736"/>
            <a:ext cx="11691562" cy="6681355"/>
          </a:xfrm>
          <a:prstGeom prst="rect">
            <a:avLst/>
          </a:prstGeom>
        </p:spPr>
      </p:pic>
      <p:sp>
        <p:nvSpPr>
          <p:cNvPr id="52" name="圆角矩形 51"/>
          <p:cNvSpPr/>
          <p:nvPr/>
        </p:nvSpPr>
        <p:spPr>
          <a:xfrm>
            <a:off x="1817489" y="856749"/>
            <a:ext cx="8222187" cy="2405890"/>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3" name="矩形 2"/>
          <p:cNvSpPr/>
          <p:nvPr/>
        </p:nvSpPr>
        <p:spPr>
          <a:xfrm>
            <a:off x="-83121"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
        <p:nvSpPr>
          <p:cNvPr id="7"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6</a:t>
            </a:fld>
            <a:endParaRPr lang="zh-CN" altLang="en-US" sz="2000" dirty="0">
              <a:solidFill>
                <a:schemeClr val="tx1"/>
              </a:solidFill>
            </a:endParaRPr>
          </a:p>
        </p:txBody>
      </p:sp>
      <p:sp>
        <p:nvSpPr>
          <p:cNvPr id="10" name="Rectangle 4"/>
          <p:cNvSpPr>
            <a:spLocks noGrp="1" noChangeArrowheads="1"/>
          </p:cNvSpPr>
          <p:nvPr/>
        </p:nvSpPr>
        <p:spPr>
          <a:xfrm>
            <a:off x="871369" y="856615"/>
            <a:ext cx="10825227" cy="111125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50000"/>
              </a:lnSpc>
            </a:pPr>
            <a:r>
              <a:rPr lang="zh-CN" altLang="en-US"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sym typeface="+mn-ea"/>
              </a:rPr>
              <a:t>第二节</a:t>
            </a:r>
            <a:r>
              <a:rPr lang="en-US" altLang="zh-CN"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sym typeface="+mn-ea"/>
              </a:rPr>
              <a:t>  </a:t>
            </a:r>
            <a:r>
              <a:rPr lang="zh-CN" altLang="en-US"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sym typeface="+mn-ea"/>
              </a:rPr>
              <a:t>省区间投入产出模型与数据说明</a:t>
            </a:r>
          </a:p>
        </p:txBody>
      </p:sp>
      <p:sp>
        <p:nvSpPr>
          <p:cNvPr id="13" name="Rectangle 9"/>
          <p:cNvSpPr txBox="1">
            <a:spLocks noChangeArrowheads="1"/>
          </p:cNvSpPr>
          <p:nvPr/>
        </p:nvSpPr>
        <p:spPr>
          <a:xfrm>
            <a:off x="1992769" y="2496755"/>
            <a:ext cx="8735060" cy="2109283"/>
          </a:xfrm>
          <a:prstGeom prst="rect">
            <a:avLst/>
          </a:prstGeom>
          <a:ln w="25400">
            <a:noFill/>
          </a:ln>
          <a:effectLst>
            <a:outerShdw blurRad="50800" dist="50800" dir="5400000" algn="ctr" rotWithShape="0">
              <a:schemeClr val="accent5">
                <a:lumMod val="20000"/>
                <a:lumOff val="80000"/>
              </a:schemeClr>
            </a:outerShdw>
          </a:effectLst>
        </p:spPr>
        <p:txBody>
          <a:bodyPr vert="horz" lIns="91440" tIns="45720" rIns="91440" bIns="45720" rtlCol="0" anchor="t"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一、省区间投入产出模型</a:t>
            </a:r>
          </a:p>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二、指标与数据说明</a:t>
            </a: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ln>
                  <a:noFill/>
                </a:ln>
              </a:rPr>
              <a:t>宏观经济监测统计分析</a:t>
            </a:r>
          </a:p>
        </p:txBody>
      </p:sp>
      <p:sp>
        <p:nvSpPr>
          <p:cNvPr id="4" name="矩形 3"/>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经济统计案例分析</a:t>
            </a:r>
            <a:endParaRPr lang="zh-CN" altLang="en-US" sz="2800" b="1">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p:cNvSpPr txBox="1"/>
          <p:nvPr/>
        </p:nvSpPr>
        <p:spPr>
          <a:xfrm>
            <a:off x="840740" y="895985"/>
            <a:ext cx="10539095" cy="5882640"/>
          </a:xfrm>
          <a:prstGeom prst="rect">
            <a:avLst/>
          </a:prstGeom>
        </p:spPr>
        <p:txBody>
          <a:bodyPr wrap="square">
            <a:noAutofit/>
          </a:bodyPr>
          <a:lstStyle/>
          <a:p>
            <a:pPr indent="711200" algn="just" defTabSz="266700" fontAlgn="auto">
              <a:lnSpc>
                <a:spcPct val="150000"/>
              </a:lnSpc>
              <a:spcBef>
                <a:spcPts val="0"/>
              </a:spcBef>
              <a:spcAft>
                <a:spcPct val="0"/>
              </a:spcAft>
              <a:extLst>
                <a:ext uri="{35155182-B16C-46BC-9424-99874614C6A1}">
                  <wpsdc:indentchars xmlns:wpsdc="http://www.wps.cn/officeDocument/2017/drawingmlCustomData" xmlns="" val="200" checksum="3773799597"/>
                </a:ext>
              </a:extLst>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区域间投入产出模型（</a:t>
            </a:r>
            <a:r>
              <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rPr>
              <a:t>IRIO）</a:t>
            </a:r>
          </a:p>
          <a:p>
            <a:pPr indent="711200" algn="just" defTabSz="266700" fontAlgn="auto">
              <a:lnSpc>
                <a:spcPct val="150000"/>
              </a:lnSpc>
              <a:spcBef>
                <a:spcPts val="0"/>
              </a:spcBef>
              <a:spcAft>
                <a:spcPct val="0"/>
              </a:spcAft>
            </a:pPr>
            <a:r>
              <a:rPr lang="en-US" altLang="zh-CN" sz="2400" dirty="0">
                <a:latin typeface="Times New Roman" panose="02020603050405020304" pitchFamily="18" charset="0"/>
                <a:ea typeface="华文楷体" panose="02010600040101010101" charset="-122"/>
                <a:cs typeface="Times New Roman" panose="02020603050405020304" pitchFamily="18" charset="0"/>
              </a:rPr>
              <a:t>X、A、Y</a:t>
            </a:r>
            <a:r>
              <a:rPr lang="zh-CN" altLang="en-US" sz="2400" dirty="0">
                <a:latin typeface="Times New Roman" panose="02020603050405020304" pitchFamily="18" charset="0"/>
                <a:ea typeface="华文楷体" panose="02010600040101010101" charset="-122"/>
                <a:cs typeface="Times New Roman" panose="02020603050405020304" pitchFamily="18" charset="0"/>
              </a:rPr>
              <a:t>分别表示总产出向量、直接消耗系数矩阵和最终需求向量。投入产出表的基本平衡关系式为：</a:t>
            </a:r>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p>
          <a:p>
            <a:pPr indent="711200" algn="just" defTabSz="266700" fontAlgn="auto">
              <a:lnSpc>
                <a:spcPct val="150000"/>
              </a:lnSpc>
              <a:spcBef>
                <a:spcPts val="0"/>
              </a:spcBef>
              <a:spcAft>
                <a:spcPct val="0"/>
              </a:spcAft>
            </a:pPr>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r>
              <a:rPr lang="zh-CN" altLang="en-US" sz="2400" dirty="0">
                <a:latin typeface="Times New Roman" panose="02020603050405020304" pitchFamily="18" charset="0"/>
                <a:ea typeface="华文楷体" panose="02010600040101010101" charset="-122"/>
                <a:cs typeface="Times New Roman" panose="02020603050405020304" pitchFamily="18" charset="0"/>
              </a:rPr>
              <a:t>（</a:t>
            </a:r>
            <a:r>
              <a:rPr lang="en-US" altLang="zh-CN" sz="2400" dirty="0">
                <a:latin typeface="Times New Roman" panose="02020603050405020304" pitchFamily="18" charset="0"/>
                <a:ea typeface="华文楷体" panose="02010600040101010101" charset="-122"/>
                <a:cs typeface="Times New Roman" panose="02020603050405020304" pitchFamily="18" charset="0"/>
              </a:rPr>
              <a:t>3.1</a:t>
            </a:r>
            <a:r>
              <a:rPr lang="zh-CN" altLang="en-US" sz="2400" dirty="0">
                <a:latin typeface="Times New Roman" panose="02020603050405020304" pitchFamily="18" charset="0"/>
                <a:ea typeface="华文楷体" panose="02010600040101010101" charset="-122"/>
                <a:cs typeface="Times New Roman" panose="02020603050405020304" pitchFamily="18" charset="0"/>
              </a:rPr>
              <a:t>）</a:t>
            </a:r>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a:p>
            <a:pPr indent="711200" algn="just" defTabSz="266700" fontAlgn="auto">
              <a:lnSpc>
                <a:spcPct val="150000"/>
              </a:lnSpc>
              <a:spcBef>
                <a:spcPts val="0"/>
              </a:spcBef>
              <a:spcAft>
                <a:spcPct val="0"/>
              </a:spcAft>
            </a:pPr>
            <a:r>
              <a:rPr lang="zh-CN" altLang="en-US" sz="2400" dirty="0">
                <a:latin typeface="Times New Roman" panose="02020603050405020304" pitchFamily="18" charset="0"/>
                <a:ea typeface="华文楷体" panose="02010600040101010101" charset="-122"/>
                <a:cs typeface="Times New Roman" panose="02020603050405020304" pitchFamily="18" charset="0"/>
              </a:rPr>
              <a:t>其可改写为：</a:t>
            </a:r>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r>
              <a:rPr lang="zh-CN" altLang="en-US" sz="2400" dirty="0">
                <a:latin typeface="Times New Roman" panose="02020603050405020304" pitchFamily="18" charset="0"/>
                <a:ea typeface="华文楷体" panose="02010600040101010101" charset="-122"/>
                <a:cs typeface="Times New Roman" panose="02020603050405020304" pitchFamily="18" charset="0"/>
                <a:sym typeface="+mn-ea"/>
              </a:rPr>
              <a:t>（</a:t>
            </a:r>
            <a:r>
              <a:rPr lang="en-US" altLang="zh-CN" sz="2400" dirty="0">
                <a:latin typeface="Times New Roman" panose="02020603050405020304" pitchFamily="18" charset="0"/>
                <a:ea typeface="华文楷体" panose="02010600040101010101" charset="-122"/>
                <a:cs typeface="Times New Roman" panose="02020603050405020304" pitchFamily="18" charset="0"/>
                <a:sym typeface="+mn-ea"/>
              </a:rPr>
              <a:t>3.2</a:t>
            </a:r>
            <a:r>
              <a:rPr lang="zh-CN" altLang="en-US" sz="2400" dirty="0">
                <a:latin typeface="Times New Roman" panose="02020603050405020304" pitchFamily="18" charset="0"/>
                <a:ea typeface="华文楷体" panose="02010600040101010101" charset="-122"/>
                <a:cs typeface="Times New Roman" panose="02020603050405020304" pitchFamily="18" charset="0"/>
                <a:sym typeface="+mn-ea"/>
              </a:rPr>
              <a:t>）</a:t>
            </a:r>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p>
          <a:p>
            <a:pPr indent="711200" algn="just" defTabSz="266700" fontAlgn="auto">
              <a:lnSpc>
                <a:spcPct val="150000"/>
              </a:lnSpc>
              <a:spcBef>
                <a:spcPts val="0"/>
              </a:spcBef>
              <a:spcAft>
                <a:spcPct val="0"/>
              </a:spcAft>
            </a:pPr>
            <a:r>
              <a:rPr lang="zh-CN" altLang="en-US" sz="2400" dirty="0">
                <a:latin typeface="Times New Roman" panose="02020603050405020304" pitchFamily="18" charset="0"/>
                <a:ea typeface="华文楷体" panose="02010600040101010101" charset="-122"/>
                <a:cs typeface="Times New Roman" panose="02020603050405020304" pitchFamily="18" charset="0"/>
              </a:rPr>
              <a:t>其中，</a:t>
            </a:r>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r>
              <a:rPr lang="zh-CN" altLang="en-US" sz="2400" dirty="0">
                <a:latin typeface="Times New Roman" panose="02020603050405020304" pitchFamily="18" charset="0"/>
                <a:ea typeface="华文楷体" panose="02010600040101010101" charset="-122"/>
                <a:cs typeface="Times New Roman" panose="02020603050405020304" pitchFamily="18" charset="0"/>
              </a:rPr>
              <a:t>为列昂惕夫逆矩阵，表示生产单位最终产品对各投入部门产品的完全需求。</a:t>
            </a:r>
          </a:p>
          <a:p>
            <a:pPr indent="711200" algn="just" defTabSz="266700" fontAlgn="auto">
              <a:lnSpc>
                <a:spcPct val="150000"/>
              </a:lnSpc>
              <a:spcBef>
                <a:spcPts val="0"/>
              </a:spcBef>
              <a:spcAft>
                <a:spcPct val="0"/>
              </a:spcAft>
            </a:pPr>
            <a:r>
              <a:rPr lang="zh-CN" altLang="en-US" sz="2400" dirty="0">
                <a:latin typeface="Times New Roman" panose="02020603050405020304" pitchFamily="18" charset="0"/>
                <a:ea typeface="华文楷体" panose="02010600040101010101" charset="-122"/>
                <a:cs typeface="Times New Roman" panose="02020603050405020304" pitchFamily="18" charset="0"/>
              </a:rPr>
              <a:t>依据式（3.2），可计算</a:t>
            </a:r>
            <a:r>
              <a:rPr lang="en-US" altLang="zh-CN" sz="2400" dirty="0">
                <a:latin typeface="Times New Roman" panose="02020603050405020304" pitchFamily="18" charset="0"/>
                <a:ea typeface="华文楷体" panose="02010600040101010101" charset="-122"/>
                <a:cs typeface="Times New Roman" panose="02020603050405020304" pitchFamily="18" charset="0"/>
              </a:rPr>
              <a:t>i</a:t>
            </a:r>
            <a:r>
              <a:rPr lang="zh-CN" altLang="en-US" sz="2400" dirty="0">
                <a:latin typeface="Times New Roman" panose="02020603050405020304" pitchFamily="18" charset="0"/>
                <a:ea typeface="华文楷体" panose="02010600040101010101" charset="-122"/>
                <a:cs typeface="Times New Roman" panose="02020603050405020304" pitchFamily="18" charset="0"/>
              </a:rPr>
              <a:t>省为生产</a:t>
            </a:r>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r>
              <a:rPr lang="zh-CN" altLang="en-US" sz="2400" dirty="0">
                <a:latin typeface="Times New Roman" panose="02020603050405020304" pitchFamily="18" charset="0"/>
                <a:ea typeface="华文楷体" panose="02010600040101010101" charset="-122"/>
                <a:cs typeface="Times New Roman" panose="02020603050405020304" pitchFamily="18" charset="0"/>
              </a:rPr>
              <a:t>所投入的全部产品价值</a:t>
            </a:r>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r>
              <a:rPr lang="zh-CN" altLang="en-US" sz="2400" dirty="0">
                <a:latin typeface="Times New Roman" panose="02020603050405020304" pitchFamily="18" charset="0"/>
                <a:ea typeface="华文楷体" panose="02010600040101010101" charset="-122"/>
                <a:cs typeface="Times New Roman" panose="02020603050405020304" pitchFamily="18" charset="0"/>
              </a:rPr>
              <a:t>：</a:t>
            </a:r>
          </a:p>
          <a:p>
            <a:pPr indent="711200" algn="just" defTabSz="266700" fontAlgn="auto">
              <a:lnSpc>
                <a:spcPct val="150000"/>
              </a:lnSpc>
              <a:spcBef>
                <a:spcPts val="0"/>
              </a:spcBef>
              <a:spcAft>
                <a:spcPct val="0"/>
              </a:spcAft>
            </a:pPr>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r>
              <a:rPr lang="en-US" altLang="zh-CN" sz="2400" dirty="0">
                <a:latin typeface="Times New Roman" panose="02020603050405020304" pitchFamily="18" charset="0"/>
                <a:ea typeface="华文楷体" panose="02010600040101010101" charset="-122"/>
                <a:cs typeface="Times New Roman" panose="02020603050405020304" pitchFamily="18" charset="0"/>
                <a:sym typeface="+mn-ea"/>
              </a:rPr>
              <a:t>（3.3）</a:t>
            </a:r>
            <a:endParaRPr lang="zh-CN" altLang="en-US" sz="2400" dirty="0">
              <a:latin typeface="Times New Roman" panose="02020603050405020304" pitchFamily="18" charset="0"/>
              <a:ea typeface="华文楷体" panose="02010600040101010101" charset="-122"/>
              <a:cs typeface="Times New Roman" panose="02020603050405020304" pitchFamily="18" charset="0"/>
              <a:sym typeface="+mn-ea"/>
            </a:endParaRPr>
          </a:p>
          <a:p>
            <a:pPr indent="711200" algn="just" defTabSz="266700" fontAlgn="auto">
              <a:lnSpc>
                <a:spcPct val="150000"/>
              </a:lnSpc>
              <a:spcBef>
                <a:spcPts val="0"/>
              </a:spcBef>
              <a:spcAft>
                <a:spcPct val="0"/>
              </a:spcAft>
            </a:pPr>
            <a:r>
              <a:rPr lang="en-US" altLang="zh-CN" sz="2400" dirty="0">
                <a:latin typeface="Times New Roman" panose="02020603050405020304" pitchFamily="18" charset="0"/>
                <a:ea typeface="华文楷体" panose="02010600040101010101" charset="-122"/>
                <a:cs typeface="Times New Roman" panose="02020603050405020304" pitchFamily="18" charset="0"/>
                <a:sym typeface="+mn-ea"/>
              </a:rPr>
              <a:t>                                                                                        </a:t>
            </a:r>
            <a:endParaRPr lang="zh-CN" altLang="en-US" sz="2400" dirty="0">
              <a:latin typeface="Times New Roman" panose="02020603050405020304" pitchFamily="18" charset="0"/>
              <a:ea typeface="华文楷体" panose="02010600040101010101" charset="-122"/>
              <a:cs typeface="Times New Roman" panose="02020603050405020304" pitchFamily="18" charset="0"/>
              <a:sym typeface="+mn-ea"/>
            </a:endParaRPr>
          </a:p>
          <a:p>
            <a:pPr indent="711200" algn="just" defTabSz="266700" fontAlgn="auto">
              <a:lnSpc>
                <a:spcPct val="150000"/>
              </a:lnSpc>
              <a:spcBef>
                <a:spcPts val="0"/>
              </a:spcBef>
              <a:spcAft>
                <a:spcPct val="0"/>
              </a:spcAft>
            </a:pPr>
            <a:endParaRPr lang="zh-CN" altLang="en-US" sz="2400" dirty="0">
              <a:latin typeface="华文楷体" panose="02010600040101010101" charset="-122"/>
              <a:ea typeface="华文楷体" panose="02010600040101010101" charset="-122"/>
              <a:cs typeface="华文楷体" panose="02010600040101010101" charset="-122"/>
              <a:sym typeface="+mn-ea"/>
            </a:endParaRPr>
          </a:p>
          <a:p>
            <a:pPr indent="711200" algn="just" defTabSz="266700" fontAlgn="auto">
              <a:lnSpc>
                <a:spcPct val="150000"/>
              </a:lnSpc>
              <a:spcBef>
                <a:spcPts val="0"/>
              </a:spcBef>
              <a:spcAft>
                <a:spcPct val="0"/>
              </a:spcAft>
            </a:pPr>
            <a:endParaRPr lang="en-US" altLang="zh-CN" sz="2400" dirty="0">
              <a:latin typeface="华文楷体" panose="02010600040101010101" charset="-122"/>
              <a:ea typeface="华文楷体" panose="02010600040101010101" charset="-122"/>
              <a:cs typeface="华文楷体" panose="02010600040101010101" charset="-122"/>
              <a:sym typeface="+mn-ea"/>
            </a:endParaRPr>
          </a:p>
        </p:txBody>
      </p:sp>
      <p:sp>
        <p:nvSpPr>
          <p:cNvPr id="9"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7</a:t>
            </a:fld>
            <a:endParaRPr lang="zh-CN" altLang="en-US" sz="2000" dirty="0">
              <a:solidFill>
                <a:schemeClr val="tx1"/>
              </a:solidFill>
            </a:endParaRPr>
          </a:p>
        </p:txBody>
      </p:sp>
      <p:sp>
        <p:nvSpPr>
          <p:cNvPr id="10" name="Rectangle 4" descr="浅色上对角线"/>
          <p:cNvSpPr>
            <a:spLocks noChangeArrowheads="1"/>
          </p:cNvSpPr>
          <p:nvPr/>
        </p:nvSpPr>
        <p:spPr bwMode="auto">
          <a:xfrm>
            <a:off x="840105" y="107315"/>
            <a:ext cx="509270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algn="l" eaLnBrk="0" hangingPunct="0">
              <a:buClrTx/>
              <a:buSzTx/>
              <a:buFontTx/>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一、省区间投入产出模型</a:t>
            </a:r>
          </a:p>
        </p:txBody>
      </p:sp>
      <p:sp>
        <p:nvSpPr>
          <p:cNvPr id="12" name="矩形 1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a:p>
            <a:pPr algn="ctr"/>
            <a:endParaRPr lang="zh-CN" altLang="en-US" sz="2800" b="1">
              <a:solidFill>
                <a:schemeClr val="bg1"/>
              </a:solidFill>
            </a:endParaRPr>
          </a:p>
        </p:txBody>
      </p:sp>
      <p:graphicFrame>
        <p:nvGraphicFramePr>
          <p:cNvPr id="2" name="对象 -2147482624"/>
          <p:cNvGraphicFramePr>
            <a:graphicFrameLocks noChangeAspect="1"/>
          </p:cNvGraphicFramePr>
          <p:nvPr/>
        </p:nvGraphicFramePr>
        <p:xfrm>
          <a:off x="4599305" y="2779395"/>
          <a:ext cx="1671955" cy="335915"/>
        </p:xfrm>
        <a:graphic>
          <a:graphicData uri="http://schemas.openxmlformats.org/presentationml/2006/ole">
            <mc:AlternateContent xmlns:mc="http://schemas.openxmlformats.org/markup-compatibility/2006">
              <mc:Choice xmlns:v="urn:schemas-microsoft-com:vml" Requires="v">
                <p:oleObj spid="_x0000_s3084" r:id="rId3" imgW="787400" imgH="165100" progId="Equation.3">
                  <p:embed/>
                </p:oleObj>
              </mc:Choice>
              <mc:Fallback>
                <p:oleObj r:id="rId3" imgW="787400" imgH="165100" progId="Equation.3">
                  <p:embed/>
                  <p:pic>
                    <p:nvPicPr>
                      <p:cNvPr id="0" name="图片 3075"/>
                      <p:cNvPicPr/>
                      <p:nvPr/>
                    </p:nvPicPr>
                    <p:blipFill>
                      <a:blip r:embed="rId4"/>
                      <a:stretch>
                        <a:fillRect/>
                      </a:stretch>
                    </p:blipFill>
                    <p:spPr>
                      <a:xfrm>
                        <a:off x="4599305" y="2779395"/>
                        <a:ext cx="1671955" cy="335915"/>
                      </a:xfrm>
                      <a:prstGeom prst="rect">
                        <a:avLst/>
                      </a:prstGeom>
                      <a:noFill/>
                      <a:ln w="38100">
                        <a:noFill/>
                        <a:miter/>
                      </a:ln>
                    </p:spPr>
                  </p:pic>
                </p:oleObj>
              </mc:Fallback>
            </mc:AlternateContent>
          </a:graphicData>
        </a:graphic>
      </p:graphicFrame>
      <p:graphicFrame>
        <p:nvGraphicFramePr>
          <p:cNvPr id="4" name="对象 -2147482623"/>
          <p:cNvGraphicFramePr>
            <a:graphicFrameLocks noChangeAspect="1"/>
          </p:cNvGraphicFramePr>
          <p:nvPr/>
        </p:nvGraphicFramePr>
        <p:xfrm>
          <a:off x="4599305" y="3347720"/>
          <a:ext cx="1876425" cy="408305"/>
        </p:xfrm>
        <a:graphic>
          <a:graphicData uri="http://schemas.openxmlformats.org/presentationml/2006/ole">
            <mc:AlternateContent xmlns:mc="http://schemas.openxmlformats.org/markup-compatibility/2006">
              <mc:Choice xmlns:v="urn:schemas-microsoft-com:vml" Requires="v">
                <p:oleObj spid="_x0000_s3085" r:id="rId5" imgW="977900" imgH="228600" progId="Equation.3">
                  <p:embed/>
                </p:oleObj>
              </mc:Choice>
              <mc:Fallback>
                <p:oleObj r:id="rId5" imgW="977900" imgH="228600" progId="Equation.3">
                  <p:embed/>
                  <p:pic>
                    <p:nvPicPr>
                      <p:cNvPr id="0" name="图片 12"/>
                      <p:cNvPicPr/>
                      <p:nvPr/>
                    </p:nvPicPr>
                    <p:blipFill>
                      <a:blip r:embed="rId6"/>
                      <a:stretch>
                        <a:fillRect/>
                      </a:stretch>
                    </p:blipFill>
                    <p:spPr>
                      <a:xfrm>
                        <a:off x="4599305" y="3347720"/>
                        <a:ext cx="1876425" cy="408305"/>
                      </a:xfrm>
                      <a:prstGeom prst="rect">
                        <a:avLst/>
                      </a:prstGeom>
                      <a:noFill/>
                      <a:ln w="38100">
                        <a:noFill/>
                        <a:miter/>
                      </a:ln>
                    </p:spPr>
                  </p:pic>
                </p:oleObj>
              </mc:Fallback>
            </mc:AlternateContent>
          </a:graphicData>
        </a:graphic>
      </p:graphicFrame>
      <p:graphicFrame>
        <p:nvGraphicFramePr>
          <p:cNvPr id="5" name="对象 -2147482622"/>
          <p:cNvGraphicFramePr>
            <a:graphicFrameLocks noChangeAspect="1"/>
          </p:cNvGraphicFramePr>
          <p:nvPr/>
        </p:nvGraphicFramePr>
        <p:xfrm>
          <a:off x="2417445" y="3891280"/>
          <a:ext cx="1208405" cy="441960"/>
        </p:xfrm>
        <a:graphic>
          <a:graphicData uri="http://schemas.openxmlformats.org/presentationml/2006/ole">
            <mc:AlternateContent xmlns:mc="http://schemas.openxmlformats.org/markup-compatibility/2006">
              <mc:Choice xmlns:v="urn:schemas-microsoft-com:vml" Requires="v">
                <p:oleObj spid="_x0000_s3086" r:id="rId7" imgW="571500" imgH="228600" progId="Equation.3">
                  <p:embed/>
                </p:oleObj>
              </mc:Choice>
              <mc:Fallback>
                <p:oleObj r:id="rId7" imgW="571500" imgH="228600" progId="Equation.3">
                  <p:embed/>
                  <p:pic>
                    <p:nvPicPr>
                      <p:cNvPr id="0" name="图片 13"/>
                      <p:cNvPicPr/>
                      <p:nvPr/>
                    </p:nvPicPr>
                    <p:blipFill>
                      <a:blip r:embed="rId8"/>
                      <a:stretch>
                        <a:fillRect/>
                      </a:stretch>
                    </p:blipFill>
                    <p:spPr>
                      <a:xfrm>
                        <a:off x="2417445" y="3891280"/>
                        <a:ext cx="1208405" cy="441960"/>
                      </a:xfrm>
                      <a:prstGeom prst="rect">
                        <a:avLst/>
                      </a:prstGeom>
                      <a:noFill/>
                      <a:ln w="38100">
                        <a:noFill/>
                        <a:miter/>
                      </a:ln>
                    </p:spPr>
                  </p:pic>
                </p:oleObj>
              </mc:Fallback>
            </mc:AlternateContent>
          </a:graphicData>
        </a:graphic>
      </p:graphicFrame>
      <p:graphicFrame>
        <p:nvGraphicFramePr>
          <p:cNvPr id="7" name="对象 -2147482619"/>
          <p:cNvGraphicFramePr>
            <a:graphicFrameLocks noChangeAspect="1"/>
          </p:cNvGraphicFramePr>
          <p:nvPr/>
        </p:nvGraphicFramePr>
        <p:xfrm>
          <a:off x="6024880" y="4977130"/>
          <a:ext cx="563880" cy="517525"/>
        </p:xfrm>
        <a:graphic>
          <a:graphicData uri="http://schemas.openxmlformats.org/presentationml/2006/ole">
            <mc:AlternateContent xmlns:mc="http://schemas.openxmlformats.org/markup-compatibility/2006">
              <mc:Choice xmlns:v="urn:schemas-microsoft-com:vml" Requires="v">
                <p:oleObj spid="_x0000_s3087" r:id="rId9" imgW="316865" imgH="241300" progId="Equation.3">
                  <p:embed/>
                </p:oleObj>
              </mc:Choice>
              <mc:Fallback>
                <p:oleObj r:id="rId9" imgW="316865" imgH="241300" progId="Equation.3">
                  <p:embed/>
                  <p:pic>
                    <p:nvPicPr>
                      <p:cNvPr id="0" name="图片 14"/>
                      <p:cNvPicPr/>
                      <p:nvPr/>
                    </p:nvPicPr>
                    <p:blipFill>
                      <a:blip r:embed="rId10"/>
                      <a:stretch>
                        <a:fillRect/>
                      </a:stretch>
                    </p:blipFill>
                    <p:spPr>
                      <a:xfrm>
                        <a:off x="6024880" y="4977130"/>
                        <a:ext cx="563880" cy="517525"/>
                      </a:xfrm>
                      <a:prstGeom prst="rect">
                        <a:avLst/>
                      </a:prstGeom>
                      <a:noFill/>
                      <a:ln w="38100">
                        <a:noFill/>
                        <a:miter/>
                      </a:ln>
                    </p:spPr>
                  </p:pic>
                </p:oleObj>
              </mc:Fallback>
            </mc:AlternateContent>
          </a:graphicData>
        </a:graphic>
      </p:graphicFrame>
      <p:graphicFrame>
        <p:nvGraphicFramePr>
          <p:cNvPr id="8" name="对象 -2147482618"/>
          <p:cNvGraphicFramePr>
            <a:graphicFrameLocks noChangeAspect="1"/>
          </p:cNvGraphicFramePr>
          <p:nvPr/>
        </p:nvGraphicFramePr>
        <p:xfrm>
          <a:off x="9559925" y="4977765"/>
          <a:ext cx="361315" cy="516890"/>
        </p:xfrm>
        <a:graphic>
          <a:graphicData uri="http://schemas.openxmlformats.org/presentationml/2006/ole">
            <mc:AlternateContent xmlns:mc="http://schemas.openxmlformats.org/markup-compatibility/2006">
              <mc:Choice xmlns:v="urn:schemas-microsoft-com:vml" Requires="v">
                <p:oleObj spid="_x0000_s3088" r:id="rId11" imgW="228600" imgH="241300" progId="Equation.3">
                  <p:embed/>
                </p:oleObj>
              </mc:Choice>
              <mc:Fallback>
                <p:oleObj r:id="rId11" imgW="228600" imgH="241300" progId="Equation.3">
                  <p:embed/>
                  <p:pic>
                    <p:nvPicPr>
                      <p:cNvPr id="0" name="图片 15"/>
                      <p:cNvPicPr/>
                      <p:nvPr/>
                    </p:nvPicPr>
                    <p:blipFill>
                      <a:blip r:embed="rId12"/>
                      <a:stretch>
                        <a:fillRect/>
                      </a:stretch>
                    </p:blipFill>
                    <p:spPr>
                      <a:xfrm>
                        <a:off x="9559925" y="4977765"/>
                        <a:ext cx="361315" cy="516890"/>
                      </a:xfrm>
                      <a:prstGeom prst="rect">
                        <a:avLst/>
                      </a:prstGeom>
                      <a:noFill/>
                      <a:ln w="38100">
                        <a:noFill/>
                        <a:miter/>
                      </a:ln>
                    </p:spPr>
                  </p:pic>
                </p:oleObj>
              </mc:Fallback>
            </mc:AlternateContent>
          </a:graphicData>
        </a:graphic>
      </p:graphicFrame>
      <p:graphicFrame>
        <p:nvGraphicFramePr>
          <p:cNvPr id="11" name="对象 -2147482617"/>
          <p:cNvGraphicFramePr>
            <a:graphicFrameLocks noChangeAspect="1"/>
          </p:cNvGraphicFramePr>
          <p:nvPr/>
        </p:nvGraphicFramePr>
        <p:xfrm>
          <a:off x="4599305" y="5495290"/>
          <a:ext cx="2602230" cy="515620"/>
        </p:xfrm>
        <a:graphic>
          <a:graphicData uri="http://schemas.openxmlformats.org/presentationml/2006/ole">
            <mc:AlternateContent xmlns:mc="http://schemas.openxmlformats.org/markup-compatibility/2006">
              <mc:Choice xmlns:v="urn:schemas-microsoft-com:vml" Requires="v">
                <p:oleObj spid="_x0000_s3089" r:id="rId13" imgW="1269365" imgH="254000" progId="Equation.3">
                  <p:embed/>
                </p:oleObj>
              </mc:Choice>
              <mc:Fallback>
                <p:oleObj r:id="rId13" imgW="1269365" imgH="254000" progId="Equation.3">
                  <p:embed/>
                  <p:pic>
                    <p:nvPicPr>
                      <p:cNvPr id="0" name="图片 16"/>
                      <p:cNvPicPr/>
                      <p:nvPr/>
                    </p:nvPicPr>
                    <p:blipFill>
                      <a:blip r:embed="rId14"/>
                      <a:stretch>
                        <a:fillRect/>
                      </a:stretch>
                    </p:blipFill>
                    <p:spPr>
                      <a:xfrm>
                        <a:off x="4599305" y="5495290"/>
                        <a:ext cx="2602230" cy="515620"/>
                      </a:xfrm>
                      <a:prstGeom prst="rect">
                        <a:avLst/>
                      </a:prstGeom>
                      <a:noFill/>
                      <a:ln w="38100">
                        <a:noFill/>
                        <a:miter/>
                      </a:ln>
                    </p:spPr>
                  </p:pic>
                </p:oleObj>
              </mc:Fallback>
            </mc:AlternateContent>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p:cNvSpPr txBox="1"/>
          <p:nvPr/>
        </p:nvSpPr>
        <p:spPr>
          <a:xfrm>
            <a:off x="840740" y="895985"/>
            <a:ext cx="10981055" cy="5882640"/>
          </a:xfrm>
          <a:prstGeom prst="rect">
            <a:avLst/>
          </a:prstGeom>
        </p:spPr>
        <p:txBody>
          <a:bodyPr wrap="square">
            <a:noAutofit/>
          </a:bodyPr>
          <a:lstStyle/>
          <a:p>
            <a:pPr indent="711200" algn="just" defTabSz="266700" fontAlgn="auto">
              <a:lnSpc>
                <a:spcPct val="150000"/>
              </a:lnSpc>
              <a:spcBef>
                <a:spcPts val="0"/>
              </a:spcBef>
              <a:spcAft>
                <a:spcPct val="0"/>
              </a:spcAft>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区域间投入产出模型（</a:t>
            </a:r>
            <a:r>
              <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sym typeface="+mn-ea"/>
              </a:rPr>
              <a:t>IRIO）</a:t>
            </a:r>
            <a:endPar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endParaRPr>
          </a:p>
          <a:p>
            <a:pPr indent="711200" defTabSz="266700" fontAlgn="auto">
              <a:lnSpc>
                <a:spcPct val="150000"/>
              </a:lnSpc>
              <a:spcBef>
                <a:spcPts val="0"/>
              </a:spcBef>
              <a:spcAft>
                <a:spcPct val="0"/>
              </a:spcAft>
            </a:pP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    </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与</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i</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省分部门碳排放强度向量</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c</a:t>
            </a:r>
            <a:r>
              <a:rPr lang="en-US" altLang="zh-CN" sz="2400" baseline="-250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i</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的乘积，即</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i</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省生产调出品</a:t>
            </a:r>
            <a:r>
              <a:rPr lang="en-US" altLang="zh-CN" sz="2400" i="1"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EX</a:t>
            </a:r>
            <a:r>
              <a:rPr lang="en-US" altLang="zh-CN" sz="2400" baseline="-250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ij</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所产生的完全碳排放量：</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   </a:t>
            </a:r>
          </a:p>
          <a:p>
            <a:pPr indent="711200" defTabSz="266700" fontAlgn="auto">
              <a:lnSpc>
                <a:spcPct val="150000"/>
              </a:lnSpc>
              <a:spcBef>
                <a:spcPts val="0"/>
              </a:spcBef>
              <a:spcAft>
                <a:spcPct val="0"/>
              </a:spcAft>
            </a:pP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                                                                                                       (3.4)                              </a:t>
            </a:r>
          </a:p>
          <a:p>
            <a:pPr indent="711200" algn="just" defTabSz="266700" fontAlgn="auto">
              <a:lnSpc>
                <a:spcPct val="150000"/>
              </a:lnSpc>
              <a:spcBef>
                <a:spcPts val="0"/>
              </a:spcBef>
              <a:spcAft>
                <a:spcPct val="0"/>
              </a:spcAft>
            </a:pP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我国编制和使用的地区投入产出表均为竞争型投入产出表，故需从式（3.4</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的直接消耗系数矩阵中剔除进口的影响：</a:t>
            </a:r>
            <a:r>
              <a:rPr lang="en-US" altLang="zh-CN" sz="2400" dirty="0">
                <a:latin typeface="华文楷体" panose="02010600040101010101" charset="-122"/>
                <a:ea typeface="华文楷体" panose="02010600040101010101" charset="-122"/>
                <a:cs typeface="华文楷体" panose="02010600040101010101" charset="-122"/>
                <a:sym typeface="+mn-ea"/>
              </a:rPr>
              <a:t>                                                                                              </a:t>
            </a:r>
          </a:p>
          <a:p>
            <a:pPr indent="711200" algn="just" defTabSz="266700" fontAlgn="auto">
              <a:lnSpc>
                <a:spcPct val="150000"/>
              </a:lnSpc>
              <a:spcBef>
                <a:spcPts val="0"/>
              </a:spcBef>
              <a:spcAft>
                <a:spcPct val="0"/>
              </a:spcAft>
            </a:pPr>
            <a:r>
              <a:rPr lang="en-US" altLang="zh-CN" sz="2400" dirty="0">
                <a:latin typeface="华文楷体" panose="02010600040101010101" charset="-122"/>
                <a:ea typeface="华文楷体" panose="02010600040101010101" charset="-122"/>
                <a:cs typeface="华文楷体" panose="02010600040101010101" charset="-122"/>
                <a:sym typeface="+mn-ea"/>
              </a:rPr>
              <a:t>                                                                                                     </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（3.5）</a:t>
            </a:r>
          </a:p>
          <a:p>
            <a:pPr indent="711200" algn="just" defTabSz="266700" fontAlgn="auto">
              <a:lnSpc>
                <a:spcPct val="150000"/>
              </a:lnSpc>
              <a:spcBef>
                <a:spcPts val="0"/>
              </a:spcBef>
              <a:spcAft>
                <a:spcPct val="0"/>
              </a:spcAft>
            </a:pP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式中</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    </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为进口系数对角矩阵，其按各部门进口量占国内总需求的比例确定。</a:t>
            </a:r>
          </a:p>
          <a:p>
            <a:pPr indent="711200" algn="just" defTabSz="266700" fontAlgn="auto">
              <a:lnSpc>
                <a:spcPct val="150000"/>
              </a:lnSpc>
              <a:spcBef>
                <a:spcPts val="0"/>
              </a:spcBef>
              <a:spcAft>
                <a:spcPct val="0"/>
              </a:spcAft>
            </a:pP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此外，通过式（3.5）计算得到</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C</a:t>
            </a:r>
            <a:r>
              <a:rPr lang="en-US" altLang="zh-CN" sz="2400" baseline="-250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ij</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后，还可进一步计算</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         </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        </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i</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省国内净调出、</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i</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省净出口及</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i</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省净输出（净调出+净出口）产品隐含碳排放量。</a:t>
            </a:r>
          </a:p>
          <a:p>
            <a:pPr indent="711200" algn="just" defTabSz="266700" fontAlgn="auto">
              <a:lnSpc>
                <a:spcPct val="150000"/>
              </a:lnSpc>
              <a:spcBef>
                <a:spcPts val="0"/>
              </a:spcBef>
              <a:spcAft>
                <a:spcPct val="0"/>
              </a:spcAft>
            </a:pP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                                                                                                            </a:t>
            </a:r>
          </a:p>
        </p:txBody>
      </p:sp>
      <p:sp>
        <p:nvSpPr>
          <p:cNvPr id="9"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8</a:t>
            </a:fld>
            <a:endParaRPr lang="zh-CN" altLang="en-US" sz="2000" dirty="0">
              <a:solidFill>
                <a:schemeClr val="tx1"/>
              </a:solidFill>
            </a:endParaRPr>
          </a:p>
        </p:txBody>
      </p:sp>
      <p:sp>
        <p:nvSpPr>
          <p:cNvPr id="10" name="Rectangle 4" descr="浅色上对角线"/>
          <p:cNvSpPr>
            <a:spLocks noChangeArrowheads="1"/>
          </p:cNvSpPr>
          <p:nvPr/>
        </p:nvSpPr>
        <p:spPr bwMode="auto">
          <a:xfrm>
            <a:off x="840105" y="107315"/>
            <a:ext cx="510032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algn="l" eaLnBrk="0" hangingPunct="0">
              <a:buClrTx/>
              <a:buSzTx/>
              <a:buFontTx/>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一、省区间投入产出模型</a:t>
            </a:r>
          </a:p>
        </p:txBody>
      </p:sp>
      <p:sp>
        <p:nvSpPr>
          <p:cNvPr id="7" name="矩形 6"/>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a:p>
            <a:pPr algn="ctr"/>
            <a:endParaRPr lang="zh-CN" altLang="en-US" sz="2800" b="1">
              <a:solidFill>
                <a:schemeClr val="bg1"/>
              </a:solidFill>
            </a:endParaRPr>
          </a:p>
        </p:txBody>
      </p:sp>
      <p:graphicFrame>
        <p:nvGraphicFramePr>
          <p:cNvPr id="2" name="对象 -2147482616"/>
          <p:cNvGraphicFramePr>
            <a:graphicFrameLocks noChangeAspect="1"/>
          </p:cNvGraphicFramePr>
          <p:nvPr/>
        </p:nvGraphicFramePr>
        <p:xfrm>
          <a:off x="1587500" y="1686560"/>
          <a:ext cx="434340" cy="474980"/>
        </p:xfrm>
        <a:graphic>
          <a:graphicData uri="http://schemas.openxmlformats.org/presentationml/2006/ole">
            <mc:AlternateContent xmlns:mc="http://schemas.openxmlformats.org/markup-compatibility/2006">
              <mc:Choice xmlns:v="urn:schemas-microsoft-com:vml" Requires="v">
                <p:oleObj spid="_x0000_s4103" r:id="rId3" imgW="228600" imgH="241300" progId="Equation.3">
                  <p:embed/>
                </p:oleObj>
              </mc:Choice>
              <mc:Fallback>
                <p:oleObj r:id="rId3" imgW="228600" imgH="241300" progId="Equation.3">
                  <p:embed/>
                  <p:pic>
                    <p:nvPicPr>
                      <p:cNvPr id="0" name="图片 7"/>
                      <p:cNvPicPr/>
                      <p:nvPr/>
                    </p:nvPicPr>
                    <p:blipFill>
                      <a:blip r:embed="rId4"/>
                      <a:stretch>
                        <a:fillRect/>
                      </a:stretch>
                    </p:blipFill>
                    <p:spPr>
                      <a:xfrm>
                        <a:off x="1587500" y="1686560"/>
                        <a:ext cx="434340" cy="474980"/>
                      </a:xfrm>
                      <a:prstGeom prst="rect">
                        <a:avLst/>
                      </a:prstGeom>
                      <a:noFill/>
                      <a:ln w="38100">
                        <a:noFill/>
                        <a:miter/>
                      </a:ln>
                    </p:spPr>
                  </p:pic>
                </p:oleObj>
              </mc:Fallback>
            </mc:AlternateContent>
          </a:graphicData>
        </a:graphic>
      </p:graphicFrame>
      <p:graphicFrame>
        <p:nvGraphicFramePr>
          <p:cNvPr id="4" name="对象 -2147482612"/>
          <p:cNvGraphicFramePr>
            <a:graphicFrameLocks noChangeAspect="1"/>
          </p:cNvGraphicFramePr>
          <p:nvPr/>
        </p:nvGraphicFramePr>
        <p:xfrm>
          <a:off x="4711065" y="2797810"/>
          <a:ext cx="3100070" cy="513715"/>
        </p:xfrm>
        <a:graphic>
          <a:graphicData uri="http://schemas.openxmlformats.org/presentationml/2006/ole">
            <mc:AlternateContent xmlns:mc="http://schemas.openxmlformats.org/markup-compatibility/2006">
              <mc:Choice xmlns:v="urn:schemas-microsoft-com:vml" Requires="v">
                <p:oleObj spid="_x0000_s4104" r:id="rId5" imgW="1473200" imgH="254000" progId="Equation.3">
                  <p:embed/>
                </p:oleObj>
              </mc:Choice>
              <mc:Fallback>
                <p:oleObj r:id="rId5" imgW="1473200" imgH="254000" progId="Equation.3">
                  <p:embed/>
                  <p:pic>
                    <p:nvPicPr>
                      <p:cNvPr id="0" name="图片 13"/>
                      <p:cNvPicPr/>
                      <p:nvPr/>
                    </p:nvPicPr>
                    <p:blipFill>
                      <a:blip r:embed="rId6"/>
                      <a:stretch>
                        <a:fillRect/>
                      </a:stretch>
                    </p:blipFill>
                    <p:spPr>
                      <a:xfrm>
                        <a:off x="4711065" y="2797810"/>
                        <a:ext cx="3100070" cy="513715"/>
                      </a:xfrm>
                      <a:prstGeom prst="rect">
                        <a:avLst/>
                      </a:prstGeom>
                      <a:noFill/>
                      <a:ln w="38100">
                        <a:noFill/>
                        <a:miter/>
                      </a:ln>
                    </p:spPr>
                  </p:pic>
                </p:oleObj>
              </mc:Fallback>
            </mc:AlternateContent>
          </a:graphicData>
        </a:graphic>
      </p:graphicFrame>
      <p:graphicFrame>
        <p:nvGraphicFramePr>
          <p:cNvPr id="5" name="对象 -2147482611"/>
          <p:cNvGraphicFramePr>
            <a:graphicFrameLocks noChangeAspect="1"/>
          </p:cNvGraphicFramePr>
          <p:nvPr/>
        </p:nvGraphicFramePr>
        <p:xfrm>
          <a:off x="4177030" y="4349115"/>
          <a:ext cx="4548505" cy="532765"/>
        </p:xfrm>
        <a:graphic>
          <a:graphicData uri="http://schemas.openxmlformats.org/presentationml/2006/ole">
            <mc:AlternateContent xmlns:mc="http://schemas.openxmlformats.org/markup-compatibility/2006">
              <mc:Choice xmlns:v="urn:schemas-microsoft-com:vml" Requires="v">
                <p:oleObj spid="_x0000_s4105" r:id="rId7" imgW="2005965" imgH="266700" progId="Equation.3">
                  <p:embed/>
                </p:oleObj>
              </mc:Choice>
              <mc:Fallback>
                <p:oleObj r:id="rId7" imgW="2005965" imgH="266700" progId="Equation.3">
                  <p:embed/>
                  <p:pic>
                    <p:nvPicPr>
                      <p:cNvPr id="0" name="图片 14"/>
                      <p:cNvPicPr/>
                      <p:nvPr/>
                    </p:nvPicPr>
                    <p:blipFill>
                      <a:blip r:embed="rId8"/>
                      <a:stretch>
                        <a:fillRect/>
                      </a:stretch>
                    </p:blipFill>
                    <p:spPr>
                      <a:xfrm>
                        <a:off x="4177030" y="4349115"/>
                        <a:ext cx="4548505" cy="532765"/>
                      </a:xfrm>
                      <a:prstGeom prst="rect">
                        <a:avLst/>
                      </a:prstGeom>
                      <a:noFill/>
                      <a:ln w="38100">
                        <a:noFill/>
                        <a:miter/>
                      </a:ln>
                    </p:spPr>
                  </p:pic>
                </p:oleObj>
              </mc:Fallback>
            </mc:AlternateContent>
          </a:graphicData>
        </a:graphic>
      </p:graphicFrame>
      <p:graphicFrame>
        <p:nvGraphicFramePr>
          <p:cNvPr id="8" name="对象 -2147482610"/>
          <p:cNvGraphicFramePr>
            <a:graphicFrameLocks noChangeAspect="1"/>
          </p:cNvGraphicFramePr>
          <p:nvPr/>
        </p:nvGraphicFramePr>
        <p:xfrm>
          <a:off x="2201545" y="4953635"/>
          <a:ext cx="456565" cy="405130"/>
        </p:xfrm>
        <a:graphic>
          <a:graphicData uri="http://schemas.openxmlformats.org/presentationml/2006/ole">
            <mc:AlternateContent xmlns:mc="http://schemas.openxmlformats.org/markup-compatibility/2006">
              <mc:Choice xmlns:v="urn:schemas-microsoft-com:vml" Requires="v">
                <p:oleObj spid="_x0000_s4106" r:id="rId9" imgW="203200" imgH="203200" progId="Equation.3">
                  <p:embed/>
                </p:oleObj>
              </mc:Choice>
              <mc:Fallback>
                <p:oleObj r:id="rId9" imgW="203200" imgH="203200" progId="Equation.3">
                  <p:embed/>
                  <p:pic>
                    <p:nvPicPr>
                      <p:cNvPr id="0" name="图片 15"/>
                      <p:cNvPicPr/>
                      <p:nvPr/>
                    </p:nvPicPr>
                    <p:blipFill>
                      <a:blip r:embed="rId10"/>
                      <a:stretch>
                        <a:fillRect/>
                      </a:stretch>
                    </p:blipFill>
                    <p:spPr>
                      <a:xfrm>
                        <a:off x="2201545" y="4953635"/>
                        <a:ext cx="456565" cy="405130"/>
                      </a:xfrm>
                      <a:prstGeom prst="rect">
                        <a:avLst/>
                      </a:prstGeom>
                      <a:noFill/>
                      <a:ln w="38100">
                        <a:noFill/>
                        <a:miter/>
                      </a:ln>
                    </p:spPr>
                  </p:pic>
                </p:oleObj>
              </mc:Fallback>
            </mc:AlternateContent>
          </a:graphicData>
        </a:graphic>
      </p:graphicFrame>
      <p:graphicFrame>
        <p:nvGraphicFramePr>
          <p:cNvPr id="11" name="对象 -2147482608"/>
          <p:cNvGraphicFramePr>
            <a:graphicFrameLocks noChangeAspect="1"/>
          </p:cNvGraphicFramePr>
          <p:nvPr/>
        </p:nvGraphicFramePr>
        <p:xfrm>
          <a:off x="8725535" y="5559425"/>
          <a:ext cx="664210" cy="471170"/>
        </p:xfrm>
        <a:graphic>
          <a:graphicData uri="http://schemas.openxmlformats.org/presentationml/2006/ole">
            <mc:AlternateContent xmlns:mc="http://schemas.openxmlformats.org/markup-compatibility/2006">
              <mc:Choice xmlns:v="urn:schemas-microsoft-com:vml" Requires="v">
                <p:oleObj spid="_x0000_s4107" r:id="rId11" imgW="457200" imgH="279400" progId="Equation.3">
                  <p:embed/>
                </p:oleObj>
              </mc:Choice>
              <mc:Fallback>
                <p:oleObj r:id="rId11" imgW="457200" imgH="279400" progId="Equation.3">
                  <p:embed/>
                  <p:pic>
                    <p:nvPicPr>
                      <p:cNvPr id="0" name="图片 16"/>
                      <p:cNvPicPr/>
                      <p:nvPr/>
                    </p:nvPicPr>
                    <p:blipFill>
                      <a:blip r:embed="rId12"/>
                      <a:stretch>
                        <a:fillRect/>
                      </a:stretch>
                    </p:blipFill>
                    <p:spPr>
                      <a:xfrm>
                        <a:off x="8725535" y="5559425"/>
                        <a:ext cx="664210" cy="471170"/>
                      </a:xfrm>
                      <a:prstGeom prst="rect">
                        <a:avLst/>
                      </a:prstGeom>
                      <a:noFill/>
                      <a:ln w="38100">
                        <a:noFill/>
                        <a:miter/>
                      </a:ln>
                    </p:spPr>
                  </p:pic>
                </p:oleObj>
              </mc:Fallback>
            </mc:AlternateContent>
          </a:graphicData>
        </a:graphic>
      </p:graphicFrame>
      <p:graphicFrame>
        <p:nvGraphicFramePr>
          <p:cNvPr id="12" name="对象 -2147482606"/>
          <p:cNvGraphicFramePr>
            <a:graphicFrameLocks noChangeAspect="1"/>
          </p:cNvGraphicFramePr>
          <p:nvPr/>
        </p:nvGraphicFramePr>
        <p:xfrm>
          <a:off x="9656445" y="5559425"/>
          <a:ext cx="790575" cy="471170"/>
        </p:xfrm>
        <a:graphic>
          <a:graphicData uri="http://schemas.openxmlformats.org/presentationml/2006/ole">
            <mc:AlternateContent xmlns:mc="http://schemas.openxmlformats.org/markup-compatibility/2006">
              <mc:Choice xmlns:v="urn:schemas-microsoft-com:vml" Requires="v">
                <p:oleObj spid="_x0000_s4108" r:id="rId13" imgW="431165" imgH="266700" progId="Equation.3">
                  <p:embed/>
                </p:oleObj>
              </mc:Choice>
              <mc:Fallback>
                <p:oleObj r:id="rId13" imgW="431165" imgH="266700" progId="Equation.3">
                  <p:embed/>
                  <p:pic>
                    <p:nvPicPr>
                      <p:cNvPr id="0" name="图片 17"/>
                      <p:cNvPicPr/>
                      <p:nvPr/>
                    </p:nvPicPr>
                    <p:blipFill>
                      <a:blip r:embed="rId14"/>
                      <a:stretch>
                        <a:fillRect/>
                      </a:stretch>
                    </p:blipFill>
                    <p:spPr>
                      <a:xfrm>
                        <a:off x="9656445" y="5559425"/>
                        <a:ext cx="790575" cy="471170"/>
                      </a:xfrm>
                      <a:prstGeom prst="rect">
                        <a:avLst/>
                      </a:prstGeom>
                      <a:noFill/>
                      <a:ln w="38100">
                        <a:noFill/>
                        <a:miter/>
                      </a:ln>
                    </p:spPr>
                  </p:pic>
                </p:oleObj>
              </mc:Fallback>
            </mc:AlternateContent>
          </a:graphicData>
        </a:graphic>
      </p:graphicFrame>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ZmE0ZGFhNTg2NGIxM2MwYzc0MGFhNjc1YjQzMGNlMWIifQ=="/>
</p:tagLst>
</file>

<file path=ppt/tags/tag2.xml><?xml version="1.0" encoding="utf-8"?>
<p:tagLst xmlns:a="http://schemas.openxmlformats.org/drawingml/2006/main" xmlns:r="http://schemas.openxmlformats.org/officeDocument/2006/relationships" xmlns:p="http://schemas.openxmlformats.org/presentationml/2006/main">
  <p:tag name="TABLE_ENDDRAG_ORIGIN_RECT" val="677*398"/>
  <p:tag name="TABLE_ENDDRAG_RECT" val="75*114*677*398"/>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16</TotalTime>
  <Words>3172</Words>
  <Application>Microsoft Office PowerPoint</Application>
  <PresentationFormat>自定义</PresentationFormat>
  <Paragraphs>784</Paragraphs>
  <Slides>24</Slides>
  <Notes>2</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24</vt:i4>
      </vt:variant>
    </vt:vector>
  </HeadingPairs>
  <TitlesOfParts>
    <vt:vector size="27" baseType="lpstr">
      <vt:lpstr>1_Office 主题</vt:lpstr>
      <vt:lpstr>2_Office 主题</vt:lpstr>
      <vt:lpstr>Microsoft Equation 3.0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思考与练习</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zhao</cp:lastModifiedBy>
  <cp:revision>121</cp:revision>
  <dcterms:created xsi:type="dcterms:W3CDTF">2015-12-05T08:51:00Z</dcterms:created>
  <dcterms:modified xsi:type="dcterms:W3CDTF">2026-07-24T09:11:19Z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7B67E2F266DE4ADF890F0E33E52EB3F8_13</vt:lpwstr>
  </property>
  <property fmtid="{D5CDD505-2E9C-101B-9397-08002B2CF9AE}" pid="3" name="KSOProductBuildVer">
    <vt:lpwstr>2052-12.1.0.26895</vt:lpwstr>
  </property>
  <property fmtid="{D5CDD505-2E9C-101B-9397-08002B2CF9AE}" pid="4" name="KSOTemplateUUID">
    <vt:lpwstr>v1.0_mb_46fif/lngfIZSzxymcPcdg==</vt:lpwstr>
  </property>
</Properties>
</file>