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6.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ags/tag4.xml" ContentType="application/vnd.openxmlformats-officedocument.presentationml.tags+xml"/>
  <Override PartName="/ppt/theme/themeOverride10.xml" ContentType="application/vnd.openxmlformats-officedocument.themeOverride+xml"/>
  <Override PartName="/ppt/tags/tag5.xml" ContentType="application/vnd.openxmlformats-officedocument.presentationml.tags+xml"/>
  <Override PartName="/ppt/theme/themeOverride11.xml" ContentType="application/vnd.openxmlformats-officedocument.themeOverride+xml"/>
  <Override PartName="/ppt/tags/tag6.xml" ContentType="application/vnd.openxmlformats-officedocument.presentationml.tags+xml"/>
  <Override PartName="/ppt/theme/themeOverride12.xml" ContentType="application/vnd.openxmlformats-officedocument.themeOverr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bookmarkIdSeed="4">
  <p:sldMasterIdLst>
    <p:sldMasterId id="2147483648" r:id="rId1"/>
    <p:sldMasterId id="2147483661" r:id="rId2"/>
  </p:sldMasterIdLst>
  <p:notesMasterIdLst>
    <p:notesMasterId r:id="rId40"/>
  </p:notesMasterIdLst>
  <p:sldIdLst>
    <p:sldId id="369" r:id="rId3"/>
    <p:sldId id="352" r:id="rId4"/>
    <p:sldId id="370" r:id="rId5"/>
    <p:sldId id="268" r:id="rId6"/>
    <p:sldId id="303" r:id="rId7"/>
    <p:sldId id="371" r:id="rId8"/>
    <p:sldId id="426" r:id="rId9"/>
    <p:sldId id="427" r:id="rId10"/>
    <p:sldId id="425" r:id="rId11"/>
    <p:sldId id="428" r:id="rId12"/>
    <p:sldId id="429" r:id="rId13"/>
    <p:sldId id="439" r:id="rId14"/>
    <p:sldId id="440" r:id="rId15"/>
    <p:sldId id="441" r:id="rId16"/>
    <p:sldId id="438" r:id="rId17"/>
    <p:sldId id="442" r:id="rId18"/>
    <p:sldId id="443" r:id="rId19"/>
    <p:sldId id="444" r:id="rId20"/>
    <p:sldId id="430" r:id="rId21"/>
    <p:sldId id="354" r:id="rId22"/>
    <p:sldId id="431" r:id="rId23"/>
    <p:sldId id="432" r:id="rId24"/>
    <p:sldId id="433" r:id="rId25"/>
    <p:sldId id="434" r:id="rId26"/>
    <p:sldId id="435" r:id="rId27"/>
    <p:sldId id="436" r:id="rId28"/>
    <p:sldId id="385" r:id="rId29"/>
    <p:sldId id="445" r:id="rId30"/>
    <p:sldId id="446" r:id="rId31"/>
    <p:sldId id="447" r:id="rId32"/>
    <p:sldId id="448" r:id="rId33"/>
    <p:sldId id="450" r:id="rId34"/>
    <p:sldId id="451" r:id="rId35"/>
    <p:sldId id="452" r:id="rId36"/>
    <p:sldId id="453" r:id="rId37"/>
    <p:sldId id="454" r:id="rId38"/>
    <p:sldId id="455"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9" autoAdjust="0"/>
    <p:restoredTop sz="94660"/>
  </p:normalViewPr>
  <p:slideViewPr>
    <p:cSldViewPr snapToGrid="0">
      <p:cViewPr varScale="1">
        <p:scale>
          <a:sx n="113" d="100"/>
          <a:sy n="113" d="100"/>
        </p:scale>
        <p:origin x="2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tags" Target="tags/tag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2026/7/23</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历史模拟法。它的基本原理非常直观，就是用历史数据来模拟未来。这种方法假设未来的市场表现会重复过去的模式。计算步骤主要有四步：首先，收集过去一段时间的历史价格数据；然后，计算出这些历史数据的收益率；接着，将这些历史收益率应用到当前的投资组合价值上，得到一系列可能的未来损失；最后，将这些损失值排序，找到对应置信水平的分位数，这个分位数就是我们要找的VaR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306085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历史模拟法。它的基本原理非常直观，就是用历史数据来模拟未来。这种方法假设未来的市场表现会重复过去的模式。计算步骤主要有四步：首先，收集过去一段时间的历史价格数据；然后，计算出这些历史数据的收益率；接着，将这些历史收益率应用到当前的投资组合价值上，得到一系列可能的未来损失；最后，将这些损失值排序，找到对应置信水平的分位数，这个分位数就是我们要找的VaR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215925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历史模拟法。它的基本原理非常直观，就是用历史数据来模拟未来。这种方法假设未来的市场表现会重复过去的模式。计算步骤主要有四步：首先，收集过去一段时间的历史价格数据；然后，计算出这些历史数据的收益率；接着，将这些历史收益率应用到当前的投资组合价值上，得到一系列可能的未来损失；最后，将这些损失值排序，找到对应置信水平的分位数，这个分位数就是我们要找的VaR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191946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历史模拟法。它的基本原理非常直观，就是用历史数据来模拟未来。这种方法假设未来的市场表现会重复过去的模式。计算步骤主要有四步：首先，收集过去一段时间的历史价格数据；然后，计算出这些历史数据的收益率；接着，将这些历史收益率应用到当前的投资组合价值上，得到一系列可能的未来损失；最后，将这些损失值排序，找到对应置信水平的分位数，这个分位数就是我们要找的VaR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20019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历史模拟法。它的基本原理非常直观，就是用历史数据来模拟未来。这种方法假设未来的市场表现会重复过去的模式。计算步骤主要有四步：首先，收集过去一段时间的历史价格数据；然后，计算出这些历史数据的收益率；接着，将这些历史收益率应用到当前的投资组合价值上，得到一系列可能的未来损失；最后，将这些损失值排序，找到对应置信水平的分位数，这个分位数就是我们要找的VaR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40042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历史模拟法。它的基本原理非常直观，就是用历史数据来模拟未来。这种方法假设未来的市场表现会重复过去的模式。计算步骤主要有四步：首先，收集过去一段时间的历史价格数据；然后，计算出这些历史数据的收益率；接着，将这些历史收益率应用到当前的投资组合价值上，得到一系列可能的未来损失；最后，将这些损失值排序，找到对应置信水平的分位数，这个分位数就是我们要找的VaR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120450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是历史模拟法。它的基本原理非常直观，就是用历史数据来模拟未来。这种方法假设未来的市场表现会重复过去的模式。计算步骤主要有四步：首先，收集过去一段时间的历史价格数据；然后，计算出这些历史数据的收益率；接着，将这些历史收益率应用到当前的投资组合价值上，得到一系列可能的未来损失；最后，将这些损失值排序，找到对应置信水平的分位数，这个分位数就是我们要找的VaR值。</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222114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37231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5"/>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74"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2026/7/23</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slideLayout" Target="../slideLayouts/slideLayout2.xml"/><Relationship Id="rId7" Type="http://schemas.openxmlformats.org/officeDocument/2006/relationships/image" Target="../media/image18.wmf"/><Relationship Id="rId2" Type="http://schemas.openxmlformats.org/officeDocument/2006/relationships/vmlDrawing" Target="../drawings/vmlDrawing3.vml"/><Relationship Id="rId1" Type="http://schemas.openxmlformats.org/officeDocument/2006/relationships/themeOverride" Target="../theme/themeOverride4.xml"/><Relationship Id="rId6" Type="http://schemas.openxmlformats.org/officeDocument/2006/relationships/oleObject" Target="../embeddings/oleObject13.bin"/><Relationship Id="rId5" Type="http://schemas.openxmlformats.org/officeDocument/2006/relationships/image" Target="../media/image17.wmf"/><Relationship Id="rId4" Type="http://schemas.openxmlformats.org/officeDocument/2006/relationships/oleObject" Target="../embeddings/oleObject12.bin"/></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notesSlide" Target="../notesSlides/notesSlide7.xml"/><Relationship Id="rId7" Type="http://schemas.openxmlformats.org/officeDocument/2006/relationships/oleObject" Target="../embeddings/oleObject15.bin"/><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image" Target="../media/image22.emf"/><Relationship Id="rId5" Type="http://schemas.openxmlformats.org/officeDocument/2006/relationships/oleObject" Target="../embeddings/oleObject14.bin"/><Relationship Id="rId10" Type="http://schemas.openxmlformats.org/officeDocument/2006/relationships/image" Target="../media/image24.emf"/><Relationship Id="rId4" Type="http://schemas.openxmlformats.org/officeDocument/2006/relationships/image" Target="../media/image1.png"/><Relationship Id="rId9" Type="http://schemas.openxmlformats.org/officeDocument/2006/relationships/oleObject" Target="../embeddings/oleObject16.bin"/></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hemeOverride" Target="../theme/themeOverride6.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2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vmlDrawing" Target="../drawings/vmlDrawing5.vml"/><Relationship Id="rId1" Type="http://schemas.openxmlformats.org/officeDocument/2006/relationships/themeOverride" Target="../theme/themeOverride9.xml"/><Relationship Id="rId6" Type="http://schemas.openxmlformats.org/officeDocument/2006/relationships/image" Target="../media/image27.wmf"/><Relationship Id="rId5" Type="http://schemas.openxmlformats.org/officeDocument/2006/relationships/oleObject" Target="../embeddings/oleObject17.bin"/><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tags" Target="../tags/tag5.xml"/><Relationship Id="rId7" Type="http://schemas.openxmlformats.org/officeDocument/2006/relationships/oleObject" Target="../embeddings/oleObject19.bin"/><Relationship Id="rId2" Type="http://schemas.openxmlformats.org/officeDocument/2006/relationships/vmlDrawing" Target="../drawings/vmlDrawing6.vml"/><Relationship Id="rId1" Type="http://schemas.openxmlformats.org/officeDocument/2006/relationships/themeOverride" Target="../theme/themeOverride10.xml"/><Relationship Id="rId6" Type="http://schemas.openxmlformats.org/officeDocument/2006/relationships/image" Target="../media/image28.wmf"/><Relationship Id="rId5" Type="http://schemas.openxmlformats.org/officeDocument/2006/relationships/oleObject" Target="../embeddings/oleObject18.bin"/><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vmlDrawing" Target="../drawings/vmlDrawing7.vml"/><Relationship Id="rId1" Type="http://schemas.openxmlformats.org/officeDocument/2006/relationships/themeOverride" Target="../theme/themeOverride11.xml"/><Relationship Id="rId6" Type="http://schemas.openxmlformats.org/officeDocument/2006/relationships/image" Target="../media/image30.wmf"/><Relationship Id="rId5" Type="http://schemas.openxmlformats.org/officeDocument/2006/relationships/oleObject" Target="../embeddings/oleObject20.bin"/><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hemeOverride" Target="../theme/themeOverride12.xml"/><Relationship Id="rId5" Type="http://schemas.openxmlformats.org/officeDocument/2006/relationships/image" Target="../media/image31.png"/><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slideLayout" Target="../slideLayouts/slideLayout2.xml"/><Relationship Id="rId7" Type="http://schemas.openxmlformats.org/officeDocument/2006/relationships/image" Target="../media/image34.emf"/><Relationship Id="rId2" Type="http://schemas.openxmlformats.org/officeDocument/2006/relationships/tags" Target="../tags/tag13.xml"/><Relationship Id="rId1" Type="http://schemas.openxmlformats.org/officeDocument/2006/relationships/vmlDrawing" Target="../drawings/vmlDrawing8.vml"/><Relationship Id="rId6" Type="http://schemas.openxmlformats.org/officeDocument/2006/relationships/oleObject" Target="../embeddings/oleObject22.bin"/><Relationship Id="rId5" Type="http://schemas.openxmlformats.org/officeDocument/2006/relationships/image" Target="../media/image33.wmf"/><Relationship Id="rId4" Type="http://schemas.openxmlformats.org/officeDocument/2006/relationships/oleObject" Target="../embeddings/oleObject21.bin"/><Relationship Id="rId9" Type="http://schemas.openxmlformats.org/officeDocument/2006/relationships/image" Target="../media/image35.em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9.wmf"/><Relationship Id="rId3" Type="http://schemas.openxmlformats.org/officeDocument/2006/relationships/slideLayout" Target="../slideLayouts/slideLayout2.xml"/><Relationship Id="rId7" Type="http://schemas.openxmlformats.org/officeDocument/2006/relationships/image" Target="../media/image6.wmf"/><Relationship Id="rId12" Type="http://schemas.openxmlformats.org/officeDocument/2006/relationships/oleObject" Target="../embeddings/oleObject5.bin"/><Relationship Id="rId17" Type="http://schemas.openxmlformats.org/officeDocument/2006/relationships/image" Target="../media/image11.wmf"/><Relationship Id="rId2" Type="http://schemas.openxmlformats.org/officeDocument/2006/relationships/vmlDrawing" Target="../drawings/vmlDrawing1.vml"/><Relationship Id="rId16" Type="http://schemas.openxmlformats.org/officeDocument/2006/relationships/oleObject" Target="../embeddings/oleObject7.bin"/><Relationship Id="rId1" Type="http://schemas.openxmlformats.org/officeDocument/2006/relationships/themeOverride" Target="../theme/themeOverride1.xml"/><Relationship Id="rId6" Type="http://schemas.openxmlformats.org/officeDocument/2006/relationships/oleObject" Target="../embeddings/oleObject2.bin"/><Relationship Id="rId11" Type="http://schemas.openxmlformats.org/officeDocument/2006/relationships/image" Target="../media/image8.wmf"/><Relationship Id="rId5" Type="http://schemas.openxmlformats.org/officeDocument/2006/relationships/image" Target="../media/image5.wmf"/><Relationship Id="rId15" Type="http://schemas.openxmlformats.org/officeDocument/2006/relationships/image" Target="../media/image10.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7.wmf"/><Relationship Id="rId1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slideLayout" Target="../slideLayouts/slideLayout2.xml"/><Relationship Id="rId7" Type="http://schemas.openxmlformats.org/officeDocument/2006/relationships/image" Target="../media/image13.wmf"/><Relationship Id="rId2" Type="http://schemas.openxmlformats.org/officeDocument/2006/relationships/vmlDrawing" Target="../drawings/vmlDrawing2.vml"/><Relationship Id="rId1" Type="http://schemas.openxmlformats.org/officeDocument/2006/relationships/themeOverride" Target="../theme/themeOverride2.xml"/><Relationship Id="rId6" Type="http://schemas.openxmlformats.org/officeDocument/2006/relationships/oleObject" Target="../embeddings/oleObject9.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11.bin"/><Relationship Id="rId4" Type="http://schemas.openxmlformats.org/officeDocument/2006/relationships/oleObject" Target="../embeddings/oleObject8.bin"/><Relationship Id="rId9" Type="http://schemas.openxmlformats.org/officeDocument/2006/relationships/image" Target="../media/image14.wmf"/></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第二章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  金融统计分析：投资组合及金融风险价值评估</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638810" y="978535"/>
            <a:ext cx="11182350"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en-US" altLang="zh-CN" sz="2800" b="1" dirty="0">
                <a:solidFill>
                  <a:schemeClr val="accent2"/>
                </a:solidFill>
                <a:latin typeface="华文楷体" panose="02010600040101010101" charset="-122"/>
                <a:ea typeface="华文楷体" panose="02010600040101010101" charset="-122"/>
                <a:sym typeface="+mn-ea"/>
              </a:rPr>
              <a:t> </a:t>
            </a:r>
            <a:r>
              <a:rPr lang="zh-CN" altLang="en-US" sz="2800" b="1" dirty="0">
                <a:solidFill>
                  <a:schemeClr val="accent2"/>
                </a:solidFill>
                <a:latin typeface="华文楷体" panose="02010600040101010101" charset="-122"/>
                <a:ea typeface="华文楷体" panose="02010600040101010101" charset="-122"/>
                <a:sym typeface="+mn-ea"/>
              </a:rPr>
              <a:t>（二）投资组合有效边界及最优组合</a:t>
            </a:r>
            <a:endParaRPr lang="zh-CN" altLang="en-US" sz="2800" b="1" dirty="0">
              <a:solidFill>
                <a:schemeClr val="accent2"/>
              </a:solidFill>
              <a:latin typeface="华文楷体" panose="02010600040101010101" charset="-122"/>
              <a:ea typeface="华文楷体" panose="02010600040101010101" charset="-122"/>
            </a:endParaRPr>
          </a:p>
          <a:p>
            <a:pPr marL="228600" indent="457200"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在收益与风险都不确定的条件下，最优投资组合需满足如下目标：或在既定期望风险水平下实现期望收益最大；或在给定期望收益水平下实现期望风险最小。其数学表达式为：</a:t>
            </a: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marL="3657600" lvl="8"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p>
          <a:p>
            <a:pPr marL="3657600" lvl="8"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（2.7）</a:t>
            </a: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其中，</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为投资组合的目标收益率，</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为第</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种资产的权重。</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15429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一、Markowitz投资组合理论</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3" name="对象 -2147482600"/>
          <p:cNvGraphicFramePr/>
          <p:nvPr/>
        </p:nvGraphicFramePr>
        <p:xfrm>
          <a:off x="4161790" y="2769870"/>
          <a:ext cx="3917315" cy="2370455"/>
        </p:xfrm>
        <a:graphic>
          <a:graphicData uri="http://schemas.openxmlformats.org/presentationml/2006/ole">
            <mc:AlternateContent xmlns:mc="http://schemas.openxmlformats.org/markup-compatibility/2006">
              <mc:Choice xmlns:v="urn:schemas-microsoft-com:vml" Requires="v">
                <p:oleObj spid="_x0000_s5137" r:id="rId4" imgW="1968500" imgH="1270000" progId="Equation.DSMT4">
                  <p:embed/>
                </p:oleObj>
              </mc:Choice>
              <mc:Fallback>
                <p:oleObj r:id="rId4" imgW="1968500" imgH="1270000" progId="Equation.DSMT4">
                  <p:embed/>
                  <p:pic>
                    <p:nvPicPr>
                      <p:cNvPr id="0" name="图片 3075"/>
                      <p:cNvPicPr/>
                      <p:nvPr/>
                    </p:nvPicPr>
                    <p:blipFill>
                      <a:blip r:embed="rId5"/>
                      <a:stretch>
                        <a:fillRect/>
                      </a:stretch>
                    </p:blipFill>
                    <p:spPr>
                      <a:xfrm>
                        <a:off x="4161790" y="2769870"/>
                        <a:ext cx="3917315" cy="2370455"/>
                      </a:xfrm>
                      <a:prstGeom prst="rect">
                        <a:avLst/>
                      </a:prstGeom>
                      <a:noFill/>
                      <a:ln w="38100">
                        <a:noFill/>
                        <a:miter/>
                      </a:ln>
                    </p:spPr>
                  </p:pic>
                </p:oleObj>
              </mc:Fallback>
            </mc:AlternateContent>
          </a:graphicData>
        </a:graphic>
      </p:graphicFrame>
      <p:graphicFrame>
        <p:nvGraphicFramePr>
          <p:cNvPr id="5" name="对象 -2147482599"/>
          <p:cNvGraphicFramePr>
            <a:graphicFrameLocks noChangeAspect="1"/>
          </p:cNvGraphicFramePr>
          <p:nvPr/>
        </p:nvGraphicFramePr>
        <p:xfrm>
          <a:off x="1805940" y="5257800"/>
          <a:ext cx="277495" cy="458470"/>
        </p:xfrm>
        <a:graphic>
          <a:graphicData uri="http://schemas.openxmlformats.org/presentationml/2006/ole">
            <mc:AlternateContent xmlns:mc="http://schemas.openxmlformats.org/markup-compatibility/2006">
              <mc:Choice xmlns:v="urn:schemas-microsoft-com:vml" Requires="v">
                <p:oleObj spid="_x0000_s5138" r:id="rId6" imgW="165100" imgH="266065" progId="Equation.DSMT4">
                  <p:embed/>
                </p:oleObj>
              </mc:Choice>
              <mc:Fallback>
                <p:oleObj r:id="rId6" imgW="165100" imgH="266065" progId="Equation.DSMT4">
                  <p:embed/>
                  <p:pic>
                    <p:nvPicPr>
                      <p:cNvPr id="0" name="图片 4"/>
                      <p:cNvPicPr/>
                      <p:nvPr/>
                    </p:nvPicPr>
                    <p:blipFill>
                      <a:blip r:embed="rId7"/>
                      <a:stretch>
                        <a:fillRect/>
                      </a:stretch>
                    </p:blipFill>
                    <p:spPr>
                      <a:xfrm>
                        <a:off x="1805940" y="5257800"/>
                        <a:ext cx="277495" cy="458470"/>
                      </a:xfrm>
                      <a:prstGeom prst="rect">
                        <a:avLst/>
                      </a:prstGeom>
                      <a:noFill/>
                      <a:ln w="38100">
                        <a:noFill/>
                        <a:miter/>
                      </a:ln>
                    </p:spPr>
                  </p:pic>
                </p:oleObj>
              </mc:Fallback>
            </mc:AlternateContent>
          </a:graphicData>
        </a:graphic>
      </p:graphicFrame>
      <p:pic>
        <p:nvPicPr>
          <p:cNvPr id="36" name="图片 25"/>
          <p:cNvPicPr>
            <a:picLocks noChangeAspect="1"/>
          </p:cNvPicPr>
          <p:nvPr/>
        </p:nvPicPr>
        <p:blipFill>
          <a:blip r:embed="rId8"/>
          <a:stretch>
            <a:fillRect/>
          </a:stretch>
        </p:blipFill>
        <p:spPr>
          <a:xfrm>
            <a:off x="5539740" y="5243195"/>
            <a:ext cx="354965" cy="473075"/>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638810" y="1080770"/>
            <a:ext cx="11182350"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23494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一、Markowitz投资组合理论</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179" name="图片 1" descr="8d4c093a839b8ae4d603790c761397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603375" y="821690"/>
            <a:ext cx="3956685" cy="3301365"/>
          </a:xfrm>
          <a:prstGeom prst="rect">
            <a:avLst/>
          </a:prstGeom>
          <a:noFill/>
          <a:ln>
            <a:noFill/>
          </a:ln>
        </p:spPr>
      </p:pic>
      <p:pic>
        <p:nvPicPr>
          <p:cNvPr id="178" name="图片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362190" y="979805"/>
            <a:ext cx="3733165" cy="3114675"/>
          </a:xfrm>
          <a:prstGeom prst="rect">
            <a:avLst/>
          </a:prstGeom>
          <a:noFill/>
          <a:ln>
            <a:noFill/>
          </a:ln>
        </p:spPr>
      </p:pic>
      <p:sp>
        <p:nvSpPr>
          <p:cNvPr id="9" name="文本框 8"/>
          <p:cNvSpPr txBox="1"/>
          <p:nvPr/>
        </p:nvSpPr>
        <p:spPr>
          <a:xfrm>
            <a:off x="799465" y="4566920"/>
            <a:ext cx="5683885" cy="1628140"/>
          </a:xfrm>
          <a:prstGeom prst="rect">
            <a:avLst/>
          </a:prstGeom>
          <a:gradFill>
            <a:gsLst>
              <a:gs pos="100000">
                <a:schemeClr val="accent1">
                  <a:lumMod val="20000"/>
                  <a:lumOff val="80000"/>
                </a:schemeClr>
              </a:gs>
              <a:gs pos="1000">
                <a:schemeClr val="accent1">
                  <a:lumMod val="25000"/>
                  <a:lumOff val="75000"/>
                </a:schemeClr>
              </a:gs>
              <a:gs pos="100000">
                <a:schemeClr val="accent1">
                  <a:lumMod val="85000"/>
                </a:schemeClr>
              </a:gs>
            </a:gsLst>
            <a:lin ang="5400000" scaled="1"/>
          </a:gradFill>
        </p:spPr>
        <p:txBody>
          <a:bodyPr wrap="square" rtlCol="0">
            <a:noAutofit/>
          </a:bodyPr>
          <a:lstStyle/>
          <a:p>
            <a:r>
              <a:rPr lang="zh-CN" altLang="en-US" sz="2400" dirty="0">
                <a:latin typeface="华文楷体" panose="02010600040101010101" charset="-122"/>
                <a:ea typeface="华文楷体" panose="02010600040101010101" charset="-122"/>
                <a:cs typeface="华文楷体" panose="02010600040101010101" charset="-122"/>
              </a:rPr>
              <a:t>曲线上波动率最低的点，称为最小方差组合。从最小方差组合点开始向右上方延伸的部分，就是著名的Markowitz有效边界，对应的投资组合称为有效投资组合。</a:t>
            </a:r>
          </a:p>
          <a:p>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11" name="文本框 10"/>
          <p:cNvSpPr txBox="1"/>
          <p:nvPr/>
        </p:nvSpPr>
        <p:spPr>
          <a:xfrm>
            <a:off x="7821295" y="4073525"/>
            <a:ext cx="2937510" cy="402590"/>
          </a:xfrm>
          <a:prstGeom prst="rect">
            <a:avLst/>
          </a:prstGeom>
          <a:noFill/>
        </p:spPr>
        <p:txBody>
          <a:bodyPr wrap="square" rtlCol="0">
            <a:noAutofit/>
          </a:bodyPr>
          <a:lstStyle/>
          <a:p>
            <a:r>
              <a:rPr lang="zh-CN" altLang="en-US" b="1" dirty="0">
                <a:latin typeface="华文楷体" panose="02010600040101010101" charset="-122"/>
                <a:ea typeface="华文楷体" panose="02010600040101010101" charset="-122"/>
                <a:cs typeface="华文楷体" panose="02010600040101010101" charset="-122"/>
              </a:rPr>
              <a:t>投资者的最优资产组合</a:t>
            </a:r>
          </a:p>
        </p:txBody>
      </p:sp>
      <p:sp>
        <p:nvSpPr>
          <p:cNvPr id="12" name="文本框 11"/>
          <p:cNvSpPr txBox="1"/>
          <p:nvPr/>
        </p:nvSpPr>
        <p:spPr>
          <a:xfrm>
            <a:off x="1661795" y="4123690"/>
            <a:ext cx="4666615" cy="586740"/>
          </a:xfrm>
          <a:prstGeom prst="rect">
            <a:avLst/>
          </a:prstGeom>
          <a:noFill/>
        </p:spPr>
        <p:txBody>
          <a:bodyPr wrap="square" rtlCol="0">
            <a:noAutofit/>
          </a:bodyPr>
          <a:lstStyle/>
          <a:p>
            <a:r>
              <a:rPr lang="zh-CN" altLang="en-US" b="1" dirty="0">
                <a:latin typeface="华文楷体" panose="02010600040101010101" charset="-122"/>
                <a:ea typeface="华文楷体" panose="02010600040101010101" charset="-122"/>
                <a:cs typeface="华文楷体" panose="02010600040101010101" charset="-122"/>
              </a:rPr>
              <a:t>最小方差组合与</a:t>
            </a:r>
            <a:r>
              <a:rPr lang="en-US" altLang="zh-CN" b="1" dirty="0">
                <a:latin typeface="华文楷体" panose="02010600040101010101" charset="-122"/>
                <a:ea typeface="华文楷体" panose="02010600040101010101" charset="-122"/>
                <a:cs typeface="华文楷体" panose="02010600040101010101" charset="-122"/>
              </a:rPr>
              <a:t>Markowitz</a:t>
            </a:r>
            <a:r>
              <a:rPr lang="zh-CN" altLang="en-US" b="1" dirty="0">
                <a:latin typeface="华文楷体" panose="02010600040101010101" charset="-122"/>
                <a:ea typeface="华文楷体" panose="02010600040101010101" charset="-122"/>
                <a:cs typeface="华文楷体" panose="02010600040101010101" charset="-122"/>
              </a:rPr>
              <a:t>有效边界</a:t>
            </a:r>
          </a:p>
        </p:txBody>
      </p:sp>
      <p:sp>
        <p:nvSpPr>
          <p:cNvPr id="13" name="文本框 12"/>
          <p:cNvSpPr txBox="1"/>
          <p:nvPr/>
        </p:nvSpPr>
        <p:spPr>
          <a:xfrm>
            <a:off x="6757670" y="4566920"/>
            <a:ext cx="5278120" cy="1628140"/>
          </a:xfrm>
          <a:prstGeom prst="rect">
            <a:avLst/>
          </a:prstGeom>
          <a:gradFill>
            <a:gsLst>
              <a:gs pos="100000">
                <a:schemeClr val="accent1">
                  <a:lumMod val="20000"/>
                  <a:lumOff val="80000"/>
                </a:schemeClr>
              </a:gs>
              <a:gs pos="1000">
                <a:schemeClr val="accent1">
                  <a:lumMod val="25000"/>
                  <a:lumOff val="75000"/>
                </a:schemeClr>
              </a:gs>
              <a:gs pos="100000">
                <a:schemeClr val="accent1">
                  <a:lumMod val="85000"/>
                </a:schemeClr>
              </a:gs>
            </a:gsLst>
            <a:lin ang="5400000" scaled="1"/>
          </a:gradFill>
        </p:spPr>
        <p:txBody>
          <a:bodyPr wrap="square" rtlCol="0">
            <a:noAutofit/>
          </a:bodyPr>
          <a:lstStyle/>
          <a:p>
            <a:r>
              <a:rPr lang="zh-CN" altLang="en-US" sz="2400" dirty="0">
                <a:latin typeface="华文楷体" panose="02010600040101010101" charset="-122"/>
                <a:ea typeface="华文楷体" panose="02010600040101010101" charset="-122"/>
                <a:cs typeface="华文楷体" panose="02010600040101010101" charset="-122"/>
                <a:sym typeface="+mn-ea"/>
              </a:rPr>
              <a:t>无差异曲线与</a:t>
            </a:r>
            <a:r>
              <a:rPr lang="en-US" altLang="zh-CN" sz="2400" dirty="0">
                <a:latin typeface="华文楷体" panose="02010600040101010101" charset="-122"/>
                <a:ea typeface="华文楷体" panose="02010600040101010101" charset="-122"/>
                <a:cs typeface="华文楷体" panose="02010600040101010101" charset="-122"/>
                <a:sym typeface="+mn-ea"/>
              </a:rPr>
              <a:t>Markowitz</a:t>
            </a:r>
            <a:r>
              <a:rPr lang="zh-CN" altLang="en-US" sz="2400" dirty="0">
                <a:latin typeface="华文楷体" panose="02010600040101010101" charset="-122"/>
                <a:ea typeface="华文楷体" panose="02010600040101010101" charset="-122"/>
                <a:cs typeface="华文楷体" panose="02010600040101010101" charset="-122"/>
                <a:sym typeface="+mn-ea"/>
              </a:rPr>
              <a:t>有效边界的切点分别为</a:t>
            </a:r>
            <a:r>
              <a:rPr lang="en-US" altLang="zh-CN" sz="2400" dirty="0">
                <a:latin typeface="华文楷体" panose="02010600040101010101" charset="-122"/>
                <a:ea typeface="华文楷体" panose="02010600040101010101" charset="-122"/>
                <a:cs typeface="华文楷体" panose="02010600040101010101" charset="-122"/>
                <a:sym typeface="+mn-ea"/>
              </a:rPr>
              <a:t>X</a:t>
            </a:r>
            <a:r>
              <a:rPr lang="zh-CN" altLang="en-US" sz="2400" dirty="0">
                <a:latin typeface="华文楷体" panose="02010600040101010101" charset="-122"/>
                <a:ea typeface="华文楷体" panose="02010600040101010101" charset="-122"/>
                <a:cs typeface="华文楷体" panose="02010600040101010101" charset="-122"/>
                <a:sym typeface="+mn-ea"/>
              </a:rPr>
              <a:t>点和</a:t>
            </a:r>
            <a:r>
              <a:rPr lang="en-US" altLang="zh-CN" sz="2400" dirty="0">
                <a:latin typeface="华文楷体" panose="02010600040101010101" charset="-122"/>
                <a:ea typeface="华文楷体" panose="02010600040101010101" charset="-122"/>
                <a:cs typeface="华文楷体" panose="02010600040101010101" charset="-122"/>
                <a:sym typeface="+mn-ea"/>
              </a:rPr>
              <a:t>Y</a:t>
            </a:r>
            <a:r>
              <a:rPr lang="zh-CN" altLang="en-US" sz="2400" dirty="0">
                <a:latin typeface="华文楷体" panose="02010600040101010101" charset="-122"/>
                <a:ea typeface="华文楷体" panose="02010600040101010101" charset="-122"/>
                <a:cs typeface="华文楷体" panose="02010600040101010101" charset="-122"/>
                <a:sym typeface="+mn-ea"/>
              </a:rPr>
              <a:t>点，决定两位具有不同的风险偏好投资者各自的最优投资组合。</a:t>
            </a:r>
            <a:endParaRPr lang="zh-CN" altLang="en-US" sz="2400" dirty="0">
              <a:latin typeface="华文楷体" panose="02010600040101010101" charset="-122"/>
              <a:ea typeface="华文楷体" panose="02010600040101010101" charset="-122"/>
              <a:cs typeface="华文楷体" panose="02010600040101010101" charset="-122"/>
            </a:endParaRPr>
          </a:p>
          <a:p>
            <a:endParaRPr lang="zh-CN" altLang="en-US" sz="2400" dirty="0">
              <a:latin typeface="华文楷体" panose="02010600040101010101" charset="-122"/>
              <a:ea typeface="华文楷体" panose="02010600040101010101" charset="-122"/>
              <a:cs typeface="华文楷体" panose="02010600040101010101" charset="-122"/>
            </a:endParaRP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8662" b="-543"/>
          <a:stretch>
            <a:fillRect/>
          </a:stretch>
        </p:blipFill>
        <p:spPr>
          <a:xfrm>
            <a:off x="-127000" y="101600"/>
            <a:ext cx="12319000" cy="7048500"/>
          </a:xfrm>
          <a:prstGeom prst="rect">
            <a:avLst/>
          </a:prstGeom>
          <a:noFill/>
          <a:ln w="25400" cap="flat" cmpd="sng">
            <a:noFill/>
            <a:prstDash val="solid"/>
            <a:round/>
          </a:ln>
        </p:spPr>
      </p:pic>
      <p:sp>
        <p:nvSpPr>
          <p:cNvPr id="3" name="AutoShape 3"/>
          <p:cNvSpPr/>
          <p:nvPr/>
        </p:nvSpPr>
        <p:spPr>
          <a:xfrm>
            <a:off x="-76200" y="711200"/>
            <a:ext cx="520700" cy="47117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400" b="1" i="0" u="none" strike="noStrike">
                <a:solidFill>
                  <a:srgbClr val="FFFFFF"/>
                </a:solidFill>
                <a:latin typeface="华文中宋"/>
                <a:ea typeface="华文中宋"/>
                <a:cs typeface="华文中宋"/>
                <a:sym typeface="华文中宋"/>
              </a:rPr>
              <a:t>宏观经济统计分析与写作</a:t>
            </a:r>
            <a:endParaRPr lang="en-US" sz="1100"/>
          </a:p>
        </p:txBody>
      </p:sp>
      <p:sp>
        <p:nvSpPr>
          <p:cNvPr id="5" name="AutoShape 5"/>
          <p:cNvSpPr/>
          <p:nvPr/>
        </p:nvSpPr>
        <p:spPr>
          <a:xfrm>
            <a:off x="10883900" y="6616700"/>
            <a:ext cx="927100" cy="317500"/>
          </a:xfrm>
          <a:prstGeom prst="rect">
            <a:avLst/>
          </a:prstGeom>
          <a:noFill/>
          <a:ln w="12700" cap="flat" cmpd="sng">
            <a:noFill/>
            <a:prstDash val="solid"/>
            <a:round/>
          </a:ln>
        </p:spPr>
        <p:txBody>
          <a:bodyPr vert="horz" wrap="square" lIns="88900" tIns="50800" rIns="88900" bIns="50800" rtlCol="0" anchor="ctr" anchorCtr="0"/>
          <a:lstStyle/>
          <a:p>
            <a:pPr algn="r">
              <a:defRPr/>
            </a:pPr>
            <a:endParaRPr/>
          </a:p>
        </p:txBody>
      </p:sp>
      <p:sp>
        <p:nvSpPr>
          <p:cNvPr id="6" name="AutoShape 6"/>
          <p:cNvSpPr/>
          <p:nvPr/>
        </p:nvSpPr>
        <p:spPr>
          <a:xfrm>
            <a:off x="863600" y="101600"/>
            <a:ext cx="5232400" cy="660400"/>
          </a:xfrm>
          <a:prstGeom prst="roundRect">
            <a:avLst>
              <a:gd name="adj" fmla="val 0"/>
            </a:avLst>
          </a:prstGeom>
          <a:pattFill prst="ltUpDiag">
            <a:fgClr>
              <a:srgbClr val="CCFFCC">
                <a:alpha val="100000"/>
              </a:srgbClr>
            </a:fgClr>
            <a:bgClr>
              <a:srgbClr val="FFFFFF">
                <a:alpha val="100000"/>
              </a:srgbClr>
            </a:bgClr>
          </a:pattFill>
          <a:ln w="12700" cap="flat" cmpd="sng">
            <a:solidFill>
              <a:srgbClr val="385724">
                <a:alpha val="100000"/>
              </a:srgbClr>
            </a:solidFill>
            <a:prstDash val="solid"/>
            <a:miter lim="8000000"/>
          </a:ln>
          <a:effectLst>
            <a:outerShdw blurRad="50800" dist="38100" dir="5400000" algn="t" rotWithShape="0">
              <a:srgbClr val="000000">
                <a:alpha val="40000"/>
              </a:srgbClr>
            </a:outerShdw>
          </a:effectLst>
        </p:spPr>
        <p:txBody>
          <a:bodyPr vert="horz" wrap="square" lIns="203200" tIns="50800" rIns="203200" bIns="50800" rtlCol="0" anchor="ctr" anchorCtr="0"/>
          <a:lstStyle/>
          <a:p>
            <a:pPr marL="0" indent="0" algn="l">
              <a:lnSpc>
                <a:spcPct val="100000"/>
              </a:lnSpc>
              <a:defRPr/>
            </a:pP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二</a:t>
            </a:r>
            <a:r>
              <a:rPr lang="en-US" sz="2800" b="1" i="0" u="none" strike="noStrike"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a:t>
            </a:r>
            <a:r>
              <a:rPr lang="en-US" altLang="zh-CN" sz="2800" b="1" i="0" u="none" strike="noStrike" dirty="0" err="1">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VaR</a:t>
            </a: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模型简介</a:t>
            </a:r>
            <a:endParaRPr lang="en-US" sz="1100" dirty="0"/>
          </a:p>
        </p:txBody>
      </p:sp>
      <p:sp>
        <p:nvSpPr>
          <p:cNvPr id="7" name="AutoShape 7"/>
          <p:cNvSpPr/>
          <p:nvPr/>
        </p:nvSpPr>
        <p:spPr>
          <a:xfrm>
            <a:off x="25400" y="977900"/>
            <a:ext cx="381000" cy="45212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800" b="1" i="0" u="none" strike="noStrike">
                <a:solidFill>
                  <a:srgbClr val="FFFFFF"/>
                </a:solidFill>
                <a:latin typeface="Songti SC"/>
                <a:ea typeface="Songti SC"/>
                <a:cs typeface="Songti SC"/>
                <a:sym typeface="Songti SC"/>
              </a:rPr>
              <a:t>经</a:t>
            </a:r>
            <a:endParaRPr lang="en-US" sz="1100"/>
          </a:p>
          <a:p>
            <a:pPr marL="0" indent="0" algn="ctr">
              <a:lnSpc>
                <a:spcPct val="100000"/>
              </a:lnSpc>
            </a:pPr>
            <a:r>
              <a:rPr lang="en-US" sz="2800" b="1" i="0" u="none" strike="noStrike">
                <a:solidFill>
                  <a:srgbClr val="FFFFFF"/>
                </a:solidFill>
                <a:latin typeface="Songti SC"/>
                <a:ea typeface="Songti SC"/>
                <a:cs typeface="Songti SC"/>
                <a:sym typeface="Songti SC"/>
              </a:rPr>
              <a:t>济统计案例分析</a:t>
            </a:r>
          </a:p>
        </p:txBody>
      </p:sp>
      <p:sp>
        <p:nvSpPr>
          <p:cNvPr id="10" name="AutoShape 4">
            <a:extLst>
              <a:ext uri="{FF2B5EF4-FFF2-40B4-BE49-F238E27FC236}">
                <a16:creationId xmlns:a16="http://schemas.microsoft.com/office/drawing/2014/main" id="{E8354A10-9818-42E0-B35A-B2456BC71292}"/>
              </a:ext>
            </a:extLst>
          </p:cNvPr>
          <p:cNvSpPr/>
          <p:nvPr/>
        </p:nvSpPr>
        <p:spPr>
          <a:xfrm>
            <a:off x="609600" y="977900"/>
            <a:ext cx="11455400" cy="5029200"/>
          </a:xfrm>
          <a:prstGeom prst="rect">
            <a:avLst/>
          </a:prstGeom>
          <a:noFill/>
          <a:ln w="12700" cap="flat" cmpd="sng">
            <a:noFill/>
            <a:prstDash val="solid"/>
            <a:round/>
          </a:ln>
          <a:effectLst>
            <a:outerShdw blurRad="50800" dist="50800" dir="5400000" algn="ctr" rotWithShape="0">
              <a:srgbClr val="DAE3F3">
                <a:alpha val="100000"/>
              </a:srgbClr>
            </a:outerShdw>
          </a:effectLst>
        </p:spPr>
        <p:txBody>
          <a:bodyPr vert="horz" wrap="square" lIns="88900" tIns="50800" rIns="88900" bIns="50800" rtlCol="0" anchor="t" anchorCtr="0"/>
          <a:lstStyle/>
          <a:p>
            <a:pPr marL="228600" indent="-228600" algn="l">
              <a:lnSpc>
                <a:spcPct val="125000"/>
              </a:lnSpc>
              <a:spcBef>
                <a:spcPts val="1500"/>
              </a:spcBef>
              <a:defRPr/>
            </a:pPr>
            <a:r>
              <a:rPr lang="en-US" sz="2400" b="0" i="0" u="none" strike="noStrike" dirty="0">
                <a:solidFill>
                  <a:srgbClr val="000000"/>
                </a:solidFill>
                <a:latin typeface="Kaiti SC"/>
                <a:ea typeface="Kaiti SC"/>
                <a:cs typeface="Kaiti SC"/>
                <a:sym typeface="Kaiti SC"/>
              </a:rPr>
              <a:t>             </a:t>
            </a:r>
            <a:r>
              <a:rPr lang="zh-CN" altLang="en-US" sz="24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风险价值（</a:t>
            </a:r>
            <a:r>
              <a:rPr lang="en-US" altLang="zh-CN" sz="24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Value at Risk, </a:t>
            </a:r>
            <a:r>
              <a:rPr lang="zh-CN" altLang="en-US" sz="24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简称</a:t>
            </a:r>
            <a:r>
              <a:rPr lang="en-US" altLang="zh-CN" sz="2400" b="1" i="0" u="none" strike="noStrike" dirty="0" err="1">
                <a:solidFill>
                  <a:srgbClr val="000000"/>
                </a:solidFill>
                <a:latin typeface="华文楷体" panose="02010600040101010101" pitchFamily="2" charset="-122"/>
                <a:ea typeface="华文楷体" panose="02010600040101010101" pitchFamily="2" charset="-122"/>
                <a:cs typeface="Kaiti SC"/>
                <a:sym typeface="Kaiti SC"/>
              </a:rPr>
              <a:t>VaR</a:t>
            </a:r>
            <a:r>
              <a:rPr lang="zh-CN" altLang="en-US" sz="24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是现代金融风险管理的核心指标，用于衡量在市场正常波动的前提下，某一金融资产或投资组合在未来特定时间段内，在给定的置信水平下，可能遭受的最大潜在损失值。它将资产的风险量化为直观的数值，成为金融机构、投资机构衡量市场风险的通用标准。</a:t>
            </a:r>
          </a:p>
          <a:p>
            <a:pPr marL="228600" indent="-228600" algn="l">
              <a:lnSpc>
                <a:spcPct val="125000"/>
              </a:lnSpc>
              <a:spcBef>
                <a:spcPts val="1500"/>
              </a:spcBef>
              <a:defRPr/>
            </a:pP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            </a:t>
            </a:r>
            <a:r>
              <a:rPr lang="en-US" altLang="zh-CN" sz="2400" b="1" i="0" u="none" strike="noStrike" dirty="0" err="1">
                <a:solidFill>
                  <a:srgbClr val="000000"/>
                </a:solidFill>
                <a:latin typeface="华文楷体" panose="02010600040101010101" pitchFamily="2" charset="-122"/>
                <a:ea typeface="华文楷体" panose="02010600040101010101" pitchFamily="2" charset="-122"/>
                <a:cs typeface="Kaiti SC"/>
                <a:sym typeface="Kaiti SC"/>
              </a:rPr>
              <a:t>VaR</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的定义包含三个不可分割的关键要素，缺一不可：</a:t>
            </a:r>
          </a:p>
          <a:p>
            <a:pPr marL="228600" indent="-228600" algn="l">
              <a:lnSpc>
                <a:spcPct val="125000"/>
              </a:lnSpc>
              <a:spcBef>
                <a:spcPts val="1500"/>
              </a:spcBef>
              <a:defRPr/>
            </a:pP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 </a:t>
            </a:r>
            <a:r>
              <a:rPr lang="zh-CN" altLang="en-US" sz="24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时间期限</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：即风险评估的时间跨度，是计算损失的时间窗口，通常根据资产流动性设定，如</a:t>
            </a: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天、</a:t>
            </a: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周或</a:t>
            </a: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个月。</a:t>
            </a:r>
          </a:p>
          <a:p>
            <a:pPr marL="228600" indent="-228600" algn="l">
              <a:lnSpc>
                <a:spcPct val="125000"/>
              </a:lnSpc>
              <a:spcBef>
                <a:spcPts val="1500"/>
              </a:spcBef>
              <a:defRPr/>
            </a:pP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2. </a:t>
            </a:r>
            <a:r>
              <a:rPr lang="zh-CN" altLang="en-US" sz="24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置信水平</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：反映对损失概率的统计把握程度，常用</a:t>
            </a: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95%</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或</a:t>
            </a: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99%</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作为标准，代表“损失不超过该数值”的概率。</a:t>
            </a:r>
          </a:p>
          <a:p>
            <a:pPr marL="228600" indent="-228600" algn="l">
              <a:lnSpc>
                <a:spcPct val="125000"/>
              </a:lnSpc>
              <a:spcBef>
                <a:spcPts val="1500"/>
              </a:spcBef>
              <a:defRPr/>
            </a:pPr>
            <a:r>
              <a:rPr lang="en-US" altLang="zh-CN"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3. </a:t>
            </a:r>
            <a:r>
              <a:rPr lang="zh-CN" altLang="en-US" sz="24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损失金额</a:t>
            </a:r>
            <a:r>
              <a:rPr lang="zh-CN" alt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：以绝对货币金额（如万元、亿元）或相对收益率（如百分比）表示的最大可能损失规模。</a:t>
            </a:r>
            <a:endParaRPr 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endParaRPr>
          </a:p>
        </p:txBody>
      </p:sp>
    </p:spTree>
    <p:extLst>
      <p:ext uri="{BB962C8B-B14F-4D97-AF65-F5344CB8AC3E}">
        <p14:creationId xmlns:p14="http://schemas.microsoft.com/office/powerpoint/2010/main" val="2618021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8662" b="-543"/>
          <a:stretch>
            <a:fillRect/>
          </a:stretch>
        </p:blipFill>
        <p:spPr>
          <a:xfrm>
            <a:off x="-127000" y="101600"/>
            <a:ext cx="12319000" cy="7048500"/>
          </a:xfrm>
          <a:prstGeom prst="rect">
            <a:avLst/>
          </a:prstGeom>
          <a:noFill/>
          <a:ln w="25400" cap="flat" cmpd="sng">
            <a:noFill/>
            <a:prstDash val="solid"/>
            <a:round/>
          </a:ln>
        </p:spPr>
      </p:pic>
      <p:sp>
        <p:nvSpPr>
          <p:cNvPr id="3" name="AutoShape 3"/>
          <p:cNvSpPr/>
          <p:nvPr/>
        </p:nvSpPr>
        <p:spPr>
          <a:xfrm>
            <a:off x="-76200" y="711200"/>
            <a:ext cx="520700" cy="47117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400" b="1" i="0" u="none" strike="noStrike">
                <a:solidFill>
                  <a:srgbClr val="FFFFFF"/>
                </a:solidFill>
                <a:latin typeface="华文中宋"/>
                <a:ea typeface="华文中宋"/>
                <a:cs typeface="华文中宋"/>
                <a:sym typeface="华文中宋"/>
              </a:rPr>
              <a:t>宏观经济统计分析与写作</a:t>
            </a:r>
            <a:endParaRPr lang="en-US" sz="1100"/>
          </a:p>
        </p:txBody>
      </p:sp>
      <p:sp>
        <p:nvSpPr>
          <p:cNvPr id="5" name="AutoShape 5"/>
          <p:cNvSpPr/>
          <p:nvPr/>
        </p:nvSpPr>
        <p:spPr>
          <a:xfrm>
            <a:off x="10883900" y="6616700"/>
            <a:ext cx="927100" cy="317500"/>
          </a:xfrm>
          <a:prstGeom prst="rect">
            <a:avLst/>
          </a:prstGeom>
          <a:noFill/>
          <a:ln w="12700" cap="flat" cmpd="sng">
            <a:noFill/>
            <a:prstDash val="solid"/>
            <a:round/>
          </a:ln>
        </p:spPr>
        <p:txBody>
          <a:bodyPr vert="horz" wrap="square" lIns="88900" tIns="50800" rIns="88900" bIns="50800" rtlCol="0" anchor="ctr" anchorCtr="0"/>
          <a:lstStyle/>
          <a:p>
            <a:pPr algn="r">
              <a:defRPr/>
            </a:pPr>
            <a:endParaRPr/>
          </a:p>
        </p:txBody>
      </p:sp>
      <p:sp>
        <p:nvSpPr>
          <p:cNvPr id="6" name="AutoShape 6"/>
          <p:cNvSpPr/>
          <p:nvPr/>
        </p:nvSpPr>
        <p:spPr>
          <a:xfrm>
            <a:off x="863600" y="101600"/>
            <a:ext cx="5232400" cy="660400"/>
          </a:xfrm>
          <a:prstGeom prst="roundRect">
            <a:avLst>
              <a:gd name="adj" fmla="val 0"/>
            </a:avLst>
          </a:prstGeom>
          <a:pattFill prst="ltUpDiag">
            <a:fgClr>
              <a:srgbClr val="CCFFCC">
                <a:alpha val="100000"/>
              </a:srgbClr>
            </a:fgClr>
            <a:bgClr>
              <a:srgbClr val="FFFFFF">
                <a:alpha val="100000"/>
              </a:srgbClr>
            </a:bgClr>
          </a:pattFill>
          <a:ln w="12700" cap="flat" cmpd="sng">
            <a:solidFill>
              <a:srgbClr val="385724">
                <a:alpha val="100000"/>
              </a:srgbClr>
            </a:solidFill>
            <a:prstDash val="solid"/>
            <a:miter lim="8000000"/>
          </a:ln>
          <a:effectLst>
            <a:outerShdw blurRad="50800" dist="38100" dir="5400000" algn="t" rotWithShape="0">
              <a:srgbClr val="000000">
                <a:alpha val="40000"/>
              </a:srgbClr>
            </a:outerShdw>
          </a:effectLst>
        </p:spPr>
        <p:txBody>
          <a:bodyPr vert="horz" wrap="square" lIns="203200" tIns="50800" rIns="203200" bIns="50800" rtlCol="0" anchor="ctr" anchorCtr="0"/>
          <a:lstStyle/>
          <a:p>
            <a:pPr marL="0" indent="0" algn="l">
              <a:lnSpc>
                <a:spcPct val="100000"/>
              </a:lnSpc>
              <a:defRPr/>
            </a:pP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二</a:t>
            </a:r>
            <a:r>
              <a:rPr lang="en-US" sz="2800" b="1" i="0" u="none" strike="noStrike"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a:t>
            </a:r>
            <a:r>
              <a:rPr lang="en-US" altLang="zh-CN" sz="2800" b="1" i="0" u="none" strike="noStrike" dirty="0" err="1">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VaR</a:t>
            </a: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模型简介</a:t>
            </a:r>
            <a:endParaRPr lang="en-US" sz="1100" dirty="0"/>
          </a:p>
        </p:txBody>
      </p:sp>
      <p:sp>
        <p:nvSpPr>
          <p:cNvPr id="7" name="AutoShape 7"/>
          <p:cNvSpPr/>
          <p:nvPr/>
        </p:nvSpPr>
        <p:spPr>
          <a:xfrm>
            <a:off x="25400" y="977900"/>
            <a:ext cx="381000" cy="45212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800" b="1" i="0" u="none" strike="noStrike">
                <a:solidFill>
                  <a:srgbClr val="FFFFFF"/>
                </a:solidFill>
                <a:latin typeface="Songti SC"/>
                <a:ea typeface="Songti SC"/>
                <a:cs typeface="Songti SC"/>
                <a:sym typeface="Songti SC"/>
              </a:rPr>
              <a:t>经</a:t>
            </a:r>
            <a:endParaRPr lang="en-US" sz="1100"/>
          </a:p>
          <a:p>
            <a:pPr marL="0" indent="0" algn="ctr">
              <a:lnSpc>
                <a:spcPct val="100000"/>
              </a:lnSpc>
            </a:pPr>
            <a:r>
              <a:rPr lang="en-US" sz="2800" b="1" i="0" u="none" strike="noStrike">
                <a:solidFill>
                  <a:srgbClr val="FFFFFF"/>
                </a:solidFill>
                <a:latin typeface="Songti SC"/>
                <a:ea typeface="Songti SC"/>
                <a:cs typeface="Songti SC"/>
                <a:sym typeface="Songti SC"/>
              </a:rPr>
              <a:t>济统计案例分析</a:t>
            </a:r>
          </a:p>
        </p:txBody>
      </p:sp>
      <p:sp>
        <p:nvSpPr>
          <p:cNvPr id="10" name="AutoShape 4">
            <a:extLst>
              <a:ext uri="{FF2B5EF4-FFF2-40B4-BE49-F238E27FC236}">
                <a16:creationId xmlns:a16="http://schemas.microsoft.com/office/drawing/2014/main" id="{E8354A10-9818-42E0-B35A-B2456BC71292}"/>
              </a:ext>
            </a:extLst>
          </p:cNvPr>
          <p:cNvSpPr/>
          <p:nvPr/>
        </p:nvSpPr>
        <p:spPr>
          <a:xfrm>
            <a:off x="546100" y="1587500"/>
            <a:ext cx="11455400" cy="5029200"/>
          </a:xfrm>
          <a:prstGeom prst="rect">
            <a:avLst/>
          </a:prstGeom>
          <a:noFill/>
          <a:ln w="12700" cap="flat" cmpd="sng">
            <a:noFill/>
            <a:prstDash val="solid"/>
            <a:round/>
          </a:ln>
          <a:effectLst>
            <a:outerShdw blurRad="50800" dist="50800" dir="5400000" algn="ctr" rotWithShape="0">
              <a:srgbClr val="DAE3F3">
                <a:alpha val="100000"/>
              </a:srgbClr>
            </a:outerShdw>
          </a:effectLst>
        </p:spPr>
        <p:txBody>
          <a:bodyPr vert="horz" wrap="square" lIns="88900" tIns="50800" rIns="88900" bIns="50800" rtlCol="0" anchor="t" anchorCtr="0"/>
          <a:lstStyle/>
          <a:p>
            <a:pPr marL="228600" indent="-228600" algn="l">
              <a:lnSpc>
                <a:spcPct val="125000"/>
              </a:lnSpc>
              <a:spcBef>
                <a:spcPts val="1500"/>
              </a:spcBef>
              <a:defRPr/>
            </a:pPr>
            <a:r>
              <a:rPr lang="zh-CN" altLang="en-US" sz="2400" b="0" i="0" u="none" strike="noStrike" dirty="0">
                <a:solidFill>
                  <a:srgbClr val="000000"/>
                </a:solidFill>
                <a:latin typeface="Kaiti SC"/>
                <a:ea typeface="Kaiti SC"/>
                <a:cs typeface="Kaiti SC"/>
                <a:sym typeface="Kaiti SC"/>
              </a:rPr>
              <a:t>             </a:t>
            </a:r>
            <a:r>
              <a:rPr lang="zh-CN" altLang="en-US" sz="28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风险价值（</a:t>
            </a:r>
            <a:r>
              <a:rPr lang="en-US" altLang="zh-CN" sz="2800" b="1" i="0" u="none" strike="noStrike" dirty="0" err="1">
                <a:solidFill>
                  <a:srgbClr val="000000"/>
                </a:solidFill>
                <a:latin typeface="华文楷体" panose="02010600040101010101" pitchFamily="2" charset="-122"/>
                <a:ea typeface="华文楷体" panose="02010600040101010101" pitchFamily="2" charset="-122"/>
                <a:cs typeface="Kaiti SC"/>
                <a:sym typeface="Kaiti SC"/>
              </a:rPr>
              <a:t>VaR</a:t>
            </a:r>
            <a:r>
              <a:rPr lang="zh-CN" altLang="en-US" sz="2800" b="1" i="0" u="none" strike="noStrike" dirty="0">
                <a:solidFill>
                  <a:srgbClr val="000000"/>
                </a:solidFill>
                <a:latin typeface="华文楷体" panose="02010600040101010101" pitchFamily="2" charset="-122"/>
                <a:ea typeface="华文楷体" panose="02010600040101010101" pitchFamily="2" charset="-122"/>
                <a:cs typeface="Kaiti SC"/>
                <a:sym typeface="Kaiti SC"/>
              </a:rPr>
              <a:t>）</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举一典型实例：某投资组合在</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95%</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置信水平下的</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天</a:t>
            </a:r>
            <a:r>
              <a:rPr lang="en-US" altLang="zh-CN" sz="2800" b="0" i="0" u="none" strike="noStrike" dirty="0" err="1">
                <a:solidFill>
                  <a:srgbClr val="000000"/>
                </a:solidFill>
                <a:latin typeface="华文楷体" panose="02010600040101010101" pitchFamily="2" charset="-122"/>
                <a:ea typeface="华文楷体" panose="02010600040101010101" pitchFamily="2" charset="-122"/>
                <a:cs typeface="Kaiti SC"/>
                <a:sym typeface="Kaiti SC"/>
              </a:rPr>
              <a:t>VaR</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为</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10</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万元。其含义为，在正常市场环境中，该组合未来</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24</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小时内有</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95%</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的概率损失不超过</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10</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万元；而仅有</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5%</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的小概率会出现损失突破</a:t>
            </a:r>
            <a:r>
              <a:rPr lang="en-US" altLang="zh-CN"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10</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万元的情况，这部分极端损失正是风险管理需重点防范的“尾部风险”，也是</a:t>
            </a:r>
            <a:r>
              <a:rPr lang="en-US" altLang="zh-CN" sz="2800" b="0" i="0" u="none" strike="noStrike" dirty="0" err="1">
                <a:solidFill>
                  <a:srgbClr val="000000"/>
                </a:solidFill>
                <a:latin typeface="华文楷体" panose="02010600040101010101" pitchFamily="2" charset="-122"/>
                <a:ea typeface="华文楷体" panose="02010600040101010101" pitchFamily="2" charset="-122"/>
                <a:cs typeface="Kaiti SC"/>
                <a:sym typeface="Kaiti SC"/>
              </a:rPr>
              <a:t>VaR</a:t>
            </a:r>
            <a:r>
              <a:rPr lang="zh-CN" altLang="en-US" sz="2800" b="0" i="0" u="none" strike="noStrike" dirty="0">
                <a:solidFill>
                  <a:srgbClr val="000000"/>
                </a:solidFill>
                <a:latin typeface="华文楷体" panose="02010600040101010101" pitchFamily="2" charset="-122"/>
                <a:ea typeface="华文楷体" panose="02010600040101010101" pitchFamily="2" charset="-122"/>
                <a:cs typeface="Kaiti SC"/>
                <a:sym typeface="Kaiti SC"/>
              </a:rPr>
              <a:t>指标为风险防控划定的关键警戒线。</a:t>
            </a:r>
            <a:endParaRPr lang="en-US" sz="2400" b="0" i="0" u="none" strike="noStrike" dirty="0">
              <a:solidFill>
                <a:srgbClr val="000000"/>
              </a:solidFill>
              <a:latin typeface="华文楷体" panose="02010600040101010101" pitchFamily="2" charset="-122"/>
              <a:ea typeface="华文楷体" panose="02010600040101010101" pitchFamily="2" charset="-122"/>
              <a:cs typeface="Kaiti SC"/>
              <a:sym typeface="Kaiti SC"/>
            </a:endParaRPr>
          </a:p>
        </p:txBody>
      </p:sp>
    </p:spTree>
    <p:extLst>
      <p:ext uri="{BB962C8B-B14F-4D97-AF65-F5344CB8AC3E}">
        <p14:creationId xmlns:p14="http://schemas.microsoft.com/office/powerpoint/2010/main" val="2948136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8662" b="-543"/>
          <a:stretch>
            <a:fillRect/>
          </a:stretch>
        </p:blipFill>
        <p:spPr>
          <a:xfrm>
            <a:off x="-127000" y="-76200"/>
            <a:ext cx="12319000" cy="7048500"/>
          </a:xfrm>
          <a:prstGeom prst="rect">
            <a:avLst/>
          </a:prstGeom>
          <a:noFill/>
          <a:ln w="25400" cap="flat" cmpd="sng">
            <a:noFill/>
            <a:prstDash val="solid"/>
            <a:round/>
          </a:ln>
        </p:spPr>
      </p:pic>
      <p:sp>
        <p:nvSpPr>
          <p:cNvPr id="3" name="AutoShape 3"/>
          <p:cNvSpPr/>
          <p:nvPr/>
        </p:nvSpPr>
        <p:spPr>
          <a:xfrm>
            <a:off x="-76200" y="711200"/>
            <a:ext cx="520700" cy="47117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400" b="1" i="0" u="none" strike="noStrike">
                <a:solidFill>
                  <a:srgbClr val="FFFFFF"/>
                </a:solidFill>
                <a:latin typeface="华文中宋"/>
                <a:ea typeface="华文中宋"/>
                <a:cs typeface="华文中宋"/>
                <a:sym typeface="华文中宋"/>
              </a:rPr>
              <a:t>宏观经济统计分析与写作</a:t>
            </a:r>
            <a:endParaRPr lang="en-US" sz="1100"/>
          </a:p>
        </p:txBody>
      </p:sp>
      <p:sp>
        <p:nvSpPr>
          <p:cNvPr id="5" name="AutoShape 5"/>
          <p:cNvSpPr/>
          <p:nvPr/>
        </p:nvSpPr>
        <p:spPr>
          <a:xfrm>
            <a:off x="10883900" y="6616700"/>
            <a:ext cx="927100" cy="317500"/>
          </a:xfrm>
          <a:prstGeom prst="rect">
            <a:avLst/>
          </a:prstGeom>
          <a:noFill/>
          <a:ln w="12700" cap="flat" cmpd="sng">
            <a:noFill/>
            <a:prstDash val="solid"/>
            <a:round/>
          </a:ln>
        </p:spPr>
        <p:txBody>
          <a:bodyPr vert="horz" wrap="square" lIns="88900" tIns="50800" rIns="88900" bIns="50800" rtlCol="0" anchor="ctr" anchorCtr="0"/>
          <a:lstStyle/>
          <a:p>
            <a:pPr algn="r">
              <a:defRPr/>
            </a:pPr>
            <a:endParaRPr/>
          </a:p>
        </p:txBody>
      </p:sp>
      <p:sp>
        <p:nvSpPr>
          <p:cNvPr id="6" name="AutoShape 6"/>
          <p:cNvSpPr/>
          <p:nvPr/>
        </p:nvSpPr>
        <p:spPr>
          <a:xfrm>
            <a:off x="863600" y="101600"/>
            <a:ext cx="5232400" cy="660400"/>
          </a:xfrm>
          <a:prstGeom prst="roundRect">
            <a:avLst>
              <a:gd name="adj" fmla="val 0"/>
            </a:avLst>
          </a:prstGeom>
          <a:pattFill prst="ltUpDiag">
            <a:fgClr>
              <a:srgbClr val="CCFFCC">
                <a:alpha val="100000"/>
              </a:srgbClr>
            </a:fgClr>
            <a:bgClr>
              <a:srgbClr val="FFFFFF">
                <a:alpha val="100000"/>
              </a:srgbClr>
            </a:bgClr>
          </a:pattFill>
          <a:ln w="12700" cap="flat" cmpd="sng">
            <a:solidFill>
              <a:srgbClr val="385724">
                <a:alpha val="100000"/>
              </a:srgbClr>
            </a:solidFill>
            <a:prstDash val="solid"/>
            <a:miter lim="8000000"/>
          </a:ln>
          <a:effectLst>
            <a:outerShdw blurRad="50800" dist="38100" dir="5400000" algn="t" rotWithShape="0">
              <a:srgbClr val="000000">
                <a:alpha val="40000"/>
              </a:srgbClr>
            </a:outerShdw>
          </a:effectLst>
        </p:spPr>
        <p:txBody>
          <a:bodyPr vert="horz" wrap="square" lIns="203200" tIns="50800" rIns="203200" bIns="50800" rtlCol="0" anchor="ctr" anchorCtr="0"/>
          <a:lstStyle/>
          <a:p>
            <a:pPr marL="0" indent="0" algn="l">
              <a:lnSpc>
                <a:spcPct val="100000"/>
              </a:lnSpc>
              <a:defRPr/>
            </a:pP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二</a:t>
            </a:r>
            <a:r>
              <a:rPr lang="en-US" sz="2800" b="1" i="0" u="none" strike="noStrike"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a:t>
            </a:r>
            <a:r>
              <a:rPr lang="en-US" altLang="zh-CN" sz="2800" b="1" i="0" u="none" strike="noStrike" dirty="0" err="1">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VaR</a:t>
            </a: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模型简介</a:t>
            </a:r>
            <a:endParaRPr lang="en-US" sz="1100" dirty="0"/>
          </a:p>
        </p:txBody>
      </p:sp>
      <p:sp>
        <p:nvSpPr>
          <p:cNvPr id="7" name="AutoShape 7"/>
          <p:cNvSpPr/>
          <p:nvPr/>
        </p:nvSpPr>
        <p:spPr>
          <a:xfrm>
            <a:off x="25400" y="977900"/>
            <a:ext cx="381000" cy="45212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800" b="1" i="0" u="none" strike="noStrike">
                <a:solidFill>
                  <a:srgbClr val="FFFFFF"/>
                </a:solidFill>
                <a:latin typeface="Songti SC"/>
                <a:ea typeface="Songti SC"/>
                <a:cs typeface="Songti SC"/>
                <a:sym typeface="Songti SC"/>
              </a:rPr>
              <a:t>经</a:t>
            </a:r>
            <a:endParaRPr lang="en-US" sz="1100"/>
          </a:p>
          <a:p>
            <a:pPr marL="0" indent="0" algn="ctr">
              <a:lnSpc>
                <a:spcPct val="100000"/>
              </a:lnSpc>
            </a:pPr>
            <a:r>
              <a:rPr lang="en-US" sz="2800" b="1" i="0" u="none" strike="noStrike">
                <a:solidFill>
                  <a:srgbClr val="FFFFFF"/>
                </a:solidFill>
                <a:latin typeface="Songti SC"/>
                <a:ea typeface="Songti SC"/>
                <a:cs typeface="Songti SC"/>
                <a:sym typeface="Songti SC"/>
              </a:rPr>
              <a:t>济统计案例分析</a:t>
            </a:r>
          </a:p>
        </p:txBody>
      </p:sp>
      <p:sp>
        <p:nvSpPr>
          <p:cNvPr id="8" name="文本框 7">
            <a:extLst>
              <a:ext uri="{FF2B5EF4-FFF2-40B4-BE49-F238E27FC236}">
                <a16:creationId xmlns:a16="http://schemas.microsoft.com/office/drawing/2014/main" id="{20E3BB07-BEC6-49FB-88A4-EECFD25DDE52}"/>
              </a:ext>
            </a:extLst>
          </p:cNvPr>
          <p:cNvSpPr txBox="1"/>
          <p:nvPr/>
        </p:nvSpPr>
        <p:spPr>
          <a:xfrm>
            <a:off x="596900" y="1462475"/>
            <a:ext cx="10312400" cy="596317"/>
          </a:xfrm>
          <a:prstGeom prst="rect">
            <a:avLst/>
          </a:prstGeom>
          <a:noFill/>
        </p:spPr>
        <p:txBody>
          <a:bodyPr wrap="square" rtlCol="0">
            <a:spAutoFit/>
          </a:bodyPr>
          <a:lstStyle/>
          <a:p>
            <a:pPr marL="0" indent="304800">
              <a:lnSpc>
                <a:spcPct val="125000"/>
              </a:lnSpc>
            </a:pPr>
            <a:r>
              <a:rPr lang="zh-CN" altLang="en-US" sz="2800" dirty="0">
                <a:latin typeface="华文楷体" panose="02010600040101010101" charset="-122"/>
                <a:ea typeface="华文楷体" panose="02010600040101010101" charset="-122"/>
                <a:sym typeface="Kaiti SC"/>
              </a:rPr>
              <a:t>   计算</a:t>
            </a:r>
            <a:r>
              <a:rPr lang="en-US" altLang="zh-CN" sz="2800" b="1" dirty="0" err="1">
                <a:latin typeface="华文楷体" panose="02010600040101010101" charset="-122"/>
                <a:ea typeface="华文楷体" panose="02010600040101010101" charset="-122"/>
                <a:sym typeface="Kaiti SC"/>
              </a:rPr>
              <a:t>VaR</a:t>
            </a:r>
            <a:r>
              <a:rPr lang="zh-CN" altLang="en-US" sz="2800" dirty="0">
                <a:latin typeface="华文楷体" panose="02010600040101010101" charset="-122"/>
                <a:ea typeface="华文楷体" panose="02010600040101010101" charset="-122"/>
                <a:sym typeface="Kaiti SC"/>
              </a:rPr>
              <a:t>主要有三种主流方法：</a:t>
            </a:r>
          </a:p>
        </p:txBody>
      </p:sp>
      <p:sp>
        <p:nvSpPr>
          <p:cNvPr id="9" name="文本框 8">
            <a:extLst>
              <a:ext uri="{FF2B5EF4-FFF2-40B4-BE49-F238E27FC236}">
                <a16:creationId xmlns:a16="http://schemas.microsoft.com/office/drawing/2014/main" id="{FB51EC1E-ECEC-4021-ACB8-7E7F062E3C70}"/>
              </a:ext>
            </a:extLst>
          </p:cNvPr>
          <p:cNvSpPr txBox="1"/>
          <p:nvPr/>
        </p:nvSpPr>
        <p:spPr>
          <a:xfrm>
            <a:off x="863600" y="2479284"/>
            <a:ext cx="10312400" cy="1899431"/>
          </a:xfrm>
          <a:prstGeom prst="rect">
            <a:avLst/>
          </a:prstGeom>
          <a:noFill/>
        </p:spPr>
        <p:txBody>
          <a:bodyPr wrap="square" rtlCol="0">
            <a:spAutoFit/>
          </a:bodyPr>
          <a:lstStyle/>
          <a:p>
            <a:pPr marL="0" indent="304800">
              <a:lnSpc>
                <a:spcPct val="125000"/>
              </a:lnSpc>
            </a:pPr>
            <a:r>
              <a:rPr lang="en-US" altLang="zh-CN" sz="3200" dirty="0">
                <a:latin typeface="华文楷体" panose="02010600040101010101" charset="-122"/>
                <a:ea typeface="华文楷体" panose="02010600040101010101" charset="-122"/>
                <a:sym typeface="Kaiti SC"/>
              </a:rPr>
              <a:t>1.</a:t>
            </a:r>
            <a:r>
              <a:rPr lang="zh-CN" altLang="en-US" sz="3200" b="1" dirty="0">
                <a:latin typeface="华文楷体" panose="02010600040101010101" charset="-122"/>
                <a:ea typeface="华文楷体" panose="02010600040101010101" charset="-122"/>
                <a:sym typeface="Kaiti SC"/>
              </a:rPr>
              <a:t>历史模拟法 </a:t>
            </a:r>
            <a:r>
              <a:rPr lang="en-US" altLang="zh-CN" sz="3200" dirty="0">
                <a:latin typeface="华文楷体" panose="02010600040101010101" charset="-122"/>
                <a:ea typeface="华文楷体" panose="02010600040101010101" charset="-122"/>
                <a:sym typeface="Kaiti SC"/>
              </a:rPr>
              <a:t>(Historical Simulation)</a:t>
            </a:r>
          </a:p>
          <a:p>
            <a:pPr marL="0" indent="304800">
              <a:lnSpc>
                <a:spcPct val="125000"/>
              </a:lnSpc>
            </a:pPr>
            <a:r>
              <a:rPr lang="en-US" altLang="zh-CN" sz="3200" dirty="0">
                <a:latin typeface="华文楷体" panose="02010600040101010101" charset="-122"/>
                <a:ea typeface="华文楷体" panose="02010600040101010101" charset="-122"/>
                <a:sym typeface="Kaiti SC"/>
              </a:rPr>
              <a:t>2.</a:t>
            </a:r>
            <a:r>
              <a:rPr lang="zh-CN" altLang="en-US" sz="3200" b="1" dirty="0">
                <a:latin typeface="华文楷体" panose="02010600040101010101" charset="-122"/>
                <a:ea typeface="华文楷体" panose="02010600040101010101" charset="-122"/>
                <a:sym typeface="Kaiti SC"/>
              </a:rPr>
              <a:t>方差</a:t>
            </a:r>
            <a:r>
              <a:rPr lang="en-US" altLang="zh-CN" sz="3200" b="1" dirty="0">
                <a:latin typeface="华文楷体" panose="02010600040101010101" charset="-122"/>
                <a:ea typeface="华文楷体" panose="02010600040101010101" charset="-122"/>
                <a:sym typeface="Kaiti SC"/>
              </a:rPr>
              <a:t>-</a:t>
            </a:r>
            <a:r>
              <a:rPr lang="zh-CN" altLang="en-US" sz="3200" b="1" dirty="0">
                <a:latin typeface="华文楷体" panose="02010600040101010101" charset="-122"/>
                <a:ea typeface="华文楷体" panose="02010600040101010101" charset="-122"/>
                <a:sym typeface="Kaiti SC"/>
              </a:rPr>
              <a:t>协方差法 </a:t>
            </a:r>
            <a:r>
              <a:rPr lang="en-US" altLang="zh-CN" sz="3200" dirty="0">
                <a:latin typeface="华文楷体" panose="02010600040101010101" charset="-122"/>
                <a:ea typeface="华文楷体" panose="02010600040101010101" charset="-122"/>
                <a:sym typeface="Kaiti SC"/>
              </a:rPr>
              <a:t>(Variance-Covariance Method)</a:t>
            </a:r>
          </a:p>
          <a:p>
            <a:pPr marL="0" indent="304800">
              <a:lnSpc>
                <a:spcPct val="125000"/>
              </a:lnSpc>
            </a:pPr>
            <a:r>
              <a:rPr lang="en-US" altLang="zh-CN" sz="3200" dirty="0">
                <a:latin typeface="华文楷体" panose="02010600040101010101" charset="-122"/>
                <a:ea typeface="华文楷体" panose="02010600040101010101" charset="-122"/>
                <a:sym typeface="Kaiti SC"/>
              </a:rPr>
              <a:t>3.</a:t>
            </a:r>
            <a:r>
              <a:rPr lang="zh-CN" altLang="en-US" sz="3200" b="1" dirty="0">
                <a:latin typeface="华文楷体" panose="02010600040101010101" charset="-122"/>
                <a:ea typeface="华文楷体" panose="02010600040101010101" charset="-122"/>
                <a:sym typeface="Kaiti SC"/>
              </a:rPr>
              <a:t>蒙特卡洛模拟法 </a:t>
            </a:r>
            <a:r>
              <a:rPr lang="en-US" altLang="zh-CN" sz="3200" dirty="0">
                <a:latin typeface="华文楷体" panose="02010600040101010101" charset="-122"/>
                <a:ea typeface="华文楷体" panose="02010600040101010101" charset="-122"/>
                <a:sym typeface="Kaiti SC"/>
              </a:rPr>
              <a:t>(Monte Carlo Simulation)</a:t>
            </a:r>
          </a:p>
        </p:txBody>
      </p:sp>
    </p:spTree>
    <p:extLst>
      <p:ext uri="{BB962C8B-B14F-4D97-AF65-F5344CB8AC3E}">
        <p14:creationId xmlns:p14="http://schemas.microsoft.com/office/powerpoint/2010/main" val="3961708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8662" b="-543"/>
          <a:stretch>
            <a:fillRect/>
          </a:stretch>
        </p:blipFill>
        <p:spPr>
          <a:xfrm>
            <a:off x="-127000" y="-76200"/>
            <a:ext cx="12319000" cy="7048500"/>
          </a:xfrm>
          <a:prstGeom prst="rect">
            <a:avLst/>
          </a:prstGeom>
          <a:noFill/>
          <a:ln w="25400" cap="flat" cmpd="sng">
            <a:noFill/>
            <a:prstDash val="solid"/>
            <a:round/>
          </a:ln>
        </p:spPr>
      </p:pic>
      <p:sp>
        <p:nvSpPr>
          <p:cNvPr id="3" name="AutoShape 3"/>
          <p:cNvSpPr/>
          <p:nvPr/>
        </p:nvSpPr>
        <p:spPr>
          <a:xfrm>
            <a:off x="-76200" y="711200"/>
            <a:ext cx="520700" cy="47117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400" b="1" i="0" u="none" strike="noStrike">
                <a:solidFill>
                  <a:srgbClr val="FFFFFF"/>
                </a:solidFill>
                <a:latin typeface="华文中宋"/>
                <a:ea typeface="华文中宋"/>
                <a:cs typeface="华文中宋"/>
                <a:sym typeface="华文中宋"/>
              </a:rPr>
              <a:t>宏观经济统计分析与写作</a:t>
            </a:r>
            <a:endParaRPr lang="en-US" sz="1100"/>
          </a:p>
        </p:txBody>
      </p:sp>
      <p:sp>
        <p:nvSpPr>
          <p:cNvPr id="4" name="AutoShape 4"/>
          <p:cNvSpPr/>
          <p:nvPr/>
        </p:nvSpPr>
        <p:spPr>
          <a:xfrm>
            <a:off x="800100" y="977900"/>
            <a:ext cx="11023600" cy="660400"/>
          </a:xfrm>
          <a:prstGeom prst="rect">
            <a:avLst/>
          </a:prstGeom>
          <a:noFill/>
          <a:ln w="12700" cap="flat" cmpd="sng">
            <a:noFill/>
            <a:prstDash val="solid"/>
            <a:round/>
          </a:ln>
        </p:spPr>
        <p:txBody>
          <a:bodyPr vert="horz" wrap="square" lIns="88900" tIns="50800" rIns="88900" bIns="50800" rtlCol="0" anchor="t" anchorCtr="0"/>
          <a:lstStyle/>
          <a:p>
            <a:pPr marL="228600" indent="-228600" algn="l">
              <a:lnSpc>
                <a:spcPts val="3800"/>
              </a:lnSpc>
              <a:defRPr/>
            </a:pPr>
            <a:r>
              <a:rPr lang="en-US" sz="2800" b="1" i="0" u="none" strike="noStrike" dirty="0">
                <a:solidFill>
                  <a:srgbClr val="ED7D31"/>
                </a:solidFill>
                <a:latin typeface="Kaiti SC"/>
                <a:ea typeface="Kaiti SC"/>
                <a:cs typeface="Kaiti SC"/>
                <a:sym typeface="Kaiti SC"/>
              </a:rPr>
              <a:t>（一）</a:t>
            </a:r>
            <a:r>
              <a:rPr lang="zh-CN" altLang="en-US" sz="2800" b="1" i="0" u="none" strike="noStrike" dirty="0">
                <a:solidFill>
                  <a:srgbClr val="ED7D31"/>
                </a:solidFill>
                <a:latin typeface="Kaiti SC"/>
                <a:ea typeface="Kaiti SC"/>
                <a:cs typeface="Kaiti SC"/>
                <a:sym typeface="Kaiti SC"/>
              </a:rPr>
              <a:t>历史模拟法 </a:t>
            </a:r>
            <a:r>
              <a:rPr lang="en-US" altLang="zh-CN" sz="2800" b="1" i="0" u="none" strike="noStrike" dirty="0">
                <a:solidFill>
                  <a:srgbClr val="ED7D31"/>
                </a:solidFill>
                <a:latin typeface="Kaiti SC"/>
                <a:ea typeface="Kaiti SC"/>
                <a:cs typeface="Kaiti SC"/>
                <a:sym typeface="Kaiti SC"/>
              </a:rPr>
              <a:t>(</a:t>
            </a:r>
            <a:r>
              <a:rPr lang="en-US" sz="2800" b="1" i="0" u="none" strike="noStrike" dirty="0">
                <a:solidFill>
                  <a:srgbClr val="ED7D31"/>
                </a:solidFill>
                <a:latin typeface="Kaiti SC"/>
                <a:ea typeface="Kaiti SC"/>
                <a:cs typeface="Kaiti SC"/>
                <a:sym typeface="Kaiti SC"/>
              </a:rPr>
              <a:t>Historical Simulation)</a:t>
            </a:r>
            <a:endParaRPr lang="en-US" sz="1100" dirty="0"/>
          </a:p>
        </p:txBody>
      </p:sp>
      <p:sp>
        <p:nvSpPr>
          <p:cNvPr id="5" name="AutoShape 5"/>
          <p:cNvSpPr/>
          <p:nvPr/>
        </p:nvSpPr>
        <p:spPr>
          <a:xfrm>
            <a:off x="10883900" y="6616700"/>
            <a:ext cx="927100" cy="317500"/>
          </a:xfrm>
          <a:prstGeom prst="rect">
            <a:avLst/>
          </a:prstGeom>
          <a:noFill/>
          <a:ln w="12700" cap="flat" cmpd="sng">
            <a:noFill/>
            <a:prstDash val="solid"/>
            <a:round/>
          </a:ln>
        </p:spPr>
        <p:txBody>
          <a:bodyPr vert="horz" wrap="square" lIns="88900" tIns="50800" rIns="88900" bIns="50800" rtlCol="0" anchor="ctr" anchorCtr="0"/>
          <a:lstStyle/>
          <a:p>
            <a:pPr algn="r">
              <a:defRPr/>
            </a:pPr>
            <a:endParaRPr/>
          </a:p>
        </p:txBody>
      </p:sp>
      <p:sp>
        <p:nvSpPr>
          <p:cNvPr id="6" name="AutoShape 6"/>
          <p:cNvSpPr/>
          <p:nvPr/>
        </p:nvSpPr>
        <p:spPr>
          <a:xfrm>
            <a:off x="863600" y="101600"/>
            <a:ext cx="5232400" cy="660400"/>
          </a:xfrm>
          <a:prstGeom prst="roundRect">
            <a:avLst>
              <a:gd name="adj" fmla="val 0"/>
            </a:avLst>
          </a:prstGeom>
          <a:pattFill prst="ltUpDiag">
            <a:fgClr>
              <a:srgbClr val="CCFFCC">
                <a:alpha val="100000"/>
              </a:srgbClr>
            </a:fgClr>
            <a:bgClr>
              <a:srgbClr val="FFFFFF">
                <a:alpha val="100000"/>
              </a:srgbClr>
            </a:bgClr>
          </a:pattFill>
          <a:ln w="12700" cap="flat" cmpd="sng">
            <a:solidFill>
              <a:srgbClr val="385724">
                <a:alpha val="100000"/>
              </a:srgbClr>
            </a:solidFill>
            <a:prstDash val="solid"/>
            <a:miter lim="8000000"/>
          </a:ln>
          <a:effectLst>
            <a:outerShdw blurRad="50800" dist="38100" dir="5400000" algn="t" rotWithShape="0">
              <a:srgbClr val="000000">
                <a:alpha val="40000"/>
              </a:srgbClr>
            </a:outerShdw>
          </a:effectLst>
        </p:spPr>
        <p:txBody>
          <a:bodyPr vert="horz" wrap="square" lIns="203200" tIns="50800" rIns="203200" bIns="50800" rtlCol="0" anchor="ctr" anchorCtr="0"/>
          <a:lstStyle/>
          <a:p>
            <a:pPr marL="0" indent="0" algn="l">
              <a:lnSpc>
                <a:spcPct val="100000"/>
              </a:lnSpc>
              <a:defRPr/>
            </a:pP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二</a:t>
            </a:r>
            <a:r>
              <a:rPr lang="en-US" sz="2800" b="1" i="0" u="none" strike="noStrike"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a:t>
            </a:r>
            <a:r>
              <a:rPr lang="en-US" altLang="zh-CN" sz="2800" b="1" i="0" u="none" strike="noStrike" dirty="0" err="1">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VaR</a:t>
            </a: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模型简介</a:t>
            </a:r>
            <a:endParaRPr lang="en-US" sz="1100" dirty="0"/>
          </a:p>
        </p:txBody>
      </p:sp>
      <p:sp>
        <p:nvSpPr>
          <p:cNvPr id="7" name="AutoShape 7"/>
          <p:cNvSpPr/>
          <p:nvPr/>
        </p:nvSpPr>
        <p:spPr>
          <a:xfrm>
            <a:off x="25400" y="977900"/>
            <a:ext cx="381000" cy="45212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800" b="1" i="0" u="none" strike="noStrike">
                <a:solidFill>
                  <a:srgbClr val="FFFFFF"/>
                </a:solidFill>
                <a:latin typeface="Songti SC"/>
                <a:ea typeface="Songti SC"/>
                <a:cs typeface="Songti SC"/>
                <a:sym typeface="Songti SC"/>
              </a:rPr>
              <a:t>经</a:t>
            </a:r>
            <a:endParaRPr lang="en-US" sz="1100"/>
          </a:p>
          <a:p>
            <a:pPr marL="0" indent="0" algn="ctr">
              <a:lnSpc>
                <a:spcPct val="100000"/>
              </a:lnSpc>
            </a:pPr>
            <a:r>
              <a:rPr lang="en-US" sz="2800" b="1" i="0" u="none" strike="noStrike">
                <a:solidFill>
                  <a:srgbClr val="FFFFFF"/>
                </a:solidFill>
                <a:latin typeface="Songti SC"/>
                <a:ea typeface="Songti SC"/>
                <a:cs typeface="Songti SC"/>
                <a:sym typeface="Songti SC"/>
              </a:rPr>
              <a:t>济统计案例分析</a:t>
            </a:r>
          </a:p>
        </p:txBody>
      </p:sp>
      <p:sp>
        <p:nvSpPr>
          <p:cNvPr id="8" name="文本框 7">
            <a:extLst>
              <a:ext uri="{FF2B5EF4-FFF2-40B4-BE49-F238E27FC236}">
                <a16:creationId xmlns:a16="http://schemas.microsoft.com/office/drawing/2014/main" id="{20E3BB07-BEC6-49FB-88A4-EECFD25DDE52}"/>
              </a:ext>
            </a:extLst>
          </p:cNvPr>
          <p:cNvSpPr txBox="1"/>
          <p:nvPr/>
        </p:nvSpPr>
        <p:spPr>
          <a:xfrm>
            <a:off x="939800" y="2262565"/>
            <a:ext cx="10312400" cy="2370970"/>
          </a:xfrm>
          <a:prstGeom prst="rect">
            <a:avLst/>
          </a:prstGeom>
          <a:noFill/>
        </p:spPr>
        <p:txBody>
          <a:bodyPr wrap="square" rtlCol="0">
            <a:spAutoFit/>
          </a:bodyPr>
          <a:lstStyle/>
          <a:p>
            <a:pPr marL="0" indent="304800">
              <a:lnSpc>
                <a:spcPct val="125000"/>
              </a:lnSpc>
            </a:pPr>
            <a:r>
              <a:rPr lang="en-US" altLang="zh-CN" sz="2400" dirty="0">
                <a:latin typeface="华文楷体" panose="02010600040101010101" charset="-122"/>
                <a:ea typeface="华文楷体" panose="02010600040101010101" charset="-122"/>
                <a:sym typeface="Kaiti SC"/>
              </a:rPr>
              <a:t>    </a:t>
            </a:r>
            <a:r>
              <a:rPr lang="en-US" altLang="zh-CN" sz="2400" b="1" dirty="0" err="1">
                <a:latin typeface="华文楷体" panose="02010600040101010101" charset="-122"/>
                <a:ea typeface="华文楷体" panose="02010600040101010101" charset="-122"/>
                <a:sym typeface="Kaiti SC"/>
              </a:rPr>
              <a:t>历史模拟法</a:t>
            </a:r>
            <a:r>
              <a:rPr lang="en-US" altLang="zh-CN" sz="2400" dirty="0" err="1">
                <a:latin typeface="华文楷体" panose="02010600040101010101" charset="-122"/>
                <a:ea typeface="华文楷体" panose="02010600040101010101" charset="-122"/>
                <a:sym typeface="Kaiti SC"/>
              </a:rPr>
              <a:t>是计算风险价值（VaR）的经典非参数方法，</a:t>
            </a:r>
            <a:r>
              <a:rPr lang="en-US" altLang="zh-CN" sz="2400" b="1" dirty="0" err="1">
                <a:latin typeface="华文楷体" panose="02010600040101010101" charset="-122"/>
                <a:ea typeface="华文楷体" panose="02010600040101010101" charset="-122"/>
                <a:sym typeface="Kaiti SC"/>
              </a:rPr>
              <a:t>其核心假设为“未来的市场波动特征与历史样本期具有高度相似性</a:t>
            </a:r>
            <a:r>
              <a:rPr lang="en-US" altLang="zh-CN" sz="2400" b="1" dirty="0">
                <a:latin typeface="华文楷体" panose="02010600040101010101" charset="-122"/>
                <a:ea typeface="华文楷体" panose="02010600040101010101" charset="-122"/>
                <a:sym typeface="Kaiti SC"/>
              </a:rPr>
              <a:t>”</a:t>
            </a:r>
            <a:r>
              <a:rPr lang="en-US" altLang="zh-CN" sz="2400" dirty="0">
                <a:latin typeface="华文楷体" panose="02010600040101010101" charset="-122"/>
                <a:ea typeface="华文楷体" panose="02010600040101010101" charset="-122"/>
                <a:sym typeface="Kaiti SC"/>
              </a:rPr>
              <a:t>。</a:t>
            </a:r>
          </a:p>
          <a:p>
            <a:pPr marL="0" indent="304800">
              <a:lnSpc>
                <a:spcPct val="125000"/>
              </a:lnSpc>
            </a:pPr>
            <a:r>
              <a:rPr lang="en-US" altLang="zh-CN" sz="2400" dirty="0">
                <a:latin typeface="华文楷体" panose="02010600040101010101" charset="-122"/>
                <a:ea typeface="华文楷体" panose="02010600040101010101" charset="-122"/>
                <a:sym typeface="Kaiti SC"/>
              </a:rPr>
              <a:t>    该方法无需预设收益率的分布模型，而是直接依托资产或投资组合的历史收益率数据，通过映射当前组合价值构建未来可能的损失分布，最终依据指定置信水平确定对应的分位数，即为VaR值。</a:t>
            </a:r>
          </a:p>
        </p:txBody>
      </p:sp>
    </p:spTree>
    <p:extLst>
      <p:ext uri="{BB962C8B-B14F-4D97-AF65-F5344CB8AC3E}">
        <p14:creationId xmlns:p14="http://schemas.microsoft.com/office/powerpoint/2010/main" val="1202028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8662" b="-543"/>
          <a:stretch>
            <a:fillRect/>
          </a:stretch>
        </p:blipFill>
        <p:spPr>
          <a:xfrm>
            <a:off x="-127000" y="-76200"/>
            <a:ext cx="12319000" cy="7048500"/>
          </a:xfrm>
          <a:prstGeom prst="rect">
            <a:avLst/>
          </a:prstGeom>
          <a:noFill/>
          <a:ln w="25400" cap="flat" cmpd="sng">
            <a:noFill/>
            <a:prstDash val="solid"/>
            <a:round/>
          </a:ln>
        </p:spPr>
      </p:pic>
      <p:sp>
        <p:nvSpPr>
          <p:cNvPr id="3" name="AutoShape 3"/>
          <p:cNvSpPr/>
          <p:nvPr/>
        </p:nvSpPr>
        <p:spPr>
          <a:xfrm>
            <a:off x="-76200" y="711200"/>
            <a:ext cx="520700" cy="47117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400" b="1" i="0" u="none" strike="noStrike">
                <a:solidFill>
                  <a:srgbClr val="FFFFFF"/>
                </a:solidFill>
                <a:latin typeface="华文中宋"/>
                <a:ea typeface="华文中宋"/>
                <a:cs typeface="华文中宋"/>
                <a:sym typeface="华文中宋"/>
              </a:rPr>
              <a:t>宏观经济统计分析与写作</a:t>
            </a:r>
            <a:endParaRPr lang="en-US" sz="1100"/>
          </a:p>
        </p:txBody>
      </p:sp>
      <p:sp>
        <p:nvSpPr>
          <p:cNvPr id="4" name="AutoShape 4"/>
          <p:cNvSpPr/>
          <p:nvPr/>
        </p:nvSpPr>
        <p:spPr>
          <a:xfrm>
            <a:off x="800100" y="977900"/>
            <a:ext cx="11023600" cy="660400"/>
          </a:xfrm>
          <a:prstGeom prst="rect">
            <a:avLst/>
          </a:prstGeom>
          <a:noFill/>
          <a:ln w="12700" cap="flat" cmpd="sng">
            <a:noFill/>
            <a:prstDash val="solid"/>
            <a:round/>
          </a:ln>
        </p:spPr>
        <p:txBody>
          <a:bodyPr vert="horz" wrap="square" lIns="88900" tIns="50800" rIns="88900" bIns="50800" rtlCol="0" anchor="t" anchorCtr="0"/>
          <a:lstStyle/>
          <a:p>
            <a:pPr marL="228600" indent="-228600" algn="l">
              <a:lnSpc>
                <a:spcPts val="3800"/>
              </a:lnSpc>
              <a:defRPr/>
            </a:pPr>
            <a:r>
              <a:rPr lang="en-US"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二</a:t>
            </a:r>
            <a:r>
              <a:rPr lang="en-US"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方差</a:t>
            </a:r>
            <a:r>
              <a:rPr lang="en-US" altLang="zh-CN"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协方差法 </a:t>
            </a:r>
            <a:r>
              <a:rPr lang="en-US" altLang="zh-CN" sz="2800" b="1" i="0" u="none" strike="noStrike" dirty="0">
                <a:solidFill>
                  <a:srgbClr val="ED7D31"/>
                </a:solidFill>
                <a:latin typeface="Kaiti SC"/>
                <a:ea typeface="Kaiti SC"/>
                <a:cs typeface="Kaiti SC"/>
                <a:sym typeface="Kaiti SC"/>
              </a:rPr>
              <a:t>(Variance-Covariance Method)</a:t>
            </a:r>
            <a:endParaRPr lang="en-US" sz="1100" dirty="0"/>
          </a:p>
        </p:txBody>
      </p:sp>
      <p:sp>
        <p:nvSpPr>
          <p:cNvPr id="5" name="AutoShape 5"/>
          <p:cNvSpPr/>
          <p:nvPr/>
        </p:nvSpPr>
        <p:spPr>
          <a:xfrm>
            <a:off x="10883900" y="6616700"/>
            <a:ext cx="927100" cy="317500"/>
          </a:xfrm>
          <a:prstGeom prst="rect">
            <a:avLst/>
          </a:prstGeom>
          <a:noFill/>
          <a:ln w="12700" cap="flat" cmpd="sng">
            <a:noFill/>
            <a:prstDash val="solid"/>
            <a:round/>
          </a:ln>
        </p:spPr>
        <p:txBody>
          <a:bodyPr vert="horz" wrap="square" lIns="88900" tIns="50800" rIns="88900" bIns="50800" rtlCol="0" anchor="ctr" anchorCtr="0"/>
          <a:lstStyle/>
          <a:p>
            <a:pPr algn="r">
              <a:defRPr/>
            </a:pPr>
            <a:endParaRPr/>
          </a:p>
        </p:txBody>
      </p:sp>
      <p:sp>
        <p:nvSpPr>
          <p:cNvPr id="6" name="AutoShape 6"/>
          <p:cNvSpPr/>
          <p:nvPr/>
        </p:nvSpPr>
        <p:spPr>
          <a:xfrm>
            <a:off x="863600" y="101600"/>
            <a:ext cx="5232400" cy="660400"/>
          </a:xfrm>
          <a:prstGeom prst="roundRect">
            <a:avLst>
              <a:gd name="adj" fmla="val 0"/>
            </a:avLst>
          </a:prstGeom>
          <a:pattFill prst="ltUpDiag">
            <a:fgClr>
              <a:srgbClr val="CCFFCC">
                <a:alpha val="100000"/>
              </a:srgbClr>
            </a:fgClr>
            <a:bgClr>
              <a:srgbClr val="FFFFFF">
                <a:alpha val="100000"/>
              </a:srgbClr>
            </a:bgClr>
          </a:pattFill>
          <a:ln w="12700" cap="flat" cmpd="sng">
            <a:solidFill>
              <a:srgbClr val="385724">
                <a:alpha val="100000"/>
              </a:srgbClr>
            </a:solidFill>
            <a:prstDash val="solid"/>
            <a:miter lim="8000000"/>
          </a:ln>
          <a:effectLst>
            <a:outerShdw blurRad="50800" dist="38100" dir="5400000" algn="t" rotWithShape="0">
              <a:srgbClr val="000000">
                <a:alpha val="40000"/>
              </a:srgbClr>
            </a:outerShdw>
          </a:effectLst>
        </p:spPr>
        <p:txBody>
          <a:bodyPr vert="horz" wrap="square" lIns="203200" tIns="50800" rIns="203200" bIns="50800" rtlCol="0" anchor="ctr" anchorCtr="0"/>
          <a:lstStyle/>
          <a:p>
            <a:pPr marL="0" indent="0" algn="l">
              <a:lnSpc>
                <a:spcPct val="100000"/>
              </a:lnSpc>
              <a:defRPr/>
            </a:pP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二</a:t>
            </a:r>
            <a:r>
              <a:rPr lang="en-US" sz="2800" b="1" i="0" u="none" strike="noStrike"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a:t>
            </a:r>
            <a:r>
              <a:rPr lang="en-US" altLang="zh-CN" sz="2800" b="1" i="0" u="none" strike="noStrike" dirty="0" err="1">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VaR</a:t>
            </a: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模型简介</a:t>
            </a:r>
            <a:endParaRPr lang="en-US" sz="1100" dirty="0"/>
          </a:p>
        </p:txBody>
      </p:sp>
      <p:sp>
        <p:nvSpPr>
          <p:cNvPr id="7" name="AutoShape 7"/>
          <p:cNvSpPr/>
          <p:nvPr/>
        </p:nvSpPr>
        <p:spPr>
          <a:xfrm>
            <a:off x="25400" y="977900"/>
            <a:ext cx="381000" cy="45212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800" b="1" i="0" u="none" strike="noStrike">
                <a:solidFill>
                  <a:srgbClr val="FFFFFF"/>
                </a:solidFill>
                <a:latin typeface="Songti SC"/>
                <a:ea typeface="Songti SC"/>
                <a:cs typeface="Songti SC"/>
                <a:sym typeface="Songti SC"/>
              </a:rPr>
              <a:t>经</a:t>
            </a:r>
            <a:endParaRPr lang="en-US" sz="1100"/>
          </a:p>
          <a:p>
            <a:pPr marL="0" indent="0" algn="ctr">
              <a:lnSpc>
                <a:spcPct val="100000"/>
              </a:lnSpc>
            </a:pPr>
            <a:r>
              <a:rPr lang="en-US" sz="2800" b="1" i="0" u="none" strike="noStrike">
                <a:solidFill>
                  <a:srgbClr val="FFFFFF"/>
                </a:solidFill>
                <a:latin typeface="Songti SC"/>
                <a:ea typeface="Songti SC"/>
                <a:cs typeface="Songti SC"/>
                <a:sym typeface="Songti SC"/>
              </a:rPr>
              <a:t>济统计案例分析</a:t>
            </a:r>
          </a:p>
        </p:txBody>
      </p:sp>
      <p:sp>
        <p:nvSpPr>
          <p:cNvPr id="8" name="文本框 7">
            <a:extLst>
              <a:ext uri="{FF2B5EF4-FFF2-40B4-BE49-F238E27FC236}">
                <a16:creationId xmlns:a16="http://schemas.microsoft.com/office/drawing/2014/main" id="{20E3BB07-BEC6-49FB-88A4-EECFD25DDE52}"/>
              </a:ext>
            </a:extLst>
          </p:cNvPr>
          <p:cNvSpPr txBox="1"/>
          <p:nvPr/>
        </p:nvSpPr>
        <p:spPr>
          <a:xfrm>
            <a:off x="939800" y="2243515"/>
            <a:ext cx="10312400" cy="2370970"/>
          </a:xfrm>
          <a:prstGeom prst="rect">
            <a:avLst/>
          </a:prstGeom>
          <a:noFill/>
        </p:spPr>
        <p:txBody>
          <a:bodyPr wrap="square" rtlCol="0">
            <a:spAutoFit/>
          </a:bodyPr>
          <a:lstStyle/>
          <a:p>
            <a:pPr marL="0" indent="304800">
              <a:lnSpc>
                <a:spcPct val="125000"/>
              </a:lnSpc>
            </a:pPr>
            <a:r>
              <a:rPr lang="zh-CN" altLang="en-US" sz="2400" b="1" dirty="0">
                <a:latin typeface="华文楷体" panose="02010600040101010101" charset="-122"/>
                <a:ea typeface="华文楷体" panose="02010600040101010101" charset="-122"/>
                <a:sym typeface="Kaiti SC"/>
              </a:rPr>
              <a:t>    方差</a:t>
            </a:r>
            <a:r>
              <a:rPr lang="en-US" altLang="zh-CN" sz="2400" b="1" dirty="0">
                <a:latin typeface="华文楷体" panose="02010600040101010101" charset="-122"/>
                <a:ea typeface="华文楷体" panose="02010600040101010101" charset="-122"/>
                <a:sym typeface="Kaiti SC"/>
              </a:rPr>
              <a:t>-</a:t>
            </a:r>
            <a:r>
              <a:rPr lang="zh-CN" altLang="en-US" sz="2400" b="1" dirty="0">
                <a:latin typeface="华文楷体" panose="02010600040101010101" charset="-122"/>
                <a:ea typeface="华文楷体" panose="02010600040101010101" charset="-122"/>
                <a:sym typeface="Kaiti SC"/>
              </a:rPr>
              <a:t>协方差法（又称参数法）</a:t>
            </a:r>
            <a:r>
              <a:rPr lang="zh-CN" altLang="en-US" sz="2400" dirty="0">
                <a:latin typeface="华文楷体" panose="02010600040101010101" charset="-122"/>
                <a:ea typeface="华文楷体" panose="02010600040101010101" charset="-122"/>
                <a:sym typeface="Kaiti SC"/>
              </a:rPr>
              <a:t>是计算风险价值（</a:t>
            </a:r>
            <a:r>
              <a:rPr lang="en-US" altLang="zh-CN" sz="2400" dirty="0" err="1">
                <a:latin typeface="华文楷体" panose="02010600040101010101" charset="-122"/>
                <a:ea typeface="华文楷体" panose="02010600040101010101" charset="-122"/>
                <a:sym typeface="Kaiti SC"/>
              </a:rPr>
              <a:t>VaR</a:t>
            </a:r>
            <a:r>
              <a:rPr lang="zh-CN" altLang="en-US" sz="2400" dirty="0">
                <a:latin typeface="华文楷体" panose="02010600040101010101" charset="-122"/>
                <a:ea typeface="华文楷体" panose="02010600040101010101" charset="-122"/>
                <a:sym typeface="Kaiti SC"/>
              </a:rPr>
              <a:t>）的经典范式，其</a:t>
            </a:r>
            <a:r>
              <a:rPr lang="zh-CN" altLang="en-US" sz="2400" b="1" dirty="0">
                <a:latin typeface="华文楷体" panose="02010600040101010101" charset="-122"/>
                <a:ea typeface="华文楷体" panose="02010600040101010101" charset="-122"/>
                <a:sym typeface="Kaiti SC"/>
              </a:rPr>
              <a:t>核心假设为资产收益率服从正态分布</a:t>
            </a:r>
            <a:r>
              <a:rPr lang="zh-CN" altLang="en-US" sz="2400" dirty="0">
                <a:latin typeface="华文楷体" panose="02010600040101010101" charset="-122"/>
                <a:ea typeface="华文楷体" panose="02010600040101010101" charset="-122"/>
                <a:sym typeface="Kaiti SC"/>
              </a:rPr>
              <a:t>。</a:t>
            </a:r>
            <a:endParaRPr lang="en-US" altLang="zh-CN" sz="2400" dirty="0">
              <a:latin typeface="华文楷体" panose="02010600040101010101" charset="-122"/>
              <a:ea typeface="华文楷体" panose="02010600040101010101" charset="-122"/>
              <a:sym typeface="Kaiti SC"/>
            </a:endParaRPr>
          </a:p>
          <a:p>
            <a:pPr marL="0" indent="304800">
              <a:lnSpc>
                <a:spcPct val="125000"/>
              </a:lnSpc>
            </a:pPr>
            <a:r>
              <a:rPr lang="en-US" altLang="zh-CN" sz="2400" dirty="0">
                <a:latin typeface="华文楷体" panose="02010600040101010101" charset="-122"/>
                <a:ea typeface="华文楷体" panose="02010600040101010101" charset="-122"/>
                <a:sym typeface="Kaiti SC"/>
              </a:rPr>
              <a:t>    </a:t>
            </a:r>
            <a:r>
              <a:rPr lang="zh-CN" altLang="en-US" sz="2400" dirty="0">
                <a:latin typeface="华文楷体" panose="02010600040101010101" charset="-122"/>
                <a:ea typeface="华文楷体" panose="02010600040101010101" charset="-122"/>
                <a:sym typeface="Kaiti SC"/>
              </a:rPr>
              <a:t>该方法通过量化单一资产的波动特征与资产间的联动关系，结合投资权重聚合风险，最终依托正态分布的统计特性，估算出特定置信水平下的最大潜在损失，是金融市场风险量化的基础工具。</a:t>
            </a:r>
            <a:endParaRPr lang="en-US" altLang="zh-CN" sz="2400" dirty="0">
              <a:latin typeface="华文楷体" panose="02010600040101010101" charset="-122"/>
              <a:ea typeface="华文楷体" panose="02010600040101010101" charset="-122"/>
              <a:sym typeface="Kaiti SC"/>
            </a:endParaRPr>
          </a:p>
        </p:txBody>
      </p:sp>
    </p:spTree>
    <p:extLst>
      <p:ext uri="{BB962C8B-B14F-4D97-AF65-F5344CB8AC3E}">
        <p14:creationId xmlns:p14="http://schemas.microsoft.com/office/powerpoint/2010/main" val="1108558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4"/>
          <a:srcRect r="8662" b="-543"/>
          <a:stretch>
            <a:fillRect/>
          </a:stretch>
        </p:blipFill>
        <p:spPr>
          <a:xfrm>
            <a:off x="-152400" y="-114300"/>
            <a:ext cx="12319000" cy="7048500"/>
          </a:xfrm>
          <a:prstGeom prst="rect">
            <a:avLst/>
          </a:prstGeom>
          <a:noFill/>
          <a:ln w="25400" cap="flat" cmpd="sng">
            <a:noFill/>
            <a:prstDash val="solid"/>
            <a:round/>
          </a:ln>
        </p:spPr>
      </p:pic>
      <p:sp>
        <p:nvSpPr>
          <p:cNvPr id="3" name="AutoShape 3"/>
          <p:cNvSpPr/>
          <p:nvPr/>
        </p:nvSpPr>
        <p:spPr>
          <a:xfrm>
            <a:off x="-76200" y="711200"/>
            <a:ext cx="520700" cy="47117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400" b="1" i="0" u="none" strike="noStrike">
                <a:solidFill>
                  <a:srgbClr val="FFFFFF"/>
                </a:solidFill>
                <a:latin typeface="华文中宋"/>
                <a:ea typeface="华文中宋"/>
                <a:cs typeface="华文中宋"/>
                <a:sym typeface="华文中宋"/>
              </a:rPr>
              <a:t>宏观经济统计分析与写作</a:t>
            </a:r>
            <a:endParaRPr lang="en-US" sz="1100"/>
          </a:p>
        </p:txBody>
      </p:sp>
      <p:sp>
        <p:nvSpPr>
          <p:cNvPr id="4" name="AutoShape 4"/>
          <p:cNvSpPr/>
          <p:nvPr/>
        </p:nvSpPr>
        <p:spPr>
          <a:xfrm>
            <a:off x="800100" y="977900"/>
            <a:ext cx="11023600" cy="660400"/>
          </a:xfrm>
          <a:prstGeom prst="rect">
            <a:avLst/>
          </a:prstGeom>
          <a:noFill/>
          <a:ln w="12700" cap="flat" cmpd="sng">
            <a:noFill/>
            <a:prstDash val="solid"/>
            <a:round/>
          </a:ln>
        </p:spPr>
        <p:txBody>
          <a:bodyPr vert="horz" wrap="square" lIns="88900" tIns="50800" rIns="88900" bIns="50800" rtlCol="0" anchor="t" anchorCtr="0"/>
          <a:lstStyle/>
          <a:p>
            <a:pPr marL="228600" indent="-228600" algn="l">
              <a:lnSpc>
                <a:spcPts val="3800"/>
              </a:lnSpc>
              <a:defRPr/>
            </a:pPr>
            <a:r>
              <a:rPr lang="en-US"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二</a:t>
            </a:r>
            <a:r>
              <a:rPr lang="en-US"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方差</a:t>
            </a:r>
            <a:r>
              <a:rPr lang="en-US" altLang="zh-CN"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协方差法 </a:t>
            </a:r>
            <a:r>
              <a:rPr lang="en-US" altLang="zh-CN" sz="2800" b="1" i="0" u="none" strike="noStrike" dirty="0">
                <a:solidFill>
                  <a:srgbClr val="ED7D31"/>
                </a:solidFill>
                <a:latin typeface="Kaiti SC"/>
                <a:ea typeface="Kaiti SC"/>
                <a:cs typeface="Kaiti SC"/>
                <a:sym typeface="Kaiti SC"/>
              </a:rPr>
              <a:t>(Variance-Covariance Method)</a:t>
            </a:r>
            <a:endParaRPr lang="en-US" sz="1100" dirty="0"/>
          </a:p>
        </p:txBody>
      </p:sp>
      <p:sp>
        <p:nvSpPr>
          <p:cNvPr id="5" name="AutoShape 5"/>
          <p:cNvSpPr/>
          <p:nvPr/>
        </p:nvSpPr>
        <p:spPr>
          <a:xfrm>
            <a:off x="10883900" y="6616700"/>
            <a:ext cx="927100" cy="317500"/>
          </a:xfrm>
          <a:prstGeom prst="rect">
            <a:avLst/>
          </a:prstGeom>
          <a:noFill/>
          <a:ln w="12700" cap="flat" cmpd="sng">
            <a:noFill/>
            <a:prstDash val="solid"/>
            <a:round/>
          </a:ln>
        </p:spPr>
        <p:txBody>
          <a:bodyPr vert="horz" wrap="square" lIns="88900" tIns="50800" rIns="88900" bIns="50800" rtlCol="0" anchor="ctr" anchorCtr="0"/>
          <a:lstStyle/>
          <a:p>
            <a:pPr algn="r">
              <a:defRPr/>
            </a:pPr>
            <a:endParaRPr/>
          </a:p>
        </p:txBody>
      </p:sp>
      <p:sp>
        <p:nvSpPr>
          <p:cNvPr id="6" name="AutoShape 6"/>
          <p:cNvSpPr/>
          <p:nvPr/>
        </p:nvSpPr>
        <p:spPr>
          <a:xfrm>
            <a:off x="863600" y="101600"/>
            <a:ext cx="5232400" cy="660400"/>
          </a:xfrm>
          <a:prstGeom prst="roundRect">
            <a:avLst>
              <a:gd name="adj" fmla="val 0"/>
            </a:avLst>
          </a:prstGeom>
          <a:pattFill prst="ltUpDiag">
            <a:fgClr>
              <a:srgbClr val="CCFFCC">
                <a:alpha val="100000"/>
              </a:srgbClr>
            </a:fgClr>
            <a:bgClr>
              <a:srgbClr val="FFFFFF">
                <a:alpha val="100000"/>
              </a:srgbClr>
            </a:bgClr>
          </a:pattFill>
          <a:ln w="12700" cap="flat" cmpd="sng">
            <a:solidFill>
              <a:srgbClr val="385724">
                <a:alpha val="100000"/>
              </a:srgbClr>
            </a:solidFill>
            <a:prstDash val="solid"/>
            <a:miter lim="8000000"/>
          </a:ln>
          <a:effectLst>
            <a:outerShdw blurRad="50800" dist="38100" dir="5400000" algn="t" rotWithShape="0">
              <a:srgbClr val="000000">
                <a:alpha val="40000"/>
              </a:srgbClr>
            </a:outerShdw>
          </a:effectLst>
        </p:spPr>
        <p:txBody>
          <a:bodyPr vert="horz" wrap="square" lIns="203200" tIns="50800" rIns="203200" bIns="50800" rtlCol="0" anchor="ctr" anchorCtr="0"/>
          <a:lstStyle/>
          <a:p>
            <a:pPr marL="0" indent="0" algn="l">
              <a:lnSpc>
                <a:spcPct val="100000"/>
              </a:lnSpc>
              <a:defRPr/>
            </a:pP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二</a:t>
            </a:r>
            <a:r>
              <a:rPr lang="en-US" sz="2800" b="1" i="0" u="none" strike="noStrike"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a:t>
            </a:r>
            <a:r>
              <a:rPr lang="en-US" altLang="zh-CN" sz="2800" b="1" i="0" u="none" strike="noStrike" dirty="0" err="1">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VaR</a:t>
            </a: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模型简介</a:t>
            </a:r>
            <a:endParaRPr lang="en-US" sz="1100" dirty="0"/>
          </a:p>
        </p:txBody>
      </p:sp>
      <p:sp>
        <p:nvSpPr>
          <p:cNvPr id="7" name="AutoShape 7"/>
          <p:cNvSpPr/>
          <p:nvPr/>
        </p:nvSpPr>
        <p:spPr>
          <a:xfrm>
            <a:off x="25400" y="977900"/>
            <a:ext cx="381000" cy="45212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800" b="1" i="0" u="none" strike="noStrike">
                <a:solidFill>
                  <a:srgbClr val="FFFFFF"/>
                </a:solidFill>
                <a:latin typeface="Songti SC"/>
                <a:ea typeface="Songti SC"/>
                <a:cs typeface="Songti SC"/>
                <a:sym typeface="Songti SC"/>
              </a:rPr>
              <a:t>经</a:t>
            </a:r>
            <a:endParaRPr lang="en-US" sz="1100"/>
          </a:p>
          <a:p>
            <a:pPr marL="0" indent="0" algn="ctr">
              <a:lnSpc>
                <a:spcPct val="100000"/>
              </a:lnSpc>
            </a:pPr>
            <a:r>
              <a:rPr lang="en-US" sz="2800" b="1" i="0" u="none" strike="noStrike">
                <a:solidFill>
                  <a:srgbClr val="FFFFFF"/>
                </a:solidFill>
                <a:latin typeface="Songti SC"/>
                <a:ea typeface="Songti SC"/>
                <a:cs typeface="Songti SC"/>
                <a:sym typeface="Songti SC"/>
              </a:rPr>
              <a:t>济统计案例分析</a:t>
            </a:r>
          </a:p>
        </p:txBody>
      </p:sp>
      <p:sp>
        <p:nvSpPr>
          <p:cNvPr id="8" name="文本框 7">
            <a:extLst>
              <a:ext uri="{FF2B5EF4-FFF2-40B4-BE49-F238E27FC236}">
                <a16:creationId xmlns:a16="http://schemas.microsoft.com/office/drawing/2014/main" id="{20E3BB07-BEC6-49FB-88A4-EECFD25DDE52}"/>
              </a:ext>
            </a:extLst>
          </p:cNvPr>
          <p:cNvSpPr txBox="1"/>
          <p:nvPr/>
        </p:nvSpPr>
        <p:spPr>
          <a:xfrm>
            <a:off x="800100" y="1974712"/>
            <a:ext cx="10312400" cy="3443250"/>
          </a:xfrm>
          <a:prstGeom prst="rect">
            <a:avLst/>
          </a:prstGeom>
          <a:noFill/>
        </p:spPr>
        <p:txBody>
          <a:bodyPr wrap="square" rtlCol="0">
            <a:spAutoFit/>
          </a:bodyPr>
          <a:lstStyle/>
          <a:p>
            <a:pPr marL="0" indent="304800">
              <a:lnSpc>
                <a:spcPct val="125000"/>
              </a:lnSpc>
            </a:pPr>
            <a:r>
              <a:rPr lang="zh-CN" altLang="en-US" sz="2400" b="1" dirty="0">
                <a:latin typeface="华文楷体" panose="02010600040101010101" charset="-122"/>
                <a:ea typeface="华文楷体" panose="02010600040101010101" charset="-122"/>
                <a:sym typeface="Kaiti SC"/>
              </a:rPr>
              <a:t>    方差</a:t>
            </a:r>
            <a:r>
              <a:rPr lang="en-US" altLang="zh-CN" sz="2400" b="1" dirty="0">
                <a:latin typeface="华文楷体" panose="02010600040101010101" charset="-122"/>
                <a:ea typeface="华文楷体" panose="02010600040101010101" charset="-122"/>
                <a:sym typeface="Kaiti SC"/>
              </a:rPr>
              <a:t>-</a:t>
            </a:r>
            <a:r>
              <a:rPr lang="zh-CN" altLang="en-US" sz="2400" b="1" dirty="0">
                <a:latin typeface="华文楷体" panose="02010600040101010101" charset="-122"/>
                <a:ea typeface="华文楷体" panose="02010600040101010101" charset="-122"/>
                <a:sym typeface="Kaiti SC"/>
              </a:rPr>
              <a:t>协方差法</a:t>
            </a:r>
            <a:r>
              <a:rPr lang="zh-CN" altLang="en-US" sz="2400" dirty="0">
                <a:latin typeface="华文楷体" panose="02010600040101010101" charset="-122"/>
                <a:ea typeface="华文楷体" panose="02010600040101010101" charset="-122"/>
                <a:sym typeface="Kaiti SC"/>
              </a:rPr>
              <a:t>基于正态分布假设计算风险价值。计算过程为：假定资产收益率服从正态分布，通过历史数据估计收益率分布的均值和标准差，再利用正态分布的分位数特性计算</a:t>
            </a:r>
            <a:r>
              <a:rPr lang="en-US" altLang="zh-CN" sz="2400" dirty="0" err="1">
                <a:latin typeface="华文楷体" panose="02010600040101010101" charset="-122"/>
                <a:ea typeface="华文楷体" panose="02010600040101010101" charset="-122"/>
                <a:sym typeface="Kaiti SC"/>
              </a:rPr>
              <a:t>VaR</a:t>
            </a:r>
            <a:r>
              <a:rPr lang="zh-CN" altLang="en-US" sz="2400" dirty="0">
                <a:latin typeface="华文楷体" panose="02010600040101010101" charset="-122"/>
                <a:ea typeface="华文楷体" panose="02010600040101010101" charset="-122"/>
                <a:sym typeface="Kaiti SC"/>
              </a:rPr>
              <a:t>。</a:t>
            </a:r>
          </a:p>
          <a:p>
            <a:pPr marL="0" indent="304800">
              <a:lnSpc>
                <a:spcPct val="125000"/>
              </a:lnSpc>
            </a:pPr>
            <a:r>
              <a:rPr lang="zh-CN" altLang="en-US" sz="2400" dirty="0">
                <a:latin typeface="华文楷体" panose="02010600040101010101" charset="-122"/>
                <a:ea typeface="华文楷体" panose="02010600040101010101" charset="-122"/>
                <a:sym typeface="Kaiti SC"/>
              </a:rPr>
              <a:t>    根据正态分布性质，不同置信水平下的</a:t>
            </a:r>
            <a:r>
              <a:rPr lang="en-US" altLang="zh-CN" sz="2400" dirty="0" err="1">
                <a:latin typeface="华文楷体" panose="02010600040101010101" charset="-122"/>
                <a:ea typeface="华文楷体" panose="02010600040101010101" charset="-122"/>
                <a:sym typeface="Kaiti SC"/>
              </a:rPr>
              <a:t>VaR</a:t>
            </a:r>
            <a:r>
              <a:rPr lang="zh-CN" altLang="en-US" sz="2400" dirty="0">
                <a:latin typeface="华文楷体" panose="02010600040101010101" charset="-122"/>
                <a:ea typeface="华文楷体" panose="02010600040101010101" charset="-122"/>
                <a:sym typeface="Kaiti SC"/>
              </a:rPr>
              <a:t>计算公式为：</a:t>
            </a:r>
          </a:p>
          <a:p>
            <a:pPr indent="304800" algn="ctr">
              <a:lnSpc>
                <a:spcPct val="125000"/>
              </a:lnSpc>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100" dirty="0">
                <a:effectLst/>
                <a:latin typeface="Times New Roman" panose="02020603050405020304" pitchFamily="18" charset="0"/>
                <a:ea typeface="宋体" panose="02010600030101010101" pitchFamily="2" charset="-122"/>
              </a:rPr>
              <a:t>2.12</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华文楷体" panose="02010600040101010101" charset="-122"/>
              <a:ea typeface="华文楷体" panose="02010600040101010101" charset="-122"/>
              <a:sym typeface="Kaiti SC"/>
            </a:endParaRPr>
          </a:p>
          <a:p>
            <a:pPr marL="0" indent="304800">
              <a:lnSpc>
                <a:spcPct val="125000"/>
              </a:lnSpc>
            </a:pPr>
            <a:r>
              <a:rPr lang="zh-CN" altLang="en-US" sz="2400" dirty="0">
                <a:latin typeface="华文楷体" panose="02010600040101010101" charset="-122"/>
                <a:ea typeface="华文楷体" panose="02010600040101010101" charset="-122"/>
                <a:sym typeface="Kaiti SC"/>
              </a:rPr>
              <a:t>     其中，</a:t>
            </a:r>
            <a:r>
              <a:rPr lang="en-US" altLang="zh-CN" sz="2800" b="1" dirty="0">
                <a:latin typeface="华文楷体" panose="02010600040101010101" charset="-122"/>
                <a:ea typeface="华文楷体" panose="02010600040101010101" charset="-122"/>
                <a:sym typeface="Kaiti SC"/>
              </a:rPr>
              <a:t>μ</a:t>
            </a:r>
            <a:r>
              <a:rPr lang="zh-CN" altLang="en-US" sz="2400" dirty="0">
                <a:latin typeface="华文楷体" panose="02010600040101010101" charset="-122"/>
                <a:ea typeface="华文楷体" panose="02010600040101010101" charset="-122"/>
                <a:sym typeface="Kaiti SC"/>
              </a:rPr>
              <a:t>为收益率均值，  为标准正态分布的上</a:t>
            </a:r>
            <a:r>
              <a:rPr lang="en-US" altLang="zh-CN" sz="2400" dirty="0">
                <a:latin typeface="华文楷体" panose="02010600040101010101" charset="-122"/>
                <a:ea typeface="华文楷体" panose="02010600040101010101" charset="-122"/>
                <a:sym typeface="Kaiti SC"/>
              </a:rPr>
              <a:t>α</a:t>
            </a:r>
            <a:r>
              <a:rPr lang="zh-CN" altLang="en-US" sz="2400" dirty="0">
                <a:latin typeface="华文楷体" panose="02010600040101010101" charset="-122"/>
                <a:ea typeface="华文楷体" panose="02010600040101010101" charset="-122"/>
                <a:sym typeface="Kaiti SC"/>
              </a:rPr>
              <a:t>分位数，</a:t>
            </a:r>
            <a:r>
              <a:rPr lang="en-US" altLang="zh-CN" sz="2800" b="1" dirty="0">
                <a:latin typeface="华文楷体" panose="02010600040101010101" charset="-122"/>
                <a:ea typeface="华文楷体" panose="02010600040101010101" charset="-122"/>
                <a:sym typeface="Kaiti SC"/>
              </a:rPr>
              <a:t>σ</a:t>
            </a:r>
            <a:r>
              <a:rPr lang="zh-CN" altLang="en-US" sz="2400" dirty="0">
                <a:latin typeface="华文楷体" panose="02010600040101010101" charset="-122"/>
                <a:ea typeface="华文楷体" panose="02010600040101010101" charset="-122"/>
                <a:sym typeface="Kaiti SC"/>
              </a:rPr>
              <a:t>为收益率的标准差，</a:t>
            </a:r>
            <a:r>
              <a:rPr lang="en-US" altLang="zh-CN" sz="2800" b="1" dirty="0">
                <a:latin typeface="华文楷体" panose="02010600040101010101" charset="-122"/>
                <a:ea typeface="华文楷体" panose="02010600040101010101" charset="-122"/>
                <a:sym typeface="Kaiti SC"/>
              </a:rPr>
              <a:t>  </a:t>
            </a:r>
            <a:r>
              <a:rPr lang="zh-CN" altLang="en-US" sz="2400" dirty="0">
                <a:latin typeface="华文楷体" panose="02010600040101010101" charset="-122"/>
                <a:ea typeface="华文楷体" panose="02010600040101010101" charset="-122"/>
                <a:sym typeface="Kaiti SC"/>
              </a:rPr>
              <a:t>为初始投资组合的价值。</a:t>
            </a:r>
            <a:endParaRPr lang="en-US" altLang="zh-CN" sz="2400" dirty="0">
              <a:latin typeface="华文楷体" panose="02010600040101010101" charset="-122"/>
              <a:ea typeface="华文楷体" panose="02010600040101010101" charset="-122"/>
              <a:sym typeface="Kaiti SC"/>
            </a:endParaRPr>
          </a:p>
        </p:txBody>
      </p:sp>
      <p:graphicFrame>
        <p:nvGraphicFramePr>
          <p:cNvPr id="9" name="对象 8">
            <a:extLst>
              <a:ext uri="{FF2B5EF4-FFF2-40B4-BE49-F238E27FC236}">
                <a16:creationId xmlns:a16="http://schemas.microsoft.com/office/drawing/2014/main" id="{528F66F8-B382-43F6-A913-9AB293E9D388}"/>
              </a:ext>
            </a:extLst>
          </p:cNvPr>
          <p:cNvGraphicFramePr>
            <a:graphicFrameLocks noChangeAspect="1"/>
          </p:cNvGraphicFramePr>
          <p:nvPr>
            <p:extLst>
              <p:ext uri="{D42A27DB-BD31-4B8C-83A1-F6EECF244321}">
                <p14:modId xmlns:p14="http://schemas.microsoft.com/office/powerpoint/2010/main" val="4222453162"/>
              </p:ext>
            </p:extLst>
          </p:nvPr>
        </p:nvGraphicFramePr>
        <p:xfrm>
          <a:off x="4136496" y="3798064"/>
          <a:ext cx="3919008" cy="619672"/>
        </p:xfrm>
        <a:graphic>
          <a:graphicData uri="http://schemas.openxmlformats.org/presentationml/2006/ole">
            <mc:AlternateContent xmlns:mc="http://schemas.openxmlformats.org/markup-compatibility/2006">
              <mc:Choice xmlns:v="urn:schemas-microsoft-com:vml" Requires="v">
                <p:oleObj spid="_x0000_s11275" name="Equation" r:id="rId5" imgW="4457853" imgH="705625" progId="Equation.DSMT4">
                  <p:embed/>
                </p:oleObj>
              </mc:Choice>
              <mc:Fallback>
                <p:oleObj name="Equation" r:id="rId5" imgW="4457853" imgH="705625" progId="Equation.DSMT4">
                  <p:embed/>
                  <p:pic>
                    <p:nvPicPr>
                      <p:cNvPr id="0" name=""/>
                      <p:cNvPicPr/>
                      <p:nvPr/>
                    </p:nvPicPr>
                    <p:blipFill>
                      <a:blip r:embed="rId6"/>
                      <a:stretch>
                        <a:fillRect/>
                      </a:stretch>
                    </p:blipFill>
                    <p:spPr>
                      <a:xfrm>
                        <a:off x="4136496" y="3798064"/>
                        <a:ext cx="3919008" cy="619672"/>
                      </a:xfrm>
                      <a:prstGeom prst="rect">
                        <a:avLst/>
                      </a:prstGeom>
                    </p:spPr>
                  </p:pic>
                </p:oleObj>
              </mc:Fallback>
            </mc:AlternateContent>
          </a:graphicData>
        </a:graphic>
      </p:graphicFrame>
      <p:graphicFrame>
        <p:nvGraphicFramePr>
          <p:cNvPr id="10" name="对象 9">
            <a:extLst>
              <a:ext uri="{FF2B5EF4-FFF2-40B4-BE49-F238E27FC236}">
                <a16:creationId xmlns:a16="http://schemas.microsoft.com/office/drawing/2014/main" id="{FEC36A1A-C742-4E04-9AC4-2C8C298E1E32}"/>
              </a:ext>
            </a:extLst>
          </p:cNvPr>
          <p:cNvGraphicFramePr>
            <a:graphicFrameLocks noChangeAspect="1"/>
          </p:cNvGraphicFramePr>
          <p:nvPr>
            <p:extLst>
              <p:ext uri="{D42A27DB-BD31-4B8C-83A1-F6EECF244321}">
                <p14:modId xmlns:p14="http://schemas.microsoft.com/office/powerpoint/2010/main" val="265564962"/>
              </p:ext>
            </p:extLst>
          </p:nvPr>
        </p:nvGraphicFramePr>
        <p:xfrm>
          <a:off x="4649258" y="4427664"/>
          <a:ext cx="388937" cy="441325"/>
        </p:xfrm>
        <a:graphic>
          <a:graphicData uri="http://schemas.openxmlformats.org/presentationml/2006/ole">
            <mc:AlternateContent xmlns:mc="http://schemas.openxmlformats.org/markup-compatibility/2006">
              <mc:Choice xmlns:v="urn:schemas-microsoft-com:vml" Requires="v">
                <p:oleObj spid="_x0000_s11276" name="Equation" r:id="rId7" imgW="388829" imgH="440656" progId="Equation.DSMT4">
                  <p:embed/>
                </p:oleObj>
              </mc:Choice>
              <mc:Fallback>
                <p:oleObj name="Equation" r:id="rId7" imgW="388829" imgH="440656" progId="Equation.DSMT4">
                  <p:embed/>
                  <p:pic>
                    <p:nvPicPr>
                      <p:cNvPr id="0" name=""/>
                      <p:cNvPicPr/>
                      <p:nvPr/>
                    </p:nvPicPr>
                    <p:blipFill>
                      <a:blip r:embed="rId8"/>
                      <a:stretch>
                        <a:fillRect/>
                      </a:stretch>
                    </p:blipFill>
                    <p:spPr>
                      <a:xfrm>
                        <a:off x="4649258" y="4427664"/>
                        <a:ext cx="388937" cy="441325"/>
                      </a:xfrm>
                      <a:prstGeom prst="rect">
                        <a:avLst/>
                      </a:prstGeom>
                    </p:spPr>
                  </p:pic>
                </p:oleObj>
              </mc:Fallback>
            </mc:AlternateContent>
          </a:graphicData>
        </a:graphic>
      </p:graphicFrame>
      <p:graphicFrame>
        <p:nvGraphicFramePr>
          <p:cNvPr id="11" name="对象 10">
            <a:extLst>
              <a:ext uri="{FF2B5EF4-FFF2-40B4-BE49-F238E27FC236}">
                <a16:creationId xmlns:a16="http://schemas.microsoft.com/office/drawing/2014/main" id="{8078CFE2-F30D-44B6-9A1A-900A5568826B}"/>
              </a:ext>
            </a:extLst>
          </p:cNvPr>
          <p:cNvGraphicFramePr>
            <a:graphicFrameLocks noChangeAspect="1"/>
          </p:cNvGraphicFramePr>
          <p:nvPr>
            <p:extLst>
              <p:ext uri="{D42A27DB-BD31-4B8C-83A1-F6EECF244321}">
                <p14:modId xmlns:p14="http://schemas.microsoft.com/office/powerpoint/2010/main" val="3638237476"/>
              </p:ext>
            </p:extLst>
          </p:nvPr>
        </p:nvGraphicFramePr>
        <p:xfrm>
          <a:off x="1957388" y="4906963"/>
          <a:ext cx="388937" cy="471487"/>
        </p:xfrm>
        <a:graphic>
          <a:graphicData uri="http://schemas.openxmlformats.org/presentationml/2006/ole">
            <mc:AlternateContent xmlns:mc="http://schemas.openxmlformats.org/markup-compatibility/2006">
              <mc:Choice xmlns:v="urn:schemas-microsoft-com:vml" Requires="v">
                <p:oleObj spid="_x0000_s11277" name="Equation" r:id="rId9" imgW="388829" imgH="470897" progId="Equation.DSMT4">
                  <p:embed/>
                </p:oleObj>
              </mc:Choice>
              <mc:Fallback>
                <p:oleObj name="Equation" r:id="rId9" imgW="388829" imgH="470897" progId="Equation.DSMT4">
                  <p:embed/>
                  <p:pic>
                    <p:nvPicPr>
                      <p:cNvPr id="0" name=""/>
                      <p:cNvPicPr/>
                      <p:nvPr/>
                    </p:nvPicPr>
                    <p:blipFill>
                      <a:blip r:embed="rId10"/>
                      <a:stretch>
                        <a:fillRect/>
                      </a:stretch>
                    </p:blipFill>
                    <p:spPr>
                      <a:xfrm>
                        <a:off x="1957388" y="4906963"/>
                        <a:ext cx="388937" cy="471487"/>
                      </a:xfrm>
                      <a:prstGeom prst="rect">
                        <a:avLst/>
                      </a:prstGeom>
                    </p:spPr>
                  </p:pic>
                </p:oleObj>
              </mc:Fallback>
            </mc:AlternateContent>
          </a:graphicData>
        </a:graphic>
      </p:graphicFrame>
    </p:spTree>
    <p:extLst>
      <p:ext uri="{BB962C8B-B14F-4D97-AF65-F5344CB8AC3E}">
        <p14:creationId xmlns:p14="http://schemas.microsoft.com/office/powerpoint/2010/main" val="1745644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8662" b="-543"/>
          <a:stretch>
            <a:fillRect/>
          </a:stretch>
        </p:blipFill>
        <p:spPr>
          <a:xfrm>
            <a:off x="-127000" y="-76200"/>
            <a:ext cx="12319000" cy="7048500"/>
          </a:xfrm>
          <a:prstGeom prst="rect">
            <a:avLst/>
          </a:prstGeom>
          <a:noFill/>
          <a:ln w="25400" cap="flat" cmpd="sng">
            <a:noFill/>
            <a:prstDash val="solid"/>
            <a:round/>
          </a:ln>
        </p:spPr>
      </p:pic>
      <p:sp>
        <p:nvSpPr>
          <p:cNvPr id="3" name="AutoShape 3"/>
          <p:cNvSpPr/>
          <p:nvPr/>
        </p:nvSpPr>
        <p:spPr>
          <a:xfrm>
            <a:off x="-76200" y="711200"/>
            <a:ext cx="520700" cy="47117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400" b="1" i="0" u="none" strike="noStrike">
                <a:solidFill>
                  <a:srgbClr val="FFFFFF"/>
                </a:solidFill>
                <a:latin typeface="华文中宋"/>
                <a:ea typeface="华文中宋"/>
                <a:cs typeface="华文中宋"/>
                <a:sym typeface="华文中宋"/>
              </a:rPr>
              <a:t>宏观经济统计分析与写作</a:t>
            </a:r>
            <a:endParaRPr lang="en-US" sz="1100"/>
          </a:p>
        </p:txBody>
      </p:sp>
      <p:sp>
        <p:nvSpPr>
          <p:cNvPr id="4" name="AutoShape 4"/>
          <p:cNvSpPr/>
          <p:nvPr/>
        </p:nvSpPr>
        <p:spPr>
          <a:xfrm>
            <a:off x="800100" y="977900"/>
            <a:ext cx="11023600" cy="660400"/>
          </a:xfrm>
          <a:prstGeom prst="rect">
            <a:avLst/>
          </a:prstGeom>
          <a:noFill/>
          <a:ln w="12700" cap="flat" cmpd="sng">
            <a:noFill/>
            <a:prstDash val="solid"/>
            <a:round/>
          </a:ln>
        </p:spPr>
        <p:txBody>
          <a:bodyPr vert="horz" wrap="square" lIns="88900" tIns="50800" rIns="88900" bIns="50800" rtlCol="0" anchor="t" anchorCtr="0"/>
          <a:lstStyle/>
          <a:p>
            <a:pPr marL="228600" indent="-228600" algn="l">
              <a:lnSpc>
                <a:spcPts val="3800"/>
              </a:lnSpc>
              <a:defRPr/>
            </a:pPr>
            <a:r>
              <a:rPr lang="en-US"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三</a:t>
            </a:r>
            <a:r>
              <a:rPr lang="en-US" sz="2800" b="1" i="0" u="none" strike="noStrike" dirty="0">
                <a:solidFill>
                  <a:srgbClr val="ED7D31"/>
                </a:solidFill>
                <a:latin typeface="Kaiti SC"/>
                <a:ea typeface="Kaiti SC"/>
                <a:cs typeface="Kaiti SC"/>
                <a:sym typeface="Kaiti SC"/>
              </a:rPr>
              <a:t>）</a:t>
            </a:r>
            <a:r>
              <a:rPr lang="zh-CN" altLang="en-US" sz="2800" b="1" i="0" u="none" strike="noStrike" dirty="0">
                <a:solidFill>
                  <a:srgbClr val="ED7D31"/>
                </a:solidFill>
                <a:latin typeface="Kaiti SC"/>
                <a:ea typeface="Kaiti SC"/>
                <a:cs typeface="Kaiti SC"/>
                <a:sym typeface="Kaiti SC"/>
              </a:rPr>
              <a:t>蒙特卡洛模拟法 </a:t>
            </a:r>
            <a:r>
              <a:rPr lang="en-US" altLang="zh-CN" sz="2800" b="1" i="0" u="none" strike="noStrike" dirty="0">
                <a:solidFill>
                  <a:srgbClr val="ED7D31"/>
                </a:solidFill>
                <a:latin typeface="Kaiti SC"/>
                <a:ea typeface="Kaiti SC"/>
                <a:cs typeface="Kaiti SC"/>
                <a:sym typeface="Kaiti SC"/>
              </a:rPr>
              <a:t>(Monte Carlo Simulation)</a:t>
            </a:r>
            <a:endParaRPr lang="en-US" sz="1100" dirty="0"/>
          </a:p>
        </p:txBody>
      </p:sp>
      <p:sp>
        <p:nvSpPr>
          <p:cNvPr id="5" name="AutoShape 5"/>
          <p:cNvSpPr/>
          <p:nvPr/>
        </p:nvSpPr>
        <p:spPr>
          <a:xfrm>
            <a:off x="10883900" y="6616700"/>
            <a:ext cx="927100" cy="317500"/>
          </a:xfrm>
          <a:prstGeom prst="rect">
            <a:avLst/>
          </a:prstGeom>
          <a:noFill/>
          <a:ln w="12700" cap="flat" cmpd="sng">
            <a:noFill/>
            <a:prstDash val="solid"/>
            <a:round/>
          </a:ln>
        </p:spPr>
        <p:txBody>
          <a:bodyPr vert="horz" wrap="square" lIns="88900" tIns="50800" rIns="88900" bIns="50800" rtlCol="0" anchor="ctr" anchorCtr="0"/>
          <a:lstStyle/>
          <a:p>
            <a:pPr algn="r">
              <a:defRPr/>
            </a:pPr>
            <a:endParaRPr/>
          </a:p>
        </p:txBody>
      </p:sp>
      <p:sp>
        <p:nvSpPr>
          <p:cNvPr id="6" name="AutoShape 6"/>
          <p:cNvSpPr/>
          <p:nvPr/>
        </p:nvSpPr>
        <p:spPr>
          <a:xfrm>
            <a:off x="863600" y="101600"/>
            <a:ext cx="5232400" cy="660400"/>
          </a:xfrm>
          <a:prstGeom prst="roundRect">
            <a:avLst>
              <a:gd name="adj" fmla="val 0"/>
            </a:avLst>
          </a:prstGeom>
          <a:pattFill prst="ltUpDiag">
            <a:fgClr>
              <a:srgbClr val="CCFFCC">
                <a:alpha val="100000"/>
              </a:srgbClr>
            </a:fgClr>
            <a:bgClr>
              <a:srgbClr val="FFFFFF">
                <a:alpha val="100000"/>
              </a:srgbClr>
            </a:bgClr>
          </a:pattFill>
          <a:ln w="12700" cap="flat" cmpd="sng">
            <a:solidFill>
              <a:srgbClr val="385724">
                <a:alpha val="100000"/>
              </a:srgbClr>
            </a:solidFill>
            <a:prstDash val="solid"/>
            <a:miter lim="8000000"/>
          </a:ln>
          <a:effectLst>
            <a:outerShdw blurRad="50800" dist="38100" dir="5400000" algn="t" rotWithShape="0">
              <a:srgbClr val="000000">
                <a:alpha val="40000"/>
              </a:srgbClr>
            </a:outerShdw>
          </a:effectLst>
        </p:spPr>
        <p:txBody>
          <a:bodyPr vert="horz" wrap="square" lIns="203200" tIns="50800" rIns="203200" bIns="50800" rtlCol="0" anchor="ctr" anchorCtr="0"/>
          <a:lstStyle/>
          <a:p>
            <a:pPr marL="0" indent="0" algn="l">
              <a:lnSpc>
                <a:spcPct val="100000"/>
              </a:lnSpc>
              <a:defRPr/>
            </a:pP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二</a:t>
            </a:r>
            <a:r>
              <a:rPr lang="en-US" sz="2800" b="1" i="0" u="none" strike="noStrike"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a:t>
            </a:r>
            <a:r>
              <a:rPr lang="en-US" altLang="zh-CN" sz="2800" b="1" i="0" u="none" strike="noStrike" dirty="0" err="1">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VaR</a:t>
            </a:r>
            <a:r>
              <a:rPr lang="zh-CN" altLang="en-US" sz="2800" b="1" dirty="0">
                <a:solidFill>
                  <a:srgbClr val="1F4E79"/>
                </a:solidFill>
                <a:effectLst>
                  <a:outerShdw blurRad="38100" dist="38100" dir="2700000" algn="tl" rotWithShape="0">
                    <a:srgbClr val="C0C0C0">
                      <a:alpha val="100000"/>
                    </a:srgbClr>
                  </a:outerShdw>
                </a:effectLst>
                <a:latin typeface="微软雅黑"/>
                <a:ea typeface="微软雅黑"/>
                <a:cs typeface="微软雅黑"/>
                <a:sym typeface="微软雅黑"/>
              </a:rPr>
              <a:t>模型简介</a:t>
            </a:r>
            <a:endParaRPr lang="en-US" sz="1100" dirty="0"/>
          </a:p>
        </p:txBody>
      </p:sp>
      <p:sp>
        <p:nvSpPr>
          <p:cNvPr id="7" name="AutoShape 7"/>
          <p:cNvSpPr/>
          <p:nvPr/>
        </p:nvSpPr>
        <p:spPr>
          <a:xfrm>
            <a:off x="25400" y="977900"/>
            <a:ext cx="381000" cy="4521200"/>
          </a:xfrm>
          <a:prstGeom prst="roundRect">
            <a:avLst>
              <a:gd name="adj" fmla="val 0"/>
            </a:avLst>
          </a:prstGeom>
          <a:solidFill>
            <a:srgbClr val="5B9BD5">
              <a:alpha val="100000"/>
            </a:srgbClr>
          </a:solidFill>
          <a:ln w="25400" cap="flat" cmpd="sng">
            <a:noFill/>
            <a:prstDash val="solid"/>
            <a:round/>
          </a:ln>
        </p:spPr>
        <p:txBody>
          <a:bodyPr vert="horz" wrap="square" lIns="88900" tIns="50800" rIns="88900" bIns="50800" rtlCol="0" anchor="ctr" anchorCtr="0"/>
          <a:lstStyle/>
          <a:p>
            <a:pPr marL="0" indent="0" algn="ctr">
              <a:lnSpc>
                <a:spcPct val="100000"/>
              </a:lnSpc>
              <a:defRPr/>
            </a:pPr>
            <a:r>
              <a:rPr lang="en-US" sz="2800" b="1" i="0" u="none" strike="noStrike">
                <a:solidFill>
                  <a:srgbClr val="FFFFFF"/>
                </a:solidFill>
                <a:latin typeface="Songti SC"/>
                <a:ea typeface="Songti SC"/>
                <a:cs typeface="Songti SC"/>
                <a:sym typeface="Songti SC"/>
              </a:rPr>
              <a:t>经</a:t>
            </a:r>
            <a:endParaRPr lang="en-US" sz="1100"/>
          </a:p>
          <a:p>
            <a:pPr marL="0" indent="0" algn="ctr">
              <a:lnSpc>
                <a:spcPct val="100000"/>
              </a:lnSpc>
            </a:pPr>
            <a:r>
              <a:rPr lang="en-US" sz="2800" b="1" i="0" u="none" strike="noStrike">
                <a:solidFill>
                  <a:srgbClr val="FFFFFF"/>
                </a:solidFill>
                <a:latin typeface="Songti SC"/>
                <a:ea typeface="Songti SC"/>
                <a:cs typeface="Songti SC"/>
                <a:sym typeface="Songti SC"/>
              </a:rPr>
              <a:t>济统计案例分析</a:t>
            </a:r>
          </a:p>
        </p:txBody>
      </p:sp>
      <p:sp>
        <p:nvSpPr>
          <p:cNvPr id="8" name="文本框 7">
            <a:extLst>
              <a:ext uri="{FF2B5EF4-FFF2-40B4-BE49-F238E27FC236}">
                <a16:creationId xmlns:a16="http://schemas.microsoft.com/office/drawing/2014/main" id="{20E3BB07-BEC6-49FB-88A4-EECFD25DDE52}"/>
              </a:ext>
            </a:extLst>
          </p:cNvPr>
          <p:cNvSpPr txBox="1"/>
          <p:nvPr/>
        </p:nvSpPr>
        <p:spPr>
          <a:xfrm>
            <a:off x="939800" y="2262565"/>
            <a:ext cx="10312400" cy="1909305"/>
          </a:xfrm>
          <a:prstGeom prst="rect">
            <a:avLst/>
          </a:prstGeom>
          <a:noFill/>
        </p:spPr>
        <p:txBody>
          <a:bodyPr wrap="square" rtlCol="0">
            <a:spAutoFit/>
          </a:bodyPr>
          <a:lstStyle/>
          <a:p>
            <a:pPr marL="0" indent="304800">
              <a:lnSpc>
                <a:spcPct val="125000"/>
              </a:lnSpc>
            </a:pPr>
            <a:r>
              <a:rPr lang="zh-CN" altLang="en-US" sz="2400" b="1" dirty="0">
                <a:latin typeface="华文楷体" panose="02010600040101010101" charset="-122"/>
                <a:ea typeface="华文楷体" panose="02010600040101010101" charset="-122"/>
                <a:sym typeface="Kaiti SC"/>
              </a:rPr>
              <a:t>    蒙特卡洛模拟法</a:t>
            </a:r>
            <a:r>
              <a:rPr lang="zh-CN" altLang="en-US" sz="2400" dirty="0">
                <a:latin typeface="华文楷体" panose="02010600040101010101" charset="-122"/>
                <a:ea typeface="华文楷体" panose="02010600040101010101" charset="-122"/>
                <a:sym typeface="Kaiti SC"/>
              </a:rPr>
              <a:t>是一种通过随机抽样模拟未来不确定性的数值计算方法。它不依赖资产收益率的正态分布假设，而是借助计算机生成成千上万组符合市场特征的随机情景，模拟出资产价格未来的可能路径，进而统计出投资组合的潜在损失分布，最终确定在特定置信水平下的风险价值（</a:t>
            </a:r>
            <a:r>
              <a:rPr lang="en-US" altLang="zh-CN" sz="2400" dirty="0" err="1">
                <a:latin typeface="华文楷体" panose="02010600040101010101" charset="-122"/>
                <a:ea typeface="华文楷体" panose="02010600040101010101" charset="-122"/>
                <a:sym typeface="Kaiti SC"/>
              </a:rPr>
              <a:t>VaR</a:t>
            </a:r>
            <a:r>
              <a:rPr lang="zh-CN" altLang="en-US" sz="2400" dirty="0">
                <a:latin typeface="华文楷体" panose="02010600040101010101" charset="-122"/>
                <a:ea typeface="华文楷体" panose="02010600040101010101" charset="-122"/>
                <a:sym typeface="Kaiti SC"/>
              </a:rPr>
              <a:t>）。</a:t>
            </a:r>
            <a:endParaRPr lang="en-US" altLang="zh-CN" sz="2400" dirty="0">
              <a:latin typeface="华文楷体" panose="02010600040101010101" charset="-122"/>
              <a:ea typeface="华文楷体" panose="02010600040101010101" charset="-122"/>
              <a:sym typeface="Kaiti SC"/>
            </a:endParaRPr>
          </a:p>
        </p:txBody>
      </p:sp>
    </p:spTree>
    <p:extLst>
      <p:ext uri="{BB962C8B-B14F-4D97-AF65-F5344CB8AC3E}">
        <p14:creationId xmlns:p14="http://schemas.microsoft.com/office/powerpoint/2010/main" val="856255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18</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投资组合测算分析</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一、数据来源</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二、实证分析</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三、研究结论</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47315" y="1758315"/>
            <a:ext cx="8807450"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引言</a:t>
            </a:r>
          </a:p>
        </p:txBody>
      </p:sp>
      <p:sp>
        <p:nvSpPr>
          <p:cNvPr id="11" name="圆角矩形 10"/>
          <p:cNvSpPr/>
          <p:nvPr/>
        </p:nvSpPr>
        <p:spPr>
          <a:xfrm>
            <a:off x="2647315" y="359410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第三节 投资组合测算分析</a:t>
            </a:r>
          </a:p>
        </p:txBody>
      </p:sp>
      <p:sp>
        <p:nvSpPr>
          <p:cNvPr id="15" name="圆角矩形 14"/>
          <p:cNvSpPr/>
          <p:nvPr/>
        </p:nvSpPr>
        <p:spPr>
          <a:xfrm>
            <a:off x="2647315" y="4505325"/>
            <a:ext cx="880935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第四节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金融风险价值评估</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15" y="2682875"/>
            <a:ext cx="880808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第二节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方法简介</a:t>
            </a: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19</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custDataLst>
              <p:tags r:id="rId2"/>
            </p:custDataLst>
          </p:nvPr>
        </p:nvSpPr>
        <p:spPr>
          <a:xfrm>
            <a:off x="861695" y="1098550"/>
            <a:ext cx="11018520" cy="11595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sym typeface="+mn-ea"/>
              </a:rPr>
              <a:t>数据主要取自锐思金融研究数据库（</a:t>
            </a:r>
            <a:r>
              <a:rPr lang="en-US" altLang="zh-CN" sz="2400" dirty="0">
                <a:latin typeface="华文楷体" panose="02010600040101010101" charset="-122"/>
                <a:ea typeface="华文楷体" panose="02010600040101010101" charset="-122"/>
                <a:cs typeface="华文楷体" panose="02010600040101010101" charset="-122"/>
                <a:sym typeface="+mn-ea"/>
              </a:rPr>
              <a:t>RESSET）</a:t>
            </a:r>
            <a:r>
              <a:rPr lang="zh-CN" altLang="en-US" sz="2400" dirty="0">
                <a:latin typeface="华文楷体" panose="02010600040101010101" charset="-122"/>
                <a:ea typeface="华文楷体" panose="02010600040101010101" charset="-122"/>
                <a:cs typeface="华文楷体" panose="02010600040101010101" charset="-122"/>
                <a:sym typeface="+mn-ea"/>
              </a:rPr>
              <a:t>，具体为</a:t>
            </a:r>
            <a:r>
              <a:rPr lang="zh-CN" altLang="en-US" sz="2400" b="1" dirty="0">
                <a:latin typeface="华文楷体" panose="02010600040101010101" charset="-122"/>
                <a:ea typeface="华文楷体" panose="02010600040101010101" charset="-122"/>
                <a:cs typeface="华文楷体" panose="02010600040101010101" charset="-122"/>
                <a:sym typeface="+mn-ea"/>
              </a:rPr>
              <a:t>立讯精密</a:t>
            </a:r>
            <a:r>
              <a:rPr lang="zh-CN" altLang="en-US" sz="2400" dirty="0">
                <a:latin typeface="华文楷体" panose="02010600040101010101" charset="-122"/>
                <a:ea typeface="华文楷体" panose="02010600040101010101" charset="-122"/>
                <a:cs typeface="华文楷体" panose="02010600040101010101" charset="-122"/>
                <a:sym typeface="+mn-ea"/>
              </a:rPr>
              <a:t>（002475）和</a:t>
            </a:r>
            <a:r>
              <a:rPr lang="zh-CN" altLang="en-US" sz="2400" b="1" dirty="0">
                <a:latin typeface="华文楷体" panose="02010600040101010101" charset="-122"/>
                <a:ea typeface="华文楷体" panose="02010600040101010101" charset="-122"/>
                <a:cs typeface="华文楷体" panose="02010600040101010101" charset="-122"/>
                <a:sym typeface="+mn-ea"/>
              </a:rPr>
              <a:t>长江电力</a:t>
            </a:r>
            <a:r>
              <a:rPr lang="zh-CN" altLang="en-US" sz="2400" dirty="0">
                <a:latin typeface="华文楷体" panose="02010600040101010101" charset="-122"/>
                <a:ea typeface="华文楷体" panose="02010600040101010101" charset="-122"/>
                <a:cs typeface="华文楷体" panose="02010600040101010101" charset="-122"/>
                <a:sym typeface="+mn-ea"/>
              </a:rPr>
              <a:t>（600900）2023年1月到2024年12月的月度收盘价数据。</a:t>
            </a:r>
          </a:p>
        </p:txBody>
      </p:sp>
      <p:sp>
        <p:nvSpPr>
          <p:cNvPr id="8" name="文本框 7"/>
          <p:cNvSpPr txBox="1"/>
          <p:nvPr>
            <p:custDataLst>
              <p:tags r:id="rId3"/>
            </p:custDataLst>
          </p:nvPr>
        </p:nvSpPr>
        <p:spPr>
          <a:xfrm>
            <a:off x="966470" y="3531235"/>
            <a:ext cx="11018520" cy="1289050"/>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sym typeface="+mn-ea"/>
              </a:rPr>
              <a:t>（一）收益率计算</a:t>
            </a:r>
          </a:p>
          <a:p>
            <a:pPr indent="252095" algn="just" defTabSz="266700">
              <a:lnSpc>
                <a:spcPct val="150000"/>
              </a:lnSpc>
              <a:spcBef>
                <a:spcPts val="700"/>
              </a:spcBef>
              <a:spcAft>
                <a:spcPct val="0"/>
              </a:spcAft>
            </a:pPr>
            <a:r>
              <a:rPr lang="zh-CN" altLang="en-US" sz="2400" b="1" dirty="0">
                <a:latin typeface="华文楷体" panose="02010600040101010101" charset="-122"/>
                <a:ea typeface="华文楷体" panose="02010600040101010101" charset="-122"/>
                <a:cs typeface="华文楷体" panose="02010600040101010101" charset="-122"/>
                <a:sym typeface="+mn-ea"/>
              </a:rPr>
              <a:t>股票收益率</a:t>
            </a:r>
            <a:r>
              <a:rPr lang="zh-CN" altLang="en-US" sz="2400" dirty="0">
                <a:latin typeface="华文楷体" panose="02010600040101010101" charset="-122"/>
                <a:ea typeface="华文楷体" panose="02010600040101010101" charset="-122"/>
                <a:cs typeface="华文楷体" panose="02010600040101010101" charset="-122"/>
                <a:sym typeface="+mn-ea"/>
              </a:rPr>
              <a:t>计算公式为：（当期收盘价－前一期收盘价）/前一期收盘价</a:t>
            </a:r>
          </a:p>
        </p:txBody>
      </p:sp>
      <p:sp>
        <p:nvSpPr>
          <p:cNvPr id="12" name="Rectangle 4" descr="浅色上对角线"/>
          <p:cNvSpPr>
            <a:spLocks noChangeArrowheads="1"/>
          </p:cNvSpPr>
          <p:nvPr/>
        </p:nvSpPr>
        <p:spPr bwMode="auto">
          <a:xfrm>
            <a:off x="861060" y="314325"/>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一、数据来源</a:t>
            </a:r>
          </a:p>
        </p:txBody>
      </p:sp>
      <p:sp>
        <p:nvSpPr>
          <p:cNvPr id="13" name="Rectangle 4" descr="浅色上对角线"/>
          <p:cNvSpPr>
            <a:spLocks noChangeArrowheads="1"/>
          </p:cNvSpPr>
          <p:nvPr/>
        </p:nvSpPr>
        <p:spPr bwMode="auto">
          <a:xfrm>
            <a:off x="872490" y="276479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Tree>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20</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5" name="表格 4"/>
          <p:cNvGraphicFramePr/>
          <p:nvPr/>
        </p:nvGraphicFramePr>
        <p:xfrm>
          <a:off x="901065" y="978535"/>
          <a:ext cx="5073650" cy="5600065"/>
        </p:xfrm>
        <a:graphic>
          <a:graphicData uri="http://schemas.openxmlformats.org/drawingml/2006/table">
            <a:tbl>
              <a:tblPr/>
              <a:tblGrid>
                <a:gridCol w="178435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951230">
                  <a:extLst>
                    <a:ext uri="{9D8B030D-6E8A-4147-A177-3AD203B41FA5}">
                      <a16:colId xmlns:a16="http://schemas.microsoft.com/office/drawing/2014/main" val="20002"/>
                    </a:ext>
                  </a:extLst>
                </a:gridCol>
                <a:gridCol w="1347470">
                  <a:extLst>
                    <a:ext uri="{9D8B030D-6E8A-4147-A177-3AD203B41FA5}">
                      <a16:colId xmlns:a16="http://schemas.microsoft.com/office/drawing/2014/main" val="20003"/>
                    </a:ext>
                  </a:extLst>
                </a:gridCol>
              </a:tblGrid>
              <a:tr h="254635">
                <a:tc>
                  <a:txBody>
                    <a:bodyPr/>
                    <a:lstStyle/>
                    <a:p>
                      <a:pPr marL="0" indent="0" algn="ctr">
                        <a:spcBef>
                          <a:spcPct val="0"/>
                        </a:spcBef>
                        <a:spcAft>
                          <a:spcPct val="0"/>
                        </a:spcAft>
                      </a:pPr>
                      <a:r>
                        <a:rPr lang="zh-CN" sz="1600">
                          <a:solidFill>
                            <a:srgbClr val="000000"/>
                          </a:solidFill>
                          <a:latin typeface="Times New Roman" panose="02020603050405020304" pitchFamily="18" charset="0"/>
                          <a:ea typeface="楷体" panose="02010609060101010101" charset="-122"/>
                          <a:cs typeface="楷体" panose="02010609060101010101" charset="-122"/>
                        </a:rPr>
                        <a:t>日期</a:t>
                      </a:r>
                      <a:endParaRPr lang="zh-CN" altLang="zh-CN" sz="1600">
                        <a:solidFill>
                          <a:srgbClr val="000000"/>
                        </a:solidFill>
                        <a:latin typeface="Times New Roman" panose="02020603050405020304" pitchFamily="18" charset="0"/>
                        <a:ea typeface="楷体" panose="02010609060101010101" charset="-122"/>
                        <a:cs typeface="楷体" panose="02010609060101010101" charset="-122"/>
                      </a:endParaRP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indent="0" algn="ctr">
                        <a:spcBef>
                          <a:spcPct val="0"/>
                        </a:spcBef>
                        <a:spcAft>
                          <a:spcPct val="0"/>
                        </a:spcAft>
                      </a:pPr>
                      <a:r>
                        <a:rPr lang="zh-CN" sz="1600">
                          <a:solidFill>
                            <a:srgbClr val="000000"/>
                          </a:solidFill>
                          <a:latin typeface="Times New Roman" panose="02020603050405020304" pitchFamily="18" charset="0"/>
                          <a:ea typeface="楷体" panose="02010609060101010101" charset="-122"/>
                          <a:cs typeface="楷体" panose="02010609060101010101" charset="-122"/>
                        </a:rPr>
                        <a:t>收盘价</a:t>
                      </a:r>
                      <a:endParaRPr lang="zh-CN" altLang="zh-CN" sz="1600">
                        <a:solidFill>
                          <a:srgbClr val="000000"/>
                        </a:solidFill>
                        <a:latin typeface="Times New Roman" panose="02020603050405020304" pitchFamily="18" charset="0"/>
                        <a:ea typeface="楷体" panose="02010609060101010101" charset="-122"/>
                        <a:cs typeface="楷体" panose="02010609060101010101" charset="-122"/>
                      </a:endParaRP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indent="0" algn="ctr">
                        <a:spcBef>
                          <a:spcPct val="0"/>
                        </a:spcBef>
                        <a:spcAft>
                          <a:spcPct val="0"/>
                        </a:spcAft>
                      </a:pPr>
                      <a:r>
                        <a:rPr lang="zh-CN" sz="1600">
                          <a:solidFill>
                            <a:srgbClr val="000000"/>
                          </a:solidFill>
                          <a:latin typeface="Times New Roman" panose="02020603050405020304" pitchFamily="18" charset="0"/>
                          <a:ea typeface="楷体" panose="02010609060101010101" charset="-122"/>
                        </a:rPr>
                        <a:t>收益率</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indent="0" algn="ctr">
                        <a:spcBef>
                          <a:spcPct val="0"/>
                        </a:spcBef>
                        <a:spcAft>
                          <a:spcPct val="0"/>
                        </a:spcAft>
                      </a:pPr>
                      <a:r>
                        <a:rPr lang="zh-CN" sz="1600">
                          <a:solidFill>
                            <a:srgbClr val="000000"/>
                          </a:solidFill>
                          <a:latin typeface="Times New Roman" panose="02020603050405020304" pitchFamily="18" charset="0"/>
                          <a:ea typeface="楷体" panose="02010609060101010101" charset="-122"/>
                          <a:cs typeface="Times New Roman" panose="02020603050405020304" pitchFamily="18" charset="0"/>
                        </a:rPr>
                        <a:t>收益率</a:t>
                      </a:r>
                      <a:r>
                        <a:rPr lang="en-US" altLang="zh-CN" sz="1600">
                          <a:solidFill>
                            <a:srgbClr val="000000"/>
                          </a:solidFill>
                          <a:latin typeface="Times New Roman" panose="02020603050405020304" pitchFamily="18" charset="0"/>
                          <a:ea typeface="楷体" panose="02010609060101010101" charset="-122"/>
                          <a:cs typeface="Times New Roman" panose="02020603050405020304" pitchFamily="18" charset="0"/>
                        </a:rPr>
                        <a:t>-</a:t>
                      </a:r>
                      <a:r>
                        <a:rPr lang="zh-CN" sz="1600">
                          <a:solidFill>
                            <a:srgbClr val="000000"/>
                          </a:solidFill>
                          <a:latin typeface="Times New Roman" panose="02020603050405020304" pitchFamily="18" charset="0"/>
                          <a:ea typeface="楷体" panose="02010609060101010101" charset="-122"/>
                          <a:cs typeface="Times New Roman" panose="02020603050405020304" pitchFamily="18" charset="0"/>
                        </a:rPr>
                        <a:t>均值</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32.48</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extLst>
                  <a:ext uri="{0D108BD9-81ED-4DB2-BD59-A6C34878D82A}">
                    <a16:rowId xmlns:a16="http://schemas.microsoft.com/office/drawing/2014/main" val="10001"/>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29.94</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-7.82%</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-9.39%</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2"/>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30.31</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1.24%</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-0.33%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3"/>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26.10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-13.89%</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-15.46%</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4"/>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27.30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4.60%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3.03%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5"/>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32.45</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19.34%</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17.77%</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6"/>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32.32</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-0.40%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-1.97%</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7"/>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33.00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2.10%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0.53%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8"/>
                  </a:ext>
                </a:extLst>
              </a:tr>
              <a:tr h="22352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29.82</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-9.64%</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-11.21%</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9"/>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32.77</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9.89%</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8.32%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0"/>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31.83</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-2.87%</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-4.44%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1"/>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34.45</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8.23%</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6.66%</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2"/>
                  </a:ext>
                </a:extLst>
              </a:tr>
              <a:tr h="22352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25.49</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-26.01%</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-27.58%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3"/>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27.58</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8.20%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6.63%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4"/>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29.41</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6.64%</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5.07%</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5"/>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29.20</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-0.71%</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-2.28%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6"/>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31.79</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8.87%</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7.30%</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7"/>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39.31</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23.66%</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22.09%</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8"/>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38.23</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-2.75%</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-4.32%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9"/>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39.42</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3.11%</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1.54%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0"/>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43.46</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10.25%</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8.68%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1"/>
                  </a:ext>
                </a:extLst>
              </a:tr>
              <a:tr h="222885">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42.22</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-2.85%</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-4.42%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2"/>
                  </a:ext>
                </a:extLst>
              </a:tr>
              <a:tr h="22225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38.68</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-8.38%</a:t>
                      </a:r>
                    </a:p>
                  </a:txBody>
                  <a:tcPr marL="68580" marR="68580" marT="0" marB="0" anchor="ctr">
                    <a:lnL>
                      <a:noFill/>
                    </a:lnL>
                    <a:lnR>
                      <a:noFill/>
                    </a:lnR>
                    <a:lnT>
                      <a:noFill/>
                    </a:lnT>
                    <a:lnB>
                      <a:noFill/>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-9.95%</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3"/>
                  </a:ext>
                </a:extLst>
              </a:tr>
              <a:tr h="223520">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年</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月</a:t>
                      </a: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a:t>
                      </a:r>
                      <a:r>
                        <a:rPr 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日</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40.76</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indent="0" algn="ctr">
                        <a:spcBef>
                          <a:spcPct val="0"/>
                        </a:spcBef>
                        <a:spcAft>
                          <a:spcPct val="0"/>
                        </a:spcAft>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5.38%</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indent="0" algn="ctr">
                        <a:spcBef>
                          <a:spcPct val="0"/>
                        </a:spcBef>
                        <a:spcAft>
                          <a:spcPct val="0"/>
                        </a:spcAft>
                      </a:pPr>
                      <a:r>
                        <a:rPr lang="en-US" altLang="zh-CN" sz="1400">
                          <a:solidFill>
                            <a:schemeClr val="tx1"/>
                          </a:solidFill>
                          <a:latin typeface="Times New Roman" panose="02020603050405020304" pitchFamily="18" charset="0"/>
                          <a:ea typeface="楷体" panose="02010609060101010101" charset="-122"/>
                          <a:cs typeface="Times New Roman" panose="02020603050405020304" pitchFamily="18" charset="0"/>
                        </a:rPr>
                        <a:t>3.81%</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24"/>
                  </a:ext>
                </a:extLst>
              </a:tr>
            </a:tbl>
          </a:graphicData>
        </a:graphic>
      </p:graphicFrame>
      <p:pic>
        <p:nvPicPr>
          <p:cNvPr id="7" name="图片 17" descr="IMG_256"/>
          <p:cNvPicPr>
            <a:picLocks noChangeAspect="1"/>
          </p:cNvPicPr>
          <p:nvPr/>
        </p:nvPicPr>
        <p:blipFill>
          <a:blip r:embed="rId3"/>
          <a:stretch>
            <a:fillRect/>
          </a:stretch>
        </p:blipFill>
        <p:spPr>
          <a:xfrm>
            <a:off x="6095365" y="802640"/>
            <a:ext cx="5907405" cy="3700145"/>
          </a:xfrm>
          <a:prstGeom prst="rect">
            <a:avLst/>
          </a:prstGeom>
          <a:noFill/>
          <a:ln w="9525">
            <a:noFill/>
          </a:ln>
        </p:spPr>
      </p:pic>
      <p:sp>
        <p:nvSpPr>
          <p:cNvPr id="11" name="文本框 10"/>
          <p:cNvSpPr txBox="1"/>
          <p:nvPr/>
        </p:nvSpPr>
        <p:spPr>
          <a:xfrm>
            <a:off x="1699895" y="621665"/>
            <a:ext cx="3475990" cy="306705"/>
          </a:xfrm>
          <a:prstGeom prst="rect">
            <a:avLst/>
          </a:prstGeom>
          <a:noFill/>
        </p:spPr>
        <p:txBody>
          <a:bodyPr wrap="square" rtlCol="0">
            <a:spAutoFit/>
          </a:bodyPr>
          <a:lstStyle/>
          <a:p>
            <a:r>
              <a:rPr lang="zh-CN" altLang="en-US" sz="1400">
                <a:latin typeface="黑体" panose="02010609060101010101" pitchFamily="49" charset="-122"/>
                <a:ea typeface="黑体" panose="02010609060101010101" pitchFamily="49" charset="-122"/>
                <a:cs typeface="黑体" panose="02010609060101010101" pitchFamily="49" charset="-122"/>
              </a:rPr>
              <a:t>表2.1 立讯精密股票月度收益率计算结果</a:t>
            </a:r>
          </a:p>
        </p:txBody>
      </p:sp>
      <p:sp>
        <p:nvSpPr>
          <p:cNvPr id="12" name="文本框 11"/>
          <p:cNvSpPr txBox="1"/>
          <p:nvPr/>
        </p:nvSpPr>
        <p:spPr>
          <a:xfrm>
            <a:off x="6096000" y="4502785"/>
            <a:ext cx="5977890" cy="1853565"/>
          </a:xfrm>
          <a:prstGeom prst="rect">
            <a:avLst/>
          </a:prstGeom>
          <a:noFill/>
        </p:spPr>
        <p:txBody>
          <a:bodyPr wrap="square" rtlCol="0">
            <a:noAutofit/>
          </a:bodyPr>
          <a:lstStyle/>
          <a:p>
            <a:pPr indent="457200"/>
            <a:r>
              <a:rPr lang="zh-CN" altLang="en-US" sz="2400" dirty="0">
                <a:latin typeface="Times New Roman" panose="02020603050405020304" pitchFamily="18" charset="0"/>
                <a:ea typeface="华文楷体" panose="02010600040101010101" charset="-122"/>
                <a:cs typeface="Times New Roman" panose="02020603050405020304" pitchFamily="18" charset="0"/>
              </a:rPr>
              <a:t>样本期内立讯精密股票月度收益率波动剧烈。虚线标注月度期望收益率（1.57%），2024年6月收益率最高（23.66%），2024年1月收益率最低（-26.01%），该股票受市场环境和行业因素影响大，短期波动风险高。</a:t>
            </a:r>
          </a:p>
        </p:txBody>
      </p:sp>
      <p:sp>
        <p:nvSpPr>
          <p:cNvPr id="13" name="文本框 12"/>
          <p:cNvSpPr txBox="1"/>
          <p:nvPr/>
        </p:nvSpPr>
        <p:spPr>
          <a:xfrm>
            <a:off x="901065" y="70485"/>
            <a:ext cx="4668520" cy="460375"/>
          </a:xfrm>
          <a:prstGeom prst="rect">
            <a:avLst/>
          </a:prstGeom>
          <a:noFill/>
        </p:spPr>
        <p:txBody>
          <a:bodyPr wrap="square" rtlCol="0">
            <a:spAutoFit/>
          </a:bodyPr>
          <a:lstStyle/>
          <a:p>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rPr>
              <a:t>1．立讯精密股票收益率</a:t>
            </a:r>
          </a:p>
        </p:txBody>
      </p:sp>
    </p:spTree>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21</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11" name="文本框 10"/>
          <p:cNvSpPr txBox="1"/>
          <p:nvPr/>
        </p:nvSpPr>
        <p:spPr>
          <a:xfrm>
            <a:off x="1699895" y="621665"/>
            <a:ext cx="3475990" cy="306705"/>
          </a:xfrm>
          <a:prstGeom prst="rect">
            <a:avLst/>
          </a:prstGeom>
          <a:noFill/>
        </p:spPr>
        <p:txBody>
          <a:bodyPr wrap="square" rtlCol="0">
            <a:spAutoFit/>
          </a:bodyPr>
          <a:lstStyle/>
          <a:p>
            <a:r>
              <a:rPr lang="zh-CN" altLang="en-US" sz="1400">
                <a:latin typeface="黑体" panose="02010609060101010101" pitchFamily="49" charset="-122"/>
                <a:ea typeface="黑体" panose="02010609060101010101" pitchFamily="49" charset="-122"/>
                <a:cs typeface="黑体" panose="02010609060101010101" pitchFamily="49" charset="-122"/>
              </a:rPr>
              <a:t>表2.1 长江电力股票月度收益率计算结果</a:t>
            </a:r>
          </a:p>
        </p:txBody>
      </p:sp>
      <p:sp>
        <p:nvSpPr>
          <p:cNvPr id="12" name="文本框 11"/>
          <p:cNvSpPr txBox="1"/>
          <p:nvPr/>
        </p:nvSpPr>
        <p:spPr>
          <a:xfrm>
            <a:off x="6096000" y="4502785"/>
            <a:ext cx="5906770" cy="1853565"/>
          </a:xfrm>
          <a:prstGeom prst="rect">
            <a:avLst/>
          </a:prstGeom>
          <a:noFill/>
        </p:spPr>
        <p:txBody>
          <a:bodyPr wrap="square" rtlCol="0">
            <a:noAutofit/>
          </a:bodyPr>
          <a:lstStyle/>
          <a:p>
            <a:pPr indent="457200"/>
            <a:r>
              <a:rPr lang="zh-CN" altLang="en-US" sz="2400" dirty="0">
                <a:latin typeface="Times New Roman" panose="02020603050405020304" pitchFamily="18" charset="0"/>
                <a:ea typeface="华文楷体" panose="02010600040101010101" charset="-122"/>
                <a:cs typeface="Times New Roman" panose="02020603050405020304" pitchFamily="18" charset="0"/>
              </a:rPr>
              <a:t>与立讯精密相比，长江电力收益率曲线震荡幅度显著减小；这种稳定性与其作为电力行业龙头企业的属性密切相关，行业需求刚性与政策支持使其抗风险能力较强，可将其用作投资组合中的“</a:t>
            </a:r>
            <a:r>
              <a:rPr lang="zh-CN" altLang="en-US" sz="2400" b="1" dirty="0">
                <a:latin typeface="Times New Roman" panose="02020603050405020304" pitchFamily="18" charset="0"/>
                <a:ea typeface="华文楷体" panose="02010600040101010101" charset="-122"/>
                <a:cs typeface="Times New Roman" panose="02020603050405020304" pitchFamily="18" charset="0"/>
              </a:rPr>
              <a:t>防御性资产</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p>
        </p:txBody>
      </p:sp>
      <p:sp>
        <p:nvSpPr>
          <p:cNvPr id="13" name="文本框 12"/>
          <p:cNvSpPr txBox="1"/>
          <p:nvPr/>
        </p:nvSpPr>
        <p:spPr>
          <a:xfrm>
            <a:off x="901065" y="70485"/>
            <a:ext cx="4668520" cy="460375"/>
          </a:xfrm>
          <a:prstGeom prst="rect">
            <a:avLst/>
          </a:prstGeom>
          <a:noFill/>
        </p:spPr>
        <p:txBody>
          <a:bodyPr wrap="square" rtlCol="0">
            <a:spAutoFit/>
          </a:bodyPr>
          <a:lstStyle/>
          <a:p>
            <a:r>
              <a:rPr lang="en-US" altLang="zh-CN" sz="2400" b="1" dirty="0">
                <a:solidFill>
                  <a:schemeClr val="accent2"/>
                </a:solidFill>
                <a:latin typeface="华文楷体" panose="02010600040101010101" charset="-122"/>
                <a:ea typeface="华文楷体" panose="02010600040101010101" charset="-122"/>
                <a:cs typeface="华文楷体" panose="02010600040101010101" charset="-122"/>
              </a:rPr>
              <a:t>2</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rPr>
              <a:t>．长江电力股票收益率</a:t>
            </a:r>
          </a:p>
        </p:txBody>
      </p:sp>
      <p:graphicFrame>
        <p:nvGraphicFramePr>
          <p:cNvPr id="3" name="表格 2"/>
          <p:cNvGraphicFramePr/>
          <p:nvPr/>
        </p:nvGraphicFramePr>
        <p:xfrm>
          <a:off x="926465" y="1019175"/>
          <a:ext cx="4758055" cy="5462270"/>
        </p:xfrm>
        <a:graphic>
          <a:graphicData uri="http://schemas.openxmlformats.org/drawingml/2006/table">
            <a:tbl>
              <a:tblPr/>
              <a:tblGrid>
                <a:gridCol w="1565275">
                  <a:extLst>
                    <a:ext uri="{9D8B030D-6E8A-4147-A177-3AD203B41FA5}">
                      <a16:colId xmlns:a16="http://schemas.microsoft.com/office/drawing/2014/main" val="20000"/>
                    </a:ext>
                  </a:extLst>
                </a:gridCol>
                <a:gridCol w="972820">
                  <a:extLst>
                    <a:ext uri="{9D8B030D-6E8A-4147-A177-3AD203B41FA5}">
                      <a16:colId xmlns:a16="http://schemas.microsoft.com/office/drawing/2014/main" val="20001"/>
                    </a:ext>
                  </a:extLst>
                </a:gridCol>
                <a:gridCol w="823595">
                  <a:extLst>
                    <a:ext uri="{9D8B030D-6E8A-4147-A177-3AD203B41FA5}">
                      <a16:colId xmlns:a16="http://schemas.microsoft.com/office/drawing/2014/main" val="20002"/>
                    </a:ext>
                  </a:extLst>
                </a:gridCol>
                <a:gridCol w="1396365">
                  <a:extLst>
                    <a:ext uri="{9D8B030D-6E8A-4147-A177-3AD203B41FA5}">
                      <a16:colId xmlns:a16="http://schemas.microsoft.com/office/drawing/2014/main" val="20003"/>
                    </a:ext>
                  </a:extLst>
                </a:gridCol>
              </a:tblGrid>
              <a:tr h="248285">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Times New Roman" panose="02020603050405020304" pitchFamily="18" charset="0"/>
                        </a:rPr>
                        <a:t>日期</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Times New Roman" panose="02020603050405020304" pitchFamily="18" charset="0"/>
                        </a:rPr>
                        <a:t>收盘价</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Times New Roman" panose="02020603050405020304" pitchFamily="18" charset="0"/>
                        </a:rPr>
                        <a:t>收益率</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楷体" panose="02010609060101010101" charset="-122"/>
                        </a:rPr>
                        <a:t>收益率-均值</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21653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2023年1月31日</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20.79</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extLst>
                  <a:ext uri="{0D108BD9-81ED-4DB2-BD59-A6C34878D82A}">
                    <a16:rowId xmlns:a16="http://schemas.microsoft.com/office/drawing/2014/main" val="10001"/>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2023年2月28日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21.16</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1.78%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0.18%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2"/>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2023年3月31日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21.25</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0.43%</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-1.17%</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3"/>
                  </a:ext>
                </a:extLst>
              </a:tr>
              <a:tr h="21653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2023年4月28日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21.88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2.96%</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1.36%</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4"/>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2023年5月31日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22.51</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5"/>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2023年6月30日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22.06</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-2.00%</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-3.60%</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6"/>
                  </a:ext>
                </a:extLst>
              </a:tr>
              <a:tr h="217170">
                <a:tc>
                  <a:txBody>
                    <a:bodyPr/>
                    <a:lstStyle/>
                    <a:p>
                      <a:pPr marL="0" algn="ctr">
                        <a:buClrTx/>
                        <a:buSzTx/>
                        <a:buFontTx/>
                      </a:pPr>
                      <a:r>
                        <a:rPr lang="en-US" altLang="zh-CN" sz="1400" dirty="0">
                          <a:solidFill>
                            <a:srgbClr val="000000"/>
                          </a:solidFill>
                          <a:latin typeface="Times New Roman" panose="02020603050405020304" pitchFamily="18" charset="0"/>
                          <a:ea typeface="楷体" panose="02010609060101010101" charset="-122"/>
                          <a:cs typeface="Times New Roman" panose="02020603050405020304" pitchFamily="18" charset="0"/>
                        </a:rPr>
                        <a:t>2023年7月31日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21.46</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-2.72%</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-4.32%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7"/>
                  </a:ext>
                </a:extLst>
              </a:tr>
              <a:tr h="21653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2023年8月31日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22.06</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2.80%</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1.20%</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8"/>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2023年9月28日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22.24</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0.82%</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-0.78%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9"/>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2023年10月31日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22.57</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1.48%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-0.12%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0"/>
                  </a:ext>
                </a:extLst>
              </a:tr>
              <a:tr h="21653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2023年11月30日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22.83</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1.15%</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-0.45%</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1"/>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2023年12月29日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23.34</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2.23%</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0.63%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2"/>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2024年1月31日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24.4</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4.54%</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3"/>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2024年2月29日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25.05</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2.66%</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1.06%</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4"/>
                  </a:ext>
                </a:extLst>
              </a:tr>
              <a:tr h="21653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2024年3月29日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24.93</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-0.48%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5"/>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2024年4月30日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25.79</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3.45%</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1.85%</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6"/>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2024年5月31日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26.61</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3.18%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7"/>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2024年6月28日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28.92</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8.68%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7.08%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8"/>
                  </a:ext>
                </a:extLst>
              </a:tr>
              <a:tr h="21653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2024年7月31日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29.86</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3.25%</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1.65%</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9"/>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2024年8月30日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29.38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-1.61%</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-3.21%</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0"/>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2024年9月30日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30.05</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0.68%</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1"/>
                  </a:ext>
                </a:extLst>
              </a:tr>
              <a:tr h="21653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2024年10月31日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27.58</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-8.22%</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-9.82%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2"/>
                  </a:ext>
                </a:extLst>
              </a:tr>
              <a:tr h="21717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2024年11月29日</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27.32</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-0.94%</a:t>
                      </a:r>
                    </a:p>
                  </a:txBody>
                  <a:tcPr marL="68580" marR="68580" marT="0" marB="0" anchor="ctr">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-2.54%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3"/>
                  </a:ext>
                </a:extLst>
              </a:tr>
              <a:tr h="22352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2024年12月31日</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29.55</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8.16%</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400" dirty="0">
                          <a:solidFill>
                            <a:srgbClr val="000000"/>
                          </a:solidFill>
                          <a:latin typeface="Times New Roman" panose="02020603050405020304" pitchFamily="18" charset="0"/>
                          <a:ea typeface="楷体" panose="02010609060101010101" charset="-122"/>
                          <a:cs typeface="Times New Roman" panose="02020603050405020304" pitchFamily="18" charset="0"/>
                        </a:rPr>
                        <a:t>6.56%</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24"/>
                  </a:ext>
                </a:extLst>
              </a:tr>
            </a:tbl>
          </a:graphicData>
        </a:graphic>
      </p:graphicFrame>
      <p:pic>
        <p:nvPicPr>
          <p:cNvPr id="20" name="图片 18" descr="IMG_256"/>
          <p:cNvPicPr>
            <a:picLocks noChangeAspect="1"/>
          </p:cNvPicPr>
          <p:nvPr/>
        </p:nvPicPr>
        <p:blipFill>
          <a:blip r:embed="rId3"/>
          <a:stretch>
            <a:fillRect/>
          </a:stretch>
        </p:blipFill>
        <p:spPr>
          <a:xfrm>
            <a:off x="6096635" y="854710"/>
            <a:ext cx="5717540" cy="362521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22</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3"/>
            </p:custDataLst>
          </p:nvPr>
        </p:nvSpPr>
        <p:spPr>
          <a:xfrm>
            <a:off x="925195" y="735330"/>
            <a:ext cx="11018520" cy="603885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sym typeface="+mn-ea"/>
              </a:rPr>
              <a:t>（二）方差与标准差计算</a:t>
            </a:r>
          </a:p>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sym typeface="+mn-ea"/>
              </a:rPr>
              <a:t>股票收益率样本方差和样本标准差的计算公式分别为：</a:t>
            </a:r>
          </a:p>
          <a:p>
            <a:pPr indent="252095" algn="just" defTabSz="266700">
              <a:lnSpc>
                <a:spcPct val="150000"/>
              </a:lnSpc>
              <a:spcBef>
                <a:spcPts val="70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sym typeface="+mn-ea"/>
            </a:endParaRPr>
          </a:p>
          <a:p>
            <a:pPr marL="3657600" lvl="8"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sym typeface="+mn-ea"/>
              </a:rPr>
              <a:t> </a:t>
            </a:r>
            <a:r>
              <a:rPr lang="en-US" altLang="zh-CN" sz="2400" dirty="0">
                <a:latin typeface="华文楷体" panose="02010600040101010101" charset="-122"/>
                <a:ea typeface="华文楷体" panose="02010600040101010101" charset="-122"/>
                <a:cs typeface="华文楷体" panose="02010600040101010101" charset="-122"/>
                <a:sym typeface="+mn-ea"/>
              </a:rPr>
              <a:t>                                                                     （2.8）</a:t>
            </a:r>
          </a:p>
          <a:p>
            <a:pPr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p>
        </p:txBody>
      </p:sp>
      <p:graphicFrame>
        <p:nvGraphicFramePr>
          <p:cNvPr id="3" name="对象 -2147482598"/>
          <p:cNvGraphicFramePr>
            <a:graphicFrameLocks noChangeAspect="1"/>
          </p:cNvGraphicFramePr>
          <p:nvPr/>
        </p:nvGraphicFramePr>
        <p:xfrm>
          <a:off x="4365625" y="1908175"/>
          <a:ext cx="3671570" cy="1952625"/>
        </p:xfrm>
        <a:graphic>
          <a:graphicData uri="http://schemas.openxmlformats.org/presentationml/2006/ole">
            <mc:AlternateContent xmlns:mc="http://schemas.openxmlformats.org/markup-compatibility/2006">
              <mc:Choice xmlns:v="urn:schemas-microsoft-com:vml" Requires="v">
                <p:oleObj spid="_x0000_s6153" r:id="rId5" imgW="1739900" imgH="927100" progId="Equation.DSMT4">
                  <p:embed/>
                </p:oleObj>
              </mc:Choice>
              <mc:Fallback>
                <p:oleObj r:id="rId5" imgW="1739900" imgH="927100" progId="Equation.DSMT4">
                  <p:embed/>
                  <p:pic>
                    <p:nvPicPr>
                      <p:cNvPr id="0" name="图片 3075"/>
                      <p:cNvPicPr/>
                      <p:nvPr/>
                    </p:nvPicPr>
                    <p:blipFill>
                      <a:blip r:embed="rId6"/>
                      <a:stretch>
                        <a:fillRect/>
                      </a:stretch>
                    </p:blipFill>
                    <p:spPr>
                      <a:xfrm>
                        <a:off x="4365625" y="1908175"/>
                        <a:ext cx="3671570" cy="1952625"/>
                      </a:xfrm>
                      <a:prstGeom prst="rect">
                        <a:avLst/>
                      </a:prstGeom>
                      <a:noFill/>
                      <a:ln w="38100">
                        <a:noFill/>
                        <a:miter/>
                      </a:ln>
                    </p:spPr>
                  </p:pic>
                </p:oleObj>
              </mc:Fallback>
            </mc:AlternateContent>
          </a:graphicData>
        </a:graphic>
      </p:graphicFrame>
      <p:sp>
        <p:nvSpPr>
          <p:cNvPr id="13" name="文本框 12"/>
          <p:cNvSpPr txBox="1"/>
          <p:nvPr/>
        </p:nvSpPr>
        <p:spPr>
          <a:xfrm>
            <a:off x="1291590" y="3860800"/>
            <a:ext cx="9596755" cy="2953385"/>
          </a:xfrm>
          <a:prstGeom prst="rect">
            <a:avLst/>
          </a:prstGeom>
          <a:noFill/>
        </p:spPr>
        <p:txBody>
          <a:bodyPr wrap="square" rtlCol="0">
            <a:noAutofit/>
          </a:bodyPr>
          <a:lstStyle/>
          <a:p>
            <a:r>
              <a:rPr lang="zh-CN" altLang="en-US" sz="2400" dirty="0">
                <a:latin typeface="华文楷体" panose="02010600040101010101" charset="-122"/>
                <a:ea typeface="华文楷体" panose="02010600040101010101" charset="-122"/>
                <a:cs typeface="华文楷体" panose="02010600040101010101" charset="-122"/>
              </a:rPr>
              <a:t>立讯精密和长江电力的</a:t>
            </a:r>
            <a:r>
              <a:rPr lang="zh-CN" altLang="en-US" sz="2400" b="1" dirty="0">
                <a:latin typeface="华文楷体" panose="02010600040101010101" charset="-122"/>
                <a:ea typeface="华文楷体" panose="02010600040101010101" charset="-122"/>
                <a:cs typeface="华文楷体" panose="02010600040101010101" charset="-122"/>
              </a:rPr>
              <a:t>样本方差</a:t>
            </a:r>
            <a:r>
              <a:rPr lang="zh-CN" altLang="en-US" sz="2400" dirty="0">
                <a:latin typeface="华文楷体" panose="02010600040101010101" charset="-122"/>
                <a:ea typeface="华文楷体" panose="02010600040101010101" charset="-122"/>
                <a:cs typeface="华文楷体" panose="02010600040101010101" charset="-122"/>
              </a:rPr>
              <a:t>和</a:t>
            </a:r>
            <a:r>
              <a:rPr lang="zh-CN" altLang="en-US" sz="2400" b="1" dirty="0">
                <a:latin typeface="华文楷体" panose="02010600040101010101" charset="-122"/>
                <a:ea typeface="华文楷体" panose="02010600040101010101" charset="-122"/>
                <a:cs typeface="华文楷体" panose="02010600040101010101" charset="-122"/>
              </a:rPr>
              <a:t>标准差</a:t>
            </a:r>
            <a:r>
              <a:rPr lang="zh-CN" altLang="en-US" sz="2400" dirty="0">
                <a:latin typeface="华文楷体" panose="02010600040101010101" charset="-122"/>
                <a:ea typeface="华文楷体" panose="02010600040101010101" charset="-122"/>
                <a:cs typeface="华文楷体" panose="02010600040101010101" charset="-122"/>
              </a:rPr>
              <a:t>计算结果：</a:t>
            </a:r>
          </a:p>
          <a:p>
            <a:endParaRPr lang="zh-CN" altLang="en-US" sz="2400" dirty="0">
              <a:latin typeface="华文楷体" panose="02010600040101010101" charset="-122"/>
              <a:ea typeface="华文楷体" panose="02010600040101010101" charset="-122"/>
              <a:cs typeface="华文楷体" panose="02010600040101010101" charset="-122"/>
            </a:endParaRPr>
          </a:p>
          <a:p>
            <a:endParaRPr lang="zh-CN" altLang="en-US" sz="2400" dirty="0">
              <a:latin typeface="华文楷体" panose="02010600040101010101" charset="-122"/>
              <a:ea typeface="华文楷体" panose="02010600040101010101" charset="-122"/>
              <a:cs typeface="华文楷体" panose="02010600040101010101" charset="-122"/>
            </a:endParaRPr>
          </a:p>
          <a:p>
            <a:endParaRPr lang="zh-CN" altLang="en-US" sz="2400" dirty="0">
              <a:latin typeface="华文楷体" panose="02010600040101010101" charset="-122"/>
              <a:ea typeface="华文楷体" panose="02010600040101010101" charset="-122"/>
              <a:cs typeface="华文楷体" panose="02010600040101010101" charset="-122"/>
            </a:endParaRPr>
          </a:p>
          <a:p>
            <a:endParaRPr lang="zh-CN" altLang="en-US" sz="2400" dirty="0">
              <a:latin typeface="华文楷体" panose="02010600040101010101" charset="-122"/>
              <a:ea typeface="华文楷体" panose="02010600040101010101" charset="-122"/>
              <a:cs typeface="华文楷体" panose="02010600040101010101" charset="-122"/>
            </a:endParaRPr>
          </a:p>
          <a:p>
            <a:pPr indent="457200"/>
            <a:r>
              <a:rPr lang="zh-CN" altLang="en-US" sz="2400" dirty="0">
                <a:latin typeface="华文楷体" panose="02010600040101010101" charset="-122"/>
                <a:ea typeface="华文楷体" panose="02010600040101010101" charset="-122"/>
                <a:cs typeface="华文楷体" panose="02010600040101010101" charset="-122"/>
              </a:rPr>
              <a:t>收益率的方差或标准差用于度量实际收益率对期望收益率的离散程度。立讯精密股票收益率波动更大，其风险明显高于长江电力。</a:t>
            </a:r>
          </a:p>
        </p:txBody>
      </p:sp>
      <p:graphicFrame>
        <p:nvGraphicFramePr>
          <p:cNvPr id="14" name="表格 13"/>
          <p:cNvGraphicFramePr/>
          <p:nvPr/>
        </p:nvGraphicFramePr>
        <p:xfrm>
          <a:off x="3716655" y="4395470"/>
          <a:ext cx="4638675" cy="1099185"/>
        </p:xfrm>
        <a:graphic>
          <a:graphicData uri="http://schemas.openxmlformats.org/drawingml/2006/table">
            <a:tbl>
              <a:tblPr/>
              <a:tblGrid>
                <a:gridCol w="1546225">
                  <a:extLst>
                    <a:ext uri="{9D8B030D-6E8A-4147-A177-3AD203B41FA5}">
                      <a16:colId xmlns:a16="http://schemas.microsoft.com/office/drawing/2014/main" val="20000"/>
                    </a:ext>
                  </a:extLst>
                </a:gridCol>
                <a:gridCol w="1546225">
                  <a:extLst>
                    <a:ext uri="{9D8B030D-6E8A-4147-A177-3AD203B41FA5}">
                      <a16:colId xmlns:a16="http://schemas.microsoft.com/office/drawing/2014/main" val="20001"/>
                    </a:ext>
                  </a:extLst>
                </a:gridCol>
                <a:gridCol w="1546225">
                  <a:extLst>
                    <a:ext uri="{9D8B030D-6E8A-4147-A177-3AD203B41FA5}">
                      <a16:colId xmlns:a16="http://schemas.microsoft.com/office/drawing/2014/main" val="20002"/>
                    </a:ext>
                  </a:extLst>
                </a:gridCol>
              </a:tblGrid>
              <a:tr h="366395">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股票</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方差</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标准差</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366395">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立讯精密</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1.10%</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10.47%</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extLst>
                  <a:ext uri="{0D108BD9-81ED-4DB2-BD59-A6C34878D82A}">
                    <a16:rowId xmlns:a16="http://schemas.microsoft.com/office/drawing/2014/main" val="10001"/>
                  </a:ext>
                </a:extLst>
              </a:tr>
              <a:tr h="366395">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长江电力</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0.12%</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2000">
                          <a:solidFill>
                            <a:srgbClr val="000000"/>
                          </a:solidFill>
                          <a:latin typeface="Times New Roman" panose="02020603050405020304" pitchFamily="18" charset="0"/>
                          <a:ea typeface="楷体" panose="02010609060101010101" charset="-122"/>
                          <a:cs typeface="Times New Roman" panose="02020603050405020304" pitchFamily="18" charset="0"/>
                        </a:rPr>
                        <a:t>3.42%</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Tree>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23</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3"/>
            </p:custDataLst>
          </p:nvPr>
        </p:nvSpPr>
        <p:spPr>
          <a:xfrm>
            <a:off x="1027430" y="788035"/>
            <a:ext cx="10660380" cy="603885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sym typeface="+mn-ea"/>
              </a:rPr>
              <a:t>（三）相关系数计算</a:t>
            </a:r>
          </a:p>
          <a:p>
            <a:pPr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b="1" dirty="0">
                <a:latin typeface="华文楷体" panose="02010600040101010101" charset="-122"/>
                <a:ea typeface="华文楷体" panose="02010600040101010101" charset="-122"/>
                <a:cs typeface="华文楷体" panose="02010600040101010101" charset="-122"/>
                <a:sym typeface="+mn-ea"/>
              </a:rPr>
              <a:t>样本协方差</a:t>
            </a:r>
            <a:r>
              <a:rPr lang="zh-CN" altLang="en-US" sz="2400" dirty="0">
                <a:latin typeface="华文楷体" panose="02010600040101010101" charset="-122"/>
                <a:ea typeface="华文楷体" panose="02010600040101010101" charset="-122"/>
                <a:cs typeface="华文楷体" panose="02010600040101010101" charset="-122"/>
                <a:sym typeface="+mn-ea"/>
              </a:rPr>
              <a:t>反映某段时期内两个变量相对于其各自平均值共同变动程度。其计算公式为：</a:t>
            </a:r>
          </a:p>
          <a:p>
            <a:pPr marL="3657600" lvl="8"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sym typeface="+mn-ea"/>
              </a:rPr>
              <a:t>（</a:t>
            </a:r>
            <a:r>
              <a:rPr lang="en-US" altLang="zh-CN" sz="2400" dirty="0">
                <a:latin typeface="华文楷体" panose="02010600040101010101" charset="-122"/>
                <a:ea typeface="华文楷体" panose="02010600040101010101" charset="-122"/>
                <a:cs typeface="华文楷体" panose="02010600040101010101" charset="-122"/>
                <a:sym typeface="+mn-ea"/>
              </a:rPr>
              <a:t>2.9</a:t>
            </a:r>
            <a:r>
              <a:rPr lang="zh-CN" altLang="en-US" sz="2400" dirty="0">
                <a:latin typeface="华文楷体" panose="02010600040101010101" charset="-122"/>
                <a:ea typeface="华文楷体" panose="02010600040101010101" charset="-122"/>
                <a:cs typeface="华文楷体" panose="02010600040101010101" charset="-122"/>
                <a:sym typeface="+mn-ea"/>
              </a:rPr>
              <a:t>）</a:t>
            </a:r>
            <a:r>
              <a:rPr lang="en-US" altLang="zh-CN" sz="2400" dirty="0">
                <a:latin typeface="华文楷体" panose="02010600040101010101" charset="-122"/>
                <a:ea typeface="华文楷体" panose="02010600040101010101" charset="-122"/>
                <a:cs typeface="华文楷体" panose="02010600040101010101" charset="-122"/>
                <a:sym typeface="+mn-ea"/>
              </a:rPr>
              <a:t>                                     </a:t>
            </a:r>
          </a:p>
        </p:txBody>
      </p:sp>
      <p:sp>
        <p:nvSpPr>
          <p:cNvPr id="13" name="文本框 12"/>
          <p:cNvSpPr txBox="1"/>
          <p:nvPr/>
        </p:nvSpPr>
        <p:spPr>
          <a:xfrm>
            <a:off x="1099820" y="3185160"/>
            <a:ext cx="10504805" cy="3434080"/>
          </a:xfrm>
          <a:prstGeom prst="rect">
            <a:avLst/>
          </a:prstGeom>
          <a:noFill/>
        </p:spPr>
        <p:txBody>
          <a:bodyPr wrap="square" rtlCol="0">
            <a:noAutofit/>
          </a:bodyPr>
          <a:lstStyle/>
          <a:p>
            <a:pPr indent="457200" fontAlgn="auto">
              <a:lnSpc>
                <a:spcPts val="3800"/>
              </a:lnSpc>
            </a:pPr>
            <a:r>
              <a:rPr lang="zh-CN" altLang="en-US" sz="2400" dirty="0">
                <a:latin typeface="华文楷体" panose="02010600040101010101" charset="-122"/>
                <a:ea typeface="华文楷体" panose="02010600040101010101" charset="-122"/>
                <a:cs typeface="华文楷体" panose="02010600040101010101" charset="-122"/>
              </a:rPr>
              <a:t>式中，</a:t>
            </a:r>
            <a:r>
              <a:rPr lang="en-US" altLang="zh-CN" sz="2400" dirty="0">
                <a:latin typeface="华文楷体" panose="02010600040101010101" charset="-122"/>
                <a:ea typeface="华文楷体" panose="02010600040101010101" charset="-122"/>
                <a:cs typeface="华文楷体" panose="02010600040101010101" charset="-122"/>
              </a:rPr>
              <a:t>k</a:t>
            </a:r>
            <a:r>
              <a:rPr lang="zh-CN" altLang="en-US" sz="2400" dirty="0">
                <a:latin typeface="华文楷体" panose="02010600040101010101" charset="-122"/>
                <a:ea typeface="华文楷体" panose="02010600040101010101" charset="-122"/>
                <a:cs typeface="华文楷体" panose="02010600040101010101" charset="-122"/>
              </a:rPr>
              <a:t>代表第</a:t>
            </a:r>
            <a:r>
              <a:rPr lang="en-US" altLang="zh-CN" sz="2400" dirty="0">
                <a:latin typeface="华文楷体" panose="02010600040101010101" charset="-122"/>
                <a:ea typeface="华文楷体" panose="02010600040101010101" charset="-122"/>
                <a:cs typeface="华文楷体" panose="02010600040101010101" charset="-122"/>
              </a:rPr>
              <a:t>k</a:t>
            </a:r>
            <a:r>
              <a:rPr lang="zh-CN" altLang="en-US" sz="2400" dirty="0">
                <a:latin typeface="华文楷体" panose="02010600040101010101" charset="-122"/>
                <a:ea typeface="华文楷体" panose="02010600040101010101" charset="-122"/>
                <a:cs typeface="华文楷体" panose="02010600040101010101" charset="-122"/>
              </a:rPr>
              <a:t>期观测样本，</a:t>
            </a:r>
            <a:r>
              <a:rPr lang="en-US" altLang="zh-CN" sz="2400" dirty="0">
                <a:latin typeface="华文楷体" panose="02010600040101010101" charset="-122"/>
                <a:ea typeface="华文楷体" panose="02010600040101010101" charset="-122"/>
                <a:cs typeface="华文楷体" panose="02010600040101010101" charset="-122"/>
              </a:rPr>
              <a:t>n</a:t>
            </a:r>
            <a:r>
              <a:rPr lang="zh-CN" altLang="en-US" sz="2400" dirty="0">
                <a:latin typeface="华文楷体" panose="02010600040101010101" charset="-122"/>
                <a:ea typeface="华文楷体" panose="02010600040101010101" charset="-122"/>
                <a:cs typeface="华文楷体" panose="02010600040101010101" charset="-122"/>
              </a:rPr>
              <a:t>为观测周期总数，本案例</a:t>
            </a:r>
            <a:r>
              <a:rPr lang="en-US" altLang="zh-CN" sz="2400" dirty="0">
                <a:latin typeface="华文楷体" panose="02010600040101010101" charset="-122"/>
                <a:ea typeface="华文楷体" panose="02010600040101010101" charset="-122"/>
                <a:cs typeface="华文楷体" panose="02010600040101010101" charset="-122"/>
              </a:rPr>
              <a:t>n</a:t>
            </a:r>
            <a:r>
              <a:rPr lang="zh-CN" altLang="en-US" sz="2400" dirty="0">
                <a:latin typeface="华文楷体" panose="02010600040101010101" charset="-122"/>
                <a:ea typeface="华文楷体" panose="02010600040101010101" charset="-122"/>
                <a:cs typeface="华文楷体" panose="02010600040101010101" charset="-122"/>
              </a:rPr>
              <a:t>=24。</a:t>
            </a:r>
          </a:p>
          <a:p>
            <a:pPr fontAlgn="auto">
              <a:lnSpc>
                <a:spcPts val="3800"/>
              </a:lnSpc>
            </a:pPr>
            <a:r>
              <a:rPr lang="zh-CN" altLang="en-US" sz="2400" b="1" dirty="0">
                <a:latin typeface="华文楷体" panose="02010600040101010101" charset="-122"/>
                <a:ea typeface="华文楷体" panose="02010600040101010101" charset="-122"/>
                <a:cs typeface="华文楷体" panose="02010600040101010101" charset="-122"/>
              </a:rPr>
              <a:t>相关系数</a:t>
            </a:r>
            <a:r>
              <a:rPr lang="zh-CN" altLang="en-US" sz="2400" dirty="0">
                <a:latin typeface="华文楷体" panose="02010600040101010101" charset="-122"/>
                <a:ea typeface="华文楷体" panose="02010600040101010101" charset="-122"/>
                <a:cs typeface="华文楷体" panose="02010600040101010101" charset="-122"/>
              </a:rPr>
              <a:t>用于表示两个随机变量的线性相关程度，其计算公式为：</a:t>
            </a:r>
          </a:p>
          <a:p>
            <a:endParaRPr lang="zh-CN" altLang="en-US" sz="2400" dirty="0">
              <a:latin typeface="华文楷体" panose="02010600040101010101" charset="-122"/>
              <a:ea typeface="华文楷体" panose="02010600040101010101" charset="-122"/>
              <a:cs typeface="华文楷体" panose="02010600040101010101" charset="-122"/>
            </a:endParaRPr>
          </a:p>
          <a:p>
            <a:pPr marL="3657600" lvl="8" indent="457200"/>
            <a:r>
              <a:rPr lang="zh-CN" altLang="en-US" sz="2400" dirty="0">
                <a:latin typeface="华文楷体" panose="02010600040101010101" charset="-122"/>
                <a:ea typeface="华文楷体" panose="02010600040101010101" charset="-122"/>
                <a:cs typeface="华文楷体" panose="02010600040101010101" charset="-122"/>
              </a:rPr>
              <a:t> </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sym typeface="+mn-ea"/>
              </a:rPr>
              <a:t>（</a:t>
            </a:r>
            <a:r>
              <a:rPr lang="en-US" altLang="zh-CN" sz="2400" dirty="0">
                <a:latin typeface="华文楷体" panose="02010600040101010101" charset="-122"/>
                <a:ea typeface="华文楷体" panose="02010600040101010101" charset="-122"/>
                <a:cs typeface="华文楷体" panose="02010600040101010101" charset="-122"/>
                <a:sym typeface="+mn-ea"/>
              </a:rPr>
              <a:t>2.10</a:t>
            </a:r>
            <a:r>
              <a:rPr lang="zh-CN" altLang="en-US" sz="2400" dirty="0">
                <a:latin typeface="华文楷体" panose="02010600040101010101" charset="-122"/>
                <a:ea typeface="华文楷体" panose="02010600040101010101" charset="-122"/>
                <a:cs typeface="华文楷体" panose="02010600040101010101" charset="-122"/>
                <a:sym typeface="+mn-ea"/>
              </a:rPr>
              <a:t>）</a:t>
            </a:r>
            <a:r>
              <a:rPr lang="en-US" altLang="zh-CN" sz="2400" dirty="0">
                <a:latin typeface="华文楷体" panose="02010600040101010101" charset="-122"/>
                <a:ea typeface="华文楷体" panose="02010600040101010101" charset="-122"/>
                <a:cs typeface="华文楷体" panose="02010600040101010101" charset="-122"/>
                <a:sym typeface="+mn-ea"/>
              </a:rPr>
              <a:t> </a:t>
            </a:r>
            <a:endParaRPr lang="zh-CN" altLang="en-US" sz="2400" dirty="0">
              <a:latin typeface="华文楷体" panose="02010600040101010101" charset="-122"/>
              <a:ea typeface="华文楷体" panose="02010600040101010101" charset="-122"/>
              <a:cs typeface="华文楷体" panose="02010600040101010101" charset="-122"/>
            </a:endParaRPr>
          </a:p>
          <a:p>
            <a:endParaRPr lang="zh-CN" altLang="en-US" sz="2400" dirty="0">
              <a:latin typeface="华文楷体" panose="02010600040101010101" charset="-122"/>
              <a:ea typeface="华文楷体" panose="02010600040101010101" charset="-122"/>
              <a:cs typeface="华文楷体" panose="02010600040101010101" charset="-122"/>
            </a:endParaRPr>
          </a:p>
          <a:p>
            <a:pPr indent="457200"/>
            <a:r>
              <a:rPr lang="zh-CN" altLang="en-US" sz="2400" dirty="0">
                <a:latin typeface="华文楷体" panose="02010600040101010101" charset="-122"/>
                <a:ea typeface="华文楷体" panose="02010600040101010101" charset="-122"/>
                <a:cs typeface="华文楷体" panose="02010600040101010101" charset="-122"/>
              </a:rPr>
              <a:t>基于立讯精密和长江电力24个月的收益率，算出二者的样本协方差为0.00049，意味着该时期内二者投资收益率相对于各自均值趋于同向变动。二者相关系数为0.13，仅有轻微的正相关关系。</a:t>
            </a:r>
          </a:p>
          <a:p>
            <a:endParaRPr lang="zh-CN" altLang="en-US" sz="2400" dirty="0">
              <a:latin typeface="华文楷体" panose="02010600040101010101" charset="-122"/>
              <a:ea typeface="华文楷体" panose="02010600040101010101" charset="-122"/>
              <a:cs typeface="华文楷体" panose="02010600040101010101" charset="-122"/>
            </a:endParaRPr>
          </a:p>
          <a:p>
            <a:pPr indent="457200"/>
            <a:endParaRPr lang="zh-CN" altLang="en-US" sz="2400" dirty="0">
              <a:latin typeface="华文楷体" panose="02010600040101010101" charset="-122"/>
              <a:ea typeface="华文楷体" panose="02010600040101010101" charset="-122"/>
              <a:cs typeface="华文楷体" panose="02010600040101010101" charset="-122"/>
            </a:endParaRPr>
          </a:p>
        </p:txBody>
      </p:sp>
      <p:graphicFrame>
        <p:nvGraphicFramePr>
          <p:cNvPr id="3" name="对象 -2147482597"/>
          <p:cNvGraphicFramePr>
            <a:graphicFrameLocks noChangeAspect="1"/>
          </p:cNvGraphicFramePr>
          <p:nvPr/>
        </p:nvGraphicFramePr>
        <p:xfrm>
          <a:off x="4095750" y="2127250"/>
          <a:ext cx="4363085" cy="927735"/>
        </p:xfrm>
        <a:graphic>
          <a:graphicData uri="http://schemas.openxmlformats.org/presentationml/2006/ole">
            <mc:AlternateContent xmlns:mc="http://schemas.openxmlformats.org/markup-compatibility/2006">
              <mc:Choice xmlns:v="urn:schemas-microsoft-com:vml" Requires="v">
                <p:oleObj spid="_x0000_s7185" r:id="rId5" imgW="2234565" imgH="469900" progId="Equation.DSMT4">
                  <p:embed/>
                </p:oleObj>
              </mc:Choice>
              <mc:Fallback>
                <p:oleObj r:id="rId5" imgW="2234565" imgH="469900" progId="Equation.DSMT4">
                  <p:embed/>
                  <p:pic>
                    <p:nvPicPr>
                      <p:cNvPr id="0" name="图片 4"/>
                      <p:cNvPicPr/>
                      <p:nvPr/>
                    </p:nvPicPr>
                    <p:blipFill>
                      <a:blip r:embed="rId6"/>
                      <a:stretch>
                        <a:fillRect/>
                      </a:stretch>
                    </p:blipFill>
                    <p:spPr>
                      <a:xfrm>
                        <a:off x="4095750" y="2127250"/>
                        <a:ext cx="4363085" cy="927735"/>
                      </a:xfrm>
                      <a:prstGeom prst="rect">
                        <a:avLst/>
                      </a:prstGeom>
                      <a:noFill/>
                      <a:ln w="38100">
                        <a:noFill/>
                        <a:miter/>
                      </a:ln>
                    </p:spPr>
                  </p:pic>
                </p:oleObj>
              </mc:Fallback>
            </mc:AlternateContent>
          </a:graphicData>
        </a:graphic>
      </p:graphicFrame>
      <p:graphicFrame>
        <p:nvGraphicFramePr>
          <p:cNvPr id="7" name="对象 -2147482592"/>
          <p:cNvGraphicFramePr>
            <a:graphicFrameLocks noChangeAspect="1"/>
          </p:cNvGraphicFramePr>
          <p:nvPr/>
        </p:nvGraphicFramePr>
        <p:xfrm>
          <a:off x="5315585" y="4308475"/>
          <a:ext cx="2188210" cy="870585"/>
        </p:xfrm>
        <a:graphic>
          <a:graphicData uri="http://schemas.openxmlformats.org/presentationml/2006/ole">
            <mc:AlternateContent xmlns:mc="http://schemas.openxmlformats.org/markup-compatibility/2006">
              <mc:Choice xmlns:v="urn:schemas-microsoft-com:vml" Requires="v">
                <p:oleObj spid="_x0000_s7186" r:id="rId7" imgW="1091565" imgH="431800" progId="Equation.DSMT4">
                  <p:embed/>
                </p:oleObj>
              </mc:Choice>
              <mc:Fallback>
                <p:oleObj r:id="rId7" imgW="1091565" imgH="431800" progId="Equation.DSMT4">
                  <p:embed/>
                  <p:pic>
                    <p:nvPicPr>
                      <p:cNvPr id="0" name="图片 6"/>
                      <p:cNvPicPr/>
                      <p:nvPr/>
                    </p:nvPicPr>
                    <p:blipFill>
                      <a:blip r:embed="rId8"/>
                      <a:stretch>
                        <a:fillRect/>
                      </a:stretch>
                    </p:blipFill>
                    <p:spPr>
                      <a:xfrm>
                        <a:off x="5315585" y="4308475"/>
                        <a:ext cx="2188210" cy="870585"/>
                      </a:xfrm>
                      <a:prstGeom prst="rect">
                        <a:avLst/>
                      </a:prstGeom>
                      <a:noFill/>
                      <a:ln w="38100">
                        <a:noFill/>
                        <a:miter/>
                      </a:ln>
                    </p:spPr>
                  </p:pic>
                </p:oleObj>
              </mc:Fallback>
            </mc:AlternateContent>
          </a:graphicData>
        </a:graphic>
      </p:graphicFrame>
      <p:sp>
        <p:nvSpPr>
          <p:cNvPr id="10" name="Rectangle 4" descr="浅色上对角线"/>
          <p:cNvSpPr>
            <a:spLocks noChangeArrowheads="1"/>
          </p:cNvSpPr>
          <p:nvPr/>
        </p:nvSpPr>
        <p:spPr bwMode="auto">
          <a:xfrm>
            <a:off x="861695" y="123825"/>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Tree>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24</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3"/>
            </p:custDataLst>
          </p:nvPr>
        </p:nvSpPr>
        <p:spPr>
          <a:xfrm>
            <a:off x="1027430" y="892175"/>
            <a:ext cx="10577195" cy="603885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sym typeface="+mn-ea"/>
              </a:rPr>
              <a:t>（四）投资组合期望收益和方差计算</a:t>
            </a:r>
          </a:p>
          <a:p>
            <a:pPr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sym typeface="+mn-ea"/>
              </a:rPr>
              <a:t>投资组合的</a:t>
            </a:r>
            <a:r>
              <a:rPr lang="zh-CN" altLang="en-US" sz="2400" b="1" dirty="0">
                <a:latin typeface="华文楷体" panose="02010600040101010101" charset="-122"/>
                <a:ea typeface="华文楷体" panose="02010600040101010101" charset="-122"/>
                <a:cs typeface="华文楷体" panose="02010600040101010101" charset="-122"/>
                <a:sym typeface="+mn-ea"/>
              </a:rPr>
              <a:t>期望收益</a:t>
            </a:r>
            <a:r>
              <a:rPr lang="zh-CN" altLang="en-US" sz="2400" dirty="0">
                <a:latin typeface="华文楷体" panose="02010600040101010101" charset="-122"/>
                <a:ea typeface="华文楷体" panose="02010600040101010101" charset="-122"/>
                <a:cs typeface="华文楷体" panose="02010600040101010101" charset="-122"/>
                <a:sym typeface="+mn-ea"/>
              </a:rPr>
              <a:t>和</a:t>
            </a:r>
            <a:r>
              <a:rPr lang="zh-CN" altLang="en-US" sz="2400" b="1" dirty="0">
                <a:latin typeface="华文楷体" panose="02010600040101010101" charset="-122"/>
                <a:ea typeface="华文楷体" panose="02010600040101010101" charset="-122"/>
                <a:cs typeface="华文楷体" panose="02010600040101010101" charset="-122"/>
                <a:sym typeface="+mn-ea"/>
              </a:rPr>
              <a:t>方差</a:t>
            </a:r>
            <a:r>
              <a:rPr lang="zh-CN" altLang="en-US" sz="2400" dirty="0">
                <a:latin typeface="华文楷体" panose="02010600040101010101" charset="-122"/>
                <a:ea typeface="华文楷体" panose="02010600040101010101" charset="-122"/>
                <a:cs typeface="华文楷体" panose="02010600040101010101" charset="-122"/>
                <a:sym typeface="+mn-ea"/>
              </a:rPr>
              <a:t>计算公式分别为：</a:t>
            </a:r>
            <a:r>
              <a:rPr lang="en-US" altLang="zh-CN" sz="2400" dirty="0">
                <a:latin typeface="华文楷体" panose="02010600040101010101" charset="-122"/>
                <a:ea typeface="华文楷体" panose="02010600040101010101" charset="-122"/>
                <a:cs typeface="华文楷体" panose="02010600040101010101" charset="-122"/>
                <a:sym typeface="+mn-ea"/>
              </a:rPr>
              <a:t> </a:t>
            </a:r>
          </a:p>
          <a:p>
            <a:pPr marL="3657600" lvl="8"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（2.11） </a:t>
            </a:r>
          </a:p>
          <a:p>
            <a:pPr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p>
        </p:txBody>
      </p:sp>
      <p:sp>
        <p:nvSpPr>
          <p:cNvPr id="13" name="文本框 12"/>
          <p:cNvSpPr txBox="1"/>
          <p:nvPr/>
        </p:nvSpPr>
        <p:spPr>
          <a:xfrm>
            <a:off x="1099820" y="3129915"/>
            <a:ext cx="10504805" cy="3434080"/>
          </a:xfrm>
          <a:prstGeom prst="rect">
            <a:avLst/>
          </a:prstGeom>
          <a:noFill/>
        </p:spPr>
        <p:txBody>
          <a:bodyPr wrap="square" rtlCol="0">
            <a:noAutofit/>
          </a:bodyPr>
          <a:lstStyle/>
          <a:p>
            <a:pPr indent="457200" fontAlgn="auto">
              <a:lnSpc>
                <a:spcPts val="3880"/>
              </a:lnSpc>
            </a:pPr>
            <a:r>
              <a:rPr lang="zh-CN" altLang="en-US" sz="2400" dirty="0">
                <a:latin typeface="华文楷体" panose="02010600040101010101" charset="-122"/>
                <a:ea typeface="华文楷体" panose="02010600040101010101" charset="-122"/>
                <a:cs typeface="华文楷体" panose="02010600040101010101" charset="-122"/>
              </a:rPr>
              <a:t>首先，建立等权重的投资组合，即投资组合中的立讯精密和长江电力各占50%权重，，将其作为其他投资组合的参考基准。</a:t>
            </a:r>
          </a:p>
          <a:p>
            <a:pPr indent="457200" fontAlgn="auto">
              <a:lnSpc>
                <a:spcPts val="3880"/>
              </a:lnSpc>
            </a:pPr>
            <a:r>
              <a:rPr lang="zh-CN" altLang="en-US" sz="2400" dirty="0">
                <a:latin typeface="华文楷体" panose="02010600040101010101" charset="-122"/>
                <a:ea typeface="华文楷体" panose="02010600040101010101" charset="-122"/>
                <a:cs typeface="华文楷体" panose="02010600040101010101" charset="-122"/>
              </a:rPr>
              <a:t>根据前述公式，计算得到等权重投资组合的期望收益为</a:t>
            </a:r>
            <a:r>
              <a:rPr lang="zh-CN" altLang="en-US" sz="2400" b="1" dirty="0">
                <a:latin typeface="华文楷体" panose="02010600040101010101" charset="-122"/>
                <a:ea typeface="华文楷体" panose="02010600040101010101" charset="-122"/>
                <a:cs typeface="华文楷体" panose="02010600040101010101" charset="-122"/>
              </a:rPr>
              <a:t>1.585%</a:t>
            </a:r>
            <a:r>
              <a:rPr lang="zh-CN" altLang="en-US" sz="2400" dirty="0">
                <a:latin typeface="华文楷体" panose="02010600040101010101" charset="-122"/>
                <a:ea typeface="华文楷体" panose="02010600040101010101" charset="-122"/>
                <a:cs typeface="华文楷体" panose="02010600040101010101" charset="-122"/>
              </a:rPr>
              <a:t>，组合方差为</a:t>
            </a:r>
            <a:r>
              <a:rPr lang="zh-CN" altLang="en-US" sz="2400" b="1" dirty="0">
                <a:latin typeface="华文楷体" panose="02010600040101010101" charset="-122"/>
                <a:ea typeface="华文楷体" panose="02010600040101010101" charset="-122"/>
                <a:cs typeface="华文楷体" panose="02010600040101010101" charset="-122"/>
              </a:rPr>
              <a:t>0.31%</a:t>
            </a:r>
            <a:r>
              <a:rPr lang="zh-CN" altLang="en-US" sz="2400" dirty="0">
                <a:latin typeface="华文楷体" panose="02010600040101010101" charset="-122"/>
                <a:ea typeface="华文楷体" panose="02010600040101010101" charset="-122"/>
                <a:cs typeface="华文楷体" panose="02010600040101010101" charset="-122"/>
              </a:rPr>
              <a:t>；组合标准差为</a:t>
            </a:r>
            <a:r>
              <a:rPr lang="zh-CN" altLang="en-US" sz="2400" b="1" dirty="0">
                <a:latin typeface="华文楷体" panose="02010600040101010101" charset="-122"/>
                <a:ea typeface="华文楷体" panose="02010600040101010101" charset="-122"/>
                <a:cs typeface="华文楷体" panose="02010600040101010101" charset="-122"/>
              </a:rPr>
              <a:t>5.57%</a:t>
            </a:r>
            <a:r>
              <a:rPr lang="zh-CN" altLang="en-US" sz="2400" dirty="0">
                <a:latin typeface="华文楷体" panose="02010600040101010101" charset="-122"/>
                <a:ea typeface="华文楷体" panose="02010600040101010101" charset="-122"/>
                <a:cs typeface="华文楷体" panose="02010600040101010101" charset="-122"/>
              </a:rPr>
              <a:t>。</a:t>
            </a:r>
          </a:p>
          <a:p>
            <a:pPr indent="457200" fontAlgn="auto">
              <a:lnSpc>
                <a:spcPts val="3880"/>
              </a:lnSpc>
            </a:pPr>
            <a:r>
              <a:rPr lang="zh-CN" altLang="en-US" sz="2400" dirty="0">
                <a:latin typeface="华文楷体" panose="02010600040101010101" charset="-122"/>
                <a:ea typeface="华文楷体" panose="02010600040101010101" charset="-122"/>
                <a:cs typeface="华文楷体" panose="02010600040101010101" charset="-122"/>
              </a:rPr>
              <a:t>接着通过改变投资权重，计算两支股票任意投资组合的期望收益率和组合标准差，结果见表2.4。</a:t>
            </a:r>
          </a:p>
        </p:txBody>
      </p:sp>
      <p:graphicFrame>
        <p:nvGraphicFramePr>
          <p:cNvPr id="3" name="对象 -2147482591"/>
          <p:cNvGraphicFramePr>
            <a:graphicFrameLocks noChangeAspect="1"/>
          </p:cNvGraphicFramePr>
          <p:nvPr/>
        </p:nvGraphicFramePr>
        <p:xfrm>
          <a:off x="3641090" y="2143760"/>
          <a:ext cx="4976495" cy="1139825"/>
        </p:xfrm>
        <a:graphic>
          <a:graphicData uri="http://schemas.openxmlformats.org/presentationml/2006/ole">
            <mc:AlternateContent xmlns:mc="http://schemas.openxmlformats.org/markup-compatibility/2006">
              <mc:Choice xmlns:v="urn:schemas-microsoft-com:vml" Requires="v">
                <p:oleObj spid="_x0000_s8201" r:id="rId5" imgW="2234565" imgH="508000" progId="Equation.DSMT4">
                  <p:embed/>
                </p:oleObj>
              </mc:Choice>
              <mc:Fallback>
                <p:oleObj r:id="rId5" imgW="2234565" imgH="508000" progId="Equation.DSMT4">
                  <p:embed/>
                  <p:pic>
                    <p:nvPicPr>
                      <p:cNvPr id="0" name="图片 3075"/>
                      <p:cNvPicPr/>
                      <p:nvPr/>
                    </p:nvPicPr>
                    <p:blipFill>
                      <a:blip r:embed="rId6"/>
                      <a:stretch>
                        <a:fillRect/>
                      </a:stretch>
                    </p:blipFill>
                    <p:spPr>
                      <a:xfrm>
                        <a:off x="3641090" y="2143760"/>
                        <a:ext cx="4976495" cy="1139825"/>
                      </a:xfrm>
                      <a:prstGeom prst="rect">
                        <a:avLst/>
                      </a:prstGeom>
                      <a:noFill/>
                      <a:ln w="38100">
                        <a:noFill/>
                        <a:miter/>
                      </a:ln>
                    </p:spPr>
                  </p:pic>
                </p:oleObj>
              </mc:Fallback>
            </mc:AlternateContent>
          </a:graphicData>
        </a:graphic>
      </p:graphicFrame>
      <p:sp>
        <p:nvSpPr>
          <p:cNvPr id="11" name="Rectangle 4" descr="浅色上对角线"/>
          <p:cNvSpPr>
            <a:spLocks noChangeArrowheads="1"/>
          </p:cNvSpPr>
          <p:nvPr/>
        </p:nvSpPr>
        <p:spPr bwMode="auto">
          <a:xfrm>
            <a:off x="872490" y="133985"/>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Tree>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25</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2"/>
            </p:custDataLst>
          </p:nvPr>
        </p:nvSpPr>
        <p:spPr>
          <a:xfrm>
            <a:off x="1027430" y="409575"/>
            <a:ext cx="10577195" cy="6038850"/>
          </a:xfrm>
          <a:prstGeom prst="rect">
            <a:avLst/>
          </a:prstGeom>
          <a:noFill/>
        </p:spPr>
        <p:txBody>
          <a:bodyPr wrap="square" rtlCol="0" anchor="t">
            <a:noAutofit/>
          </a:bodyPr>
          <a:lstStyle/>
          <a:p>
            <a:pPr indent="252095" algn="just" defTabSz="266700">
              <a:lnSpc>
                <a:spcPct val="150000"/>
              </a:lnSpc>
              <a:spcBef>
                <a:spcPts val="700"/>
              </a:spcBef>
              <a:spcAft>
                <a:spcPct val="0"/>
              </a:spcAft>
            </a:pPr>
            <a:endParaRPr lang="en-US" altLang="zh-CN" sz="2400" dirty="0">
              <a:latin typeface="华文楷体" panose="02010600040101010101" charset="-122"/>
              <a:ea typeface="华文楷体" panose="02010600040101010101" charset="-122"/>
              <a:cs typeface="华文楷体" panose="02010600040101010101" charset="-122"/>
              <a:sym typeface="+mn-ea"/>
            </a:endParaRPr>
          </a:p>
        </p:txBody>
      </p:sp>
      <p:sp>
        <p:nvSpPr>
          <p:cNvPr id="13" name="文本框 12"/>
          <p:cNvSpPr txBox="1"/>
          <p:nvPr/>
        </p:nvSpPr>
        <p:spPr>
          <a:xfrm>
            <a:off x="1099820" y="2986405"/>
            <a:ext cx="10504805" cy="3434080"/>
          </a:xfrm>
          <a:prstGeom prst="rect">
            <a:avLst/>
          </a:prstGeom>
          <a:noFill/>
        </p:spPr>
        <p:txBody>
          <a:bodyPr wrap="square" rtlCol="0">
            <a:noAutofit/>
          </a:bodyPr>
          <a:lstStyle/>
          <a:p>
            <a:pPr indent="457200" fontAlgn="auto">
              <a:lnSpc>
                <a:spcPts val="3880"/>
              </a:lnSpc>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1089660" y="700723"/>
            <a:ext cx="5080000" cy="349250"/>
          </a:xfrm>
          <a:prstGeom prst="rect">
            <a:avLst/>
          </a:prstGeom>
        </p:spPr>
        <p:txBody>
          <a:bodyPr>
            <a:spAutoFit/>
          </a:bodyPr>
          <a:lstStyle/>
          <a:p>
            <a:pPr marL="0" indent="0" algn="ctr" defTabSz="266700">
              <a:lnSpc>
                <a:spcPct val="120000"/>
              </a:lnSpc>
              <a:spcBef>
                <a:spcPts val="700"/>
              </a:spcBef>
              <a:spcAft>
                <a:spcPct val="0"/>
              </a:spcAft>
            </a:pPr>
            <a:r>
              <a:rPr lang="zh-CN" altLang="en-US" sz="1400">
                <a:latin typeface="黑体" panose="02010609060101010101" pitchFamily="49" charset="-122"/>
                <a:ea typeface="黑体" panose="02010609060101010101" pitchFamily="49" charset="-122"/>
                <a:cs typeface="黑体" panose="02010609060101010101" pitchFamily="49" charset="-122"/>
              </a:rPr>
              <a:t>表2.4  不同投资比例下投资组合期望收益率和组合标准差</a:t>
            </a:r>
          </a:p>
        </p:txBody>
      </p:sp>
      <p:graphicFrame>
        <p:nvGraphicFramePr>
          <p:cNvPr id="7" name="表格 6"/>
          <p:cNvGraphicFramePr/>
          <p:nvPr>
            <p:custDataLst>
              <p:tags r:id="rId3"/>
            </p:custDataLst>
          </p:nvPr>
        </p:nvGraphicFramePr>
        <p:xfrm>
          <a:off x="1099820" y="1116965"/>
          <a:ext cx="4928870" cy="5530215"/>
        </p:xfrm>
        <a:graphic>
          <a:graphicData uri="http://schemas.openxmlformats.org/drawingml/2006/table">
            <a:tbl>
              <a:tblPr/>
              <a:tblGrid>
                <a:gridCol w="1256665">
                  <a:extLst>
                    <a:ext uri="{9D8B030D-6E8A-4147-A177-3AD203B41FA5}">
                      <a16:colId xmlns:a16="http://schemas.microsoft.com/office/drawing/2014/main" val="20000"/>
                    </a:ext>
                  </a:extLst>
                </a:gridCol>
                <a:gridCol w="1021715">
                  <a:extLst>
                    <a:ext uri="{9D8B030D-6E8A-4147-A177-3AD203B41FA5}">
                      <a16:colId xmlns:a16="http://schemas.microsoft.com/office/drawing/2014/main" val="20001"/>
                    </a:ext>
                  </a:extLst>
                </a:gridCol>
                <a:gridCol w="1346200">
                  <a:extLst>
                    <a:ext uri="{9D8B030D-6E8A-4147-A177-3AD203B41FA5}">
                      <a16:colId xmlns:a16="http://schemas.microsoft.com/office/drawing/2014/main" val="20002"/>
                    </a:ext>
                  </a:extLst>
                </a:gridCol>
                <a:gridCol w="1304290">
                  <a:extLst>
                    <a:ext uri="{9D8B030D-6E8A-4147-A177-3AD203B41FA5}">
                      <a16:colId xmlns:a16="http://schemas.microsoft.com/office/drawing/2014/main" val="20003"/>
                    </a:ext>
                  </a:extLst>
                </a:gridCol>
              </a:tblGrid>
              <a:tr h="525780">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Times New Roman" panose="02020603050405020304" pitchFamily="18" charset="0"/>
                        </a:rPr>
                        <a:t>长江电力权重</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Times New Roman" panose="02020603050405020304" pitchFamily="18" charset="0"/>
                        </a:rPr>
                        <a:t>立讯精密权重</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Times New Roman" panose="02020603050405020304" pitchFamily="18" charset="0"/>
                        </a:rPr>
                        <a:t>投资组合期望收益率</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600">
                          <a:solidFill>
                            <a:srgbClr val="000000"/>
                          </a:solidFill>
                          <a:latin typeface="楷体" panose="02010609060101010101" charset="-122"/>
                          <a:ea typeface="楷体" panose="02010609060101010101" charset="-122"/>
                          <a:cs typeface="Times New Roman" panose="02020603050405020304" pitchFamily="18" charset="0"/>
                        </a:rPr>
                        <a:t>投资组合标准差</a:t>
                      </a:r>
                    </a:p>
                  </a:txBody>
                  <a:tcPr marL="68580" marR="68580" marT="0" marB="0" anchor="ctr">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00"/>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0.00%</a:t>
                      </a:r>
                    </a:p>
                  </a:txBody>
                  <a:tcPr marL="68580" marR="68580" marT="0" marB="0" anchor="b">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100.00%</a:t>
                      </a:r>
                    </a:p>
                  </a:txBody>
                  <a:tcPr marL="68580" marR="68580" marT="0" marB="0" anchor="b">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1.57%</a:t>
                      </a:r>
                    </a:p>
                  </a:txBody>
                  <a:tcPr marL="68580" marR="68580" marT="0" marB="0" anchor="b">
                    <a:lnL>
                      <a:noFill/>
                    </a:lnL>
                    <a:lnR>
                      <a:noFill/>
                    </a:lnR>
                    <a:lnT w="6350" cap="flat" cmpd="sng">
                      <a:solidFill>
                        <a:srgbClr val="000000"/>
                      </a:solidFill>
                      <a:prstDash val="solid"/>
                      <a:headEnd type="none" w="med" len="med"/>
                      <a:tailEnd type="none" w="med" len="med"/>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10.49%</a:t>
                      </a:r>
                    </a:p>
                  </a:txBody>
                  <a:tcPr marL="68580" marR="68580" marT="0" marB="0" anchor="ctr">
                    <a:lnL>
                      <a:noFill/>
                    </a:lnL>
                    <a:lnR>
                      <a:noFill/>
                    </a:lnR>
                    <a:lnT w="6350" cap="flat" cmpd="sng">
                      <a:solidFill>
                        <a:srgbClr val="000000"/>
                      </a:solidFill>
                      <a:prstDash val="solid"/>
                      <a:headEnd type="none" w="med" len="med"/>
                      <a:tailEnd type="none" w="med" len="med"/>
                    </a:lnT>
                    <a:lnB>
                      <a:noFill/>
                    </a:lnB>
                    <a:solidFill>
                      <a:srgbClr val="FFFFFF"/>
                    </a:solidFill>
                  </a:tcPr>
                </a:tc>
                <a:extLst>
                  <a:ext uri="{0D108BD9-81ED-4DB2-BD59-A6C34878D82A}">
                    <a16:rowId xmlns:a16="http://schemas.microsoft.com/office/drawing/2014/main" val="10001"/>
                  </a:ext>
                </a:extLst>
              </a:tr>
              <a:tr h="23876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1.57%</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9.74%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2"/>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1.57%</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9.00%</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3"/>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1.58%</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8.27%</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4"/>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1.58%</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7.55%</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5"/>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1.58%</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6.85%</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6"/>
                  </a:ext>
                </a:extLst>
              </a:tr>
              <a:tr h="23939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1.58%</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6.17%</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7"/>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1.59%</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5.53%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8"/>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1.59%</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4.93%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09"/>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1.59%</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4.39%</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0"/>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75.00%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1.59%</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3.93%</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1"/>
                  </a:ext>
                </a:extLst>
              </a:tr>
              <a:tr h="22860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82.50%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1.59%</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3.60%</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2"/>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3.42%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3"/>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97.50%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3.42%</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4"/>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105.00%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3.60%</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5"/>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112.50%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3.94%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6"/>
                  </a:ext>
                </a:extLst>
              </a:tr>
              <a:tr h="23876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-20.00%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1.61%</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4.40%</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7"/>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127.50%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-27.50%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1.61%</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4.94%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8"/>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135.00%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-35.00%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1.61%</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5.54%</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19"/>
                  </a:ext>
                </a:extLst>
              </a:tr>
              <a:tr h="238125">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142.50%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-42.50%</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1.61%</a:t>
                      </a:r>
                    </a:p>
                  </a:txBody>
                  <a:tcPr marL="68580" marR="68580" marT="0" marB="0" anchor="b">
                    <a:lnL>
                      <a:noFill/>
                    </a:lnL>
                    <a:lnR>
                      <a:noFill/>
                    </a:lnR>
                    <a:lnT>
                      <a:noFill/>
                    </a:lnT>
                    <a:lnB>
                      <a:noFill/>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6.19%</a:t>
                      </a:r>
                    </a:p>
                  </a:txBody>
                  <a:tcPr marL="68580" marR="68580" marT="0" marB="0" anchor="ctr">
                    <a:lnL>
                      <a:noFill/>
                    </a:lnL>
                    <a:lnR>
                      <a:noFill/>
                    </a:lnR>
                    <a:lnT>
                      <a:noFill/>
                    </a:lnT>
                    <a:lnB>
                      <a:noFill/>
                    </a:lnB>
                    <a:solidFill>
                      <a:srgbClr val="FFFFFF"/>
                    </a:solidFill>
                  </a:tcPr>
                </a:tc>
                <a:extLst>
                  <a:ext uri="{0D108BD9-81ED-4DB2-BD59-A6C34878D82A}">
                    <a16:rowId xmlns:a16="http://schemas.microsoft.com/office/drawing/2014/main" val="10020"/>
                  </a:ext>
                </a:extLst>
              </a:tr>
              <a:tr h="248920">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150.00%</a:t>
                      </a:r>
                    </a:p>
                  </a:txBody>
                  <a:tcPr marL="68580" marR="68580" marT="0" marB="0" anchor="b">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-50.00%</a:t>
                      </a:r>
                    </a:p>
                  </a:txBody>
                  <a:tcPr marL="68580" marR="68580" marT="0" marB="0" anchor="b">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1.62%</a:t>
                      </a:r>
                    </a:p>
                  </a:txBody>
                  <a:tcPr marL="68580" marR="68580" marT="0" marB="0" anchor="b">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lstStyle/>
                    <a:p>
                      <a:pPr marL="0" algn="ctr">
                        <a:buClrTx/>
                        <a:buSzTx/>
                        <a:buFontTx/>
                      </a:pPr>
                      <a:r>
                        <a:rPr lang="en-US" altLang="zh-CN" sz="1400">
                          <a:solidFill>
                            <a:srgbClr val="000000"/>
                          </a:solidFill>
                          <a:latin typeface="Times New Roman" panose="02020603050405020304" pitchFamily="18" charset="0"/>
                          <a:ea typeface="楷体" panose="02010609060101010101" charset="-122"/>
                          <a:cs typeface="Times New Roman" panose="02020603050405020304" pitchFamily="18" charset="0"/>
                        </a:rPr>
                        <a:t>6.87%</a:t>
                      </a:r>
                    </a:p>
                  </a:txBody>
                  <a:tcPr marL="68580" marR="68580" marT="0" marB="0" anchor="ctr">
                    <a:lnL>
                      <a:noFill/>
                    </a:lnL>
                    <a:lnR>
                      <a:noFill/>
                    </a:lnR>
                    <a:lnT>
                      <a:noFill/>
                    </a:lnT>
                    <a:lnB w="19050" cap="flat" cmpd="sng">
                      <a:solidFill>
                        <a:srgbClr val="000000"/>
                      </a:solidFill>
                      <a:prstDash val="solid"/>
                      <a:headEnd type="none" w="med" len="med"/>
                      <a:tailEnd type="none" w="med" len="med"/>
                    </a:lnB>
                    <a:solidFill>
                      <a:srgbClr val="FFFFFF"/>
                    </a:solidFill>
                  </a:tcPr>
                </a:tc>
                <a:extLst>
                  <a:ext uri="{0D108BD9-81ED-4DB2-BD59-A6C34878D82A}">
                    <a16:rowId xmlns:a16="http://schemas.microsoft.com/office/drawing/2014/main" val="10021"/>
                  </a:ext>
                </a:extLst>
              </a:tr>
            </a:tbl>
          </a:graphicData>
        </a:graphic>
      </p:graphicFrame>
      <p:sp>
        <p:nvSpPr>
          <p:cNvPr id="9" name="文本框 8"/>
          <p:cNvSpPr txBox="1"/>
          <p:nvPr/>
        </p:nvSpPr>
        <p:spPr>
          <a:xfrm>
            <a:off x="1386205" y="4901883"/>
            <a:ext cx="5080000" cy="537210"/>
          </a:xfrm>
          <a:prstGeom prst="rect">
            <a:avLst/>
          </a:prstGeom>
        </p:spPr>
        <p:txBody>
          <a:bodyPr>
            <a:spAutoFit/>
          </a:bodyPr>
          <a:lstStyle/>
          <a:p>
            <a:endParaRPr lang="en-US" altLang="zh-CN"/>
          </a:p>
          <a:p>
            <a:pPr marL="0" indent="0" algn="just" defTabSz="266700">
              <a:spcBef>
                <a:spcPct val="0"/>
              </a:spcBef>
              <a:spcAft>
                <a:spcPct val="0"/>
              </a:spcAft>
            </a:pPr>
            <a:r>
              <a:rPr lang="en-US" altLang="zh-CN" sz="1100" b="1">
                <a:latin typeface="Times New Roman" panose="02020603050405020304"/>
                <a:ea typeface="宋体" panose="02010600030101010101" pitchFamily="2" charset="-122"/>
              </a:rPr>
              <a:t> </a:t>
            </a:r>
            <a:endParaRPr lang="en-US" altLang="zh-CN"/>
          </a:p>
        </p:txBody>
      </p:sp>
      <p:pic>
        <p:nvPicPr>
          <p:cNvPr id="21" name="图片 16" descr="IMG_256"/>
          <p:cNvPicPr>
            <a:picLocks noChangeAspect="1"/>
          </p:cNvPicPr>
          <p:nvPr/>
        </p:nvPicPr>
        <p:blipFill>
          <a:blip r:embed="rId5"/>
          <a:stretch>
            <a:fillRect/>
          </a:stretch>
        </p:blipFill>
        <p:spPr>
          <a:xfrm>
            <a:off x="6076950" y="624840"/>
            <a:ext cx="5964555" cy="3919855"/>
          </a:xfrm>
          <a:prstGeom prst="rect">
            <a:avLst/>
          </a:prstGeom>
          <a:noFill/>
          <a:ln w="9525">
            <a:noFill/>
          </a:ln>
        </p:spPr>
      </p:pic>
      <p:sp>
        <p:nvSpPr>
          <p:cNvPr id="10" name="文本框 9"/>
          <p:cNvSpPr txBox="1"/>
          <p:nvPr/>
        </p:nvSpPr>
        <p:spPr>
          <a:xfrm>
            <a:off x="6170295" y="4544695"/>
            <a:ext cx="5871210" cy="1938020"/>
          </a:xfrm>
          <a:prstGeom prst="rect">
            <a:avLst/>
          </a:prstGeom>
          <a:noFill/>
        </p:spPr>
        <p:txBody>
          <a:bodyPr wrap="square" rtlCol="0">
            <a:spAutoFit/>
          </a:bodyPr>
          <a:lstStyle/>
          <a:p>
            <a:pPr indent="457200"/>
            <a:r>
              <a:rPr lang="zh-CN" altLang="en-US" sz="2000">
                <a:latin typeface="华文楷体" panose="02010600040101010101" charset="-122"/>
                <a:ea typeface="华文楷体" panose="02010600040101010101" charset="-122"/>
                <a:cs typeface="华文楷体" panose="02010600040101010101" charset="-122"/>
              </a:rPr>
              <a:t>曲线在标准差为3.42%附近出现明显的低值拐点，对应立讯精密2.5%-10.0%的权重区间，在该风险水平下，</a:t>
            </a:r>
            <a:r>
              <a:rPr lang="zh-CN" altLang="en-US" sz="2000" b="1">
                <a:latin typeface="华文楷体" panose="02010600040101010101" charset="-122"/>
                <a:ea typeface="华文楷体" panose="02010600040101010101" charset="-122"/>
                <a:cs typeface="华文楷体" panose="02010600040101010101" charset="-122"/>
              </a:rPr>
              <a:t>组合收益处于合理水平</a:t>
            </a:r>
            <a:r>
              <a:rPr lang="zh-CN" altLang="en-US" sz="2000">
                <a:latin typeface="华文楷体" panose="02010600040101010101" charset="-122"/>
                <a:ea typeface="华文楷体" panose="02010600040101010101" charset="-122"/>
                <a:cs typeface="华文楷体" panose="02010600040101010101" charset="-122"/>
              </a:rPr>
              <a:t>，且</a:t>
            </a:r>
            <a:r>
              <a:rPr lang="zh-CN" altLang="en-US" sz="2000" b="1">
                <a:latin typeface="华文楷体" panose="02010600040101010101" charset="-122"/>
                <a:ea typeface="华文楷体" panose="02010600040101010101" charset="-122"/>
                <a:cs typeface="华文楷体" panose="02010600040101010101" charset="-122"/>
              </a:rPr>
              <a:t>风险达到最低</a:t>
            </a:r>
            <a:r>
              <a:rPr lang="zh-CN" altLang="en-US" sz="2000">
                <a:latin typeface="华文楷体" panose="02010600040101010101" charset="-122"/>
                <a:ea typeface="华文楷体" panose="02010600040101010101" charset="-122"/>
                <a:cs typeface="华文楷体" panose="02010600040101010101" charset="-122"/>
              </a:rPr>
              <a:t>。对于保守型投资者，可选择这一低谷区间进行配置。对于风险偏好者，可适当提高立讯精密的权重，但需注意随着其权重增加，风险会快速上升。</a:t>
            </a:r>
          </a:p>
        </p:txBody>
      </p:sp>
      <p:sp>
        <p:nvSpPr>
          <p:cNvPr id="11" name="Rectangle 4" descr="浅色上对角线"/>
          <p:cNvSpPr>
            <a:spLocks noChangeArrowheads="1"/>
          </p:cNvSpPr>
          <p:nvPr/>
        </p:nvSpPr>
        <p:spPr bwMode="auto">
          <a:xfrm>
            <a:off x="872490" y="3683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Tree>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963295" y="1294130"/>
            <a:ext cx="10416540" cy="5882640"/>
          </a:xfrm>
          <a:prstGeom prst="rect">
            <a:avLst/>
          </a:prstGeom>
        </p:spPr>
        <p:txBody>
          <a:bodyPr wrap="square">
            <a:noAutofit/>
          </a:bodyPr>
          <a:lstStyle/>
          <a:p>
            <a:pPr marL="342900" indent="-342900" algn="just" defTabSz="266700" fontAlgn="auto">
              <a:lnSpc>
                <a:spcPct val="150000"/>
              </a:lnSpc>
              <a:spcBef>
                <a:spcPts val="0"/>
              </a:spcBef>
              <a:spcAft>
                <a:spcPct val="0"/>
              </a:spcAft>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sym typeface="+mn-ea"/>
              </a:rPr>
              <a:t>立讯精密呈现</a:t>
            </a:r>
            <a:r>
              <a:rPr lang="zh-CN" altLang="en-US" sz="2400" b="1" dirty="0">
                <a:latin typeface="华文楷体" panose="02010600040101010101" charset="-122"/>
                <a:ea typeface="华文楷体" panose="02010600040101010101" charset="-122"/>
                <a:cs typeface="华文楷体" panose="02010600040101010101" charset="-122"/>
                <a:sym typeface="+mn-ea"/>
              </a:rPr>
              <a:t>高风险中等收益</a:t>
            </a:r>
            <a:r>
              <a:rPr lang="zh-CN" altLang="en-US" sz="2400" dirty="0">
                <a:latin typeface="华文楷体" panose="02010600040101010101" charset="-122"/>
                <a:ea typeface="华文楷体" panose="02010600040101010101" charset="-122"/>
                <a:cs typeface="华文楷体" panose="02010600040101010101" charset="-122"/>
                <a:sym typeface="+mn-ea"/>
              </a:rPr>
              <a:t>特征，长江电力呈现</a:t>
            </a:r>
            <a:r>
              <a:rPr lang="zh-CN" altLang="en-US" sz="2400" b="1" dirty="0">
                <a:latin typeface="华文楷体" panose="02010600040101010101" charset="-122"/>
                <a:ea typeface="华文楷体" panose="02010600040101010101" charset="-122"/>
                <a:cs typeface="华文楷体" panose="02010600040101010101" charset="-122"/>
                <a:sym typeface="+mn-ea"/>
              </a:rPr>
              <a:t>低风险中等收益</a:t>
            </a:r>
            <a:r>
              <a:rPr lang="zh-CN" altLang="en-US" sz="2400" dirty="0">
                <a:latin typeface="华文楷体" panose="02010600040101010101" charset="-122"/>
                <a:ea typeface="华文楷体" panose="02010600040101010101" charset="-122"/>
                <a:cs typeface="华文楷体" panose="02010600040101010101" charset="-122"/>
                <a:sym typeface="+mn-ea"/>
              </a:rPr>
              <a:t>特征。</a:t>
            </a:r>
          </a:p>
          <a:p>
            <a:pPr marL="342900" indent="-342900" algn="just" defTabSz="266700" fontAlgn="auto">
              <a:lnSpc>
                <a:spcPct val="150000"/>
              </a:lnSpc>
              <a:spcBef>
                <a:spcPts val="0"/>
              </a:spcBef>
              <a:spcAft>
                <a:spcPct val="0"/>
              </a:spcAft>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sym typeface="+mn-ea"/>
              </a:rPr>
              <a:t>立讯精密和长江电力两支股票的</a:t>
            </a:r>
            <a:r>
              <a:rPr lang="zh-CN" altLang="en-US" sz="2400" b="1" dirty="0">
                <a:solidFill>
                  <a:schemeClr val="tx1"/>
                </a:solidFill>
                <a:latin typeface="华文楷体" panose="02010600040101010101" charset="-122"/>
                <a:ea typeface="华文楷体" panose="02010600040101010101" charset="-122"/>
                <a:cs typeface="华文楷体" panose="02010600040101010101" charset="-122"/>
                <a:sym typeface="+mn-ea"/>
              </a:rPr>
              <a:t>相关系数为0.13</a:t>
            </a:r>
            <a:r>
              <a:rPr lang="zh-CN" altLang="en-US" sz="2400" dirty="0">
                <a:latin typeface="华文楷体" panose="02010600040101010101" charset="-122"/>
                <a:ea typeface="华文楷体" panose="02010600040101010101" charset="-122"/>
                <a:cs typeface="华文楷体" panose="02010600040101010101" charset="-122"/>
                <a:sym typeface="+mn-ea"/>
              </a:rPr>
              <a:t>，二者收益率波动的</a:t>
            </a:r>
            <a:r>
              <a:rPr lang="zh-CN" altLang="en-US" sz="2400" b="1" dirty="0">
                <a:latin typeface="华文楷体" panose="02010600040101010101" charset="-122"/>
                <a:ea typeface="华文楷体" panose="02010600040101010101" charset="-122"/>
                <a:cs typeface="华文楷体" panose="02010600040101010101" charset="-122"/>
                <a:sym typeface="+mn-ea"/>
              </a:rPr>
              <a:t>联动性较弱</a:t>
            </a:r>
            <a:r>
              <a:rPr lang="zh-CN" altLang="en-US" sz="2400" dirty="0">
                <a:latin typeface="华文楷体" panose="02010600040101010101" charset="-122"/>
                <a:ea typeface="华文楷体" panose="02010600040101010101" charset="-122"/>
                <a:cs typeface="华文楷体" panose="02010600040101010101" charset="-122"/>
                <a:sym typeface="+mn-ea"/>
              </a:rPr>
              <a:t>。组合能够有效分散部分非系统性风险，整体稳定性相对较好。</a:t>
            </a:r>
          </a:p>
          <a:p>
            <a:pPr marL="342900" indent="-342900" algn="just" defTabSz="266700" fontAlgn="auto">
              <a:lnSpc>
                <a:spcPct val="150000"/>
              </a:lnSpc>
              <a:spcBef>
                <a:spcPts val="0"/>
              </a:spcBef>
              <a:spcAft>
                <a:spcPct val="0"/>
              </a:spcAft>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sym typeface="+mn-ea"/>
              </a:rPr>
              <a:t>基于均值-方差模型，当立讯精密权重为</a:t>
            </a:r>
            <a:r>
              <a:rPr lang="zh-CN" altLang="en-US" sz="2400" b="1" dirty="0">
                <a:latin typeface="华文楷体" panose="02010600040101010101" charset="-122"/>
                <a:ea typeface="华文楷体" panose="02010600040101010101" charset="-122"/>
                <a:cs typeface="华文楷体" panose="02010600040101010101" charset="-122"/>
                <a:sym typeface="+mn-ea"/>
              </a:rPr>
              <a:t>2.5%-10.0%</a:t>
            </a:r>
            <a:r>
              <a:rPr lang="zh-CN" altLang="en-US" sz="2400" dirty="0">
                <a:latin typeface="华文楷体" panose="02010600040101010101" charset="-122"/>
                <a:ea typeface="华文楷体" panose="02010600040101010101" charset="-122"/>
                <a:cs typeface="华文楷体" panose="02010600040101010101" charset="-122"/>
                <a:sym typeface="+mn-ea"/>
              </a:rPr>
              <a:t>时，</a:t>
            </a:r>
            <a:r>
              <a:rPr lang="zh-CN" altLang="en-US" sz="2400" b="1" dirty="0">
                <a:latin typeface="华文楷体" panose="02010600040101010101" charset="-122"/>
                <a:ea typeface="华文楷体" panose="02010600040101010101" charset="-122"/>
                <a:cs typeface="华文楷体" panose="02010600040101010101" charset="-122"/>
                <a:sym typeface="+mn-ea"/>
              </a:rPr>
              <a:t>组合风险达到最低值</a:t>
            </a:r>
            <a:r>
              <a:rPr lang="zh-CN" altLang="en-US" sz="2400" dirty="0">
                <a:latin typeface="华文楷体" panose="02010600040101010101" charset="-122"/>
                <a:ea typeface="华文楷体" panose="02010600040101010101" charset="-122"/>
                <a:cs typeface="华文楷体" panose="02010600040101010101" charset="-122"/>
                <a:sym typeface="+mn-ea"/>
              </a:rPr>
              <a:t>，同时保持1.60%的期望收益，形成</a:t>
            </a:r>
            <a:r>
              <a:rPr lang="zh-CN" altLang="en-US" sz="2400" b="1" dirty="0">
                <a:latin typeface="华文楷体" panose="02010600040101010101" charset="-122"/>
                <a:ea typeface="华文楷体" panose="02010600040101010101" charset="-122"/>
                <a:cs typeface="华文楷体" panose="02010600040101010101" charset="-122"/>
                <a:sym typeface="+mn-ea"/>
              </a:rPr>
              <a:t>风险与收益的最佳平衡点</a:t>
            </a:r>
            <a:r>
              <a:rPr lang="zh-CN" altLang="en-US" sz="2400" dirty="0">
                <a:latin typeface="华文楷体" panose="02010600040101010101" charset="-122"/>
                <a:ea typeface="华文楷体" panose="02010600040101010101" charset="-122"/>
                <a:cs typeface="华文楷体" panose="02010600040101010101" charset="-122"/>
                <a:sym typeface="+mn-ea"/>
              </a:rPr>
              <a:t>。该组合区间既能大幅降低单一持有立讯精密的高波动风险，又能弥补单一持有长江电力的收益增长不足问题。</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26</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314325"/>
            <a:ext cx="258572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三、研究结论</a:t>
            </a:r>
          </a:p>
        </p:txBody>
      </p:sp>
      <p:sp>
        <p:nvSpPr>
          <p:cNvPr id="12" name="矩形 1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370782" y="0"/>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27</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金融风险价值评估</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一、模型选取与数据来源</a:t>
            </a:r>
            <a:endPar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二、实证分析</a:t>
            </a:r>
            <a:endPar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三、研究结论</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extLst>
      <p:ext uri="{BB962C8B-B14F-4D97-AF65-F5344CB8AC3E}">
        <p14:creationId xmlns:p14="http://schemas.microsoft.com/office/powerpoint/2010/main" val="36459883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400" b="1" dirty="0">
                <a:solidFill>
                  <a:schemeClr val="accent2"/>
                </a:solidFill>
                <a:latin typeface="华文楷体" panose="02010600040101010101" charset="-122"/>
                <a:ea typeface="华文楷体" panose="02010600040101010101" charset="-122"/>
              </a:rPr>
              <a:t>     </a:t>
            </a:r>
            <a:endParaRPr lang="zh-CN" altLang="en-US" sz="20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28</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custDataLst>
              <p:tags r:id="rId1"/>
            </p:custDataLst>
          </p:nvPr>
        </p:nvSpPr>
        <p:spPr>
          <a:xfrm>
            <a:off x="861060" y="1529624"/>
            <a:ext cx="11018520" cy="2127977"/>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400" b="1" dirty="0">
                <a:latin typeface="华文楷体" panose="02010600040101010101" charset="-122"/>
                <a:ea typeface="华文楷体" panose="02010600040101010101" charset="-122"/>
                <a:sym typeface="+mn-ea"/>
              </a:rPr>
              <a:t>     </a:t>
            </a:r>
            <a:r>
              <a:rPr lang="zh-CN" altLang="en-US" sz="2400" dirty="0">
                <a:latin typeface="华文楷体" panose="02010600040101010101" charset="-122"/>
                <a:ea typeface="华文楷体" panose="02010600040101010101" charset="-122"/>
                <a:sym typeface="+mn-ea"/>
              </a:rPr>
              <a:t>本节分别使用历史模拟法、方差</a:t>
            </a:r>
            <a:r>
              <a:rPr lang="en-US" altLang="zh-CN" sz="2400" dirty="0">
                <a:latin typeface="华文楷体" panose="02010600040101010101" charset="-122"/>
                <a:ea typeface="华文楷体" panose="02010600040101010101" charset="-122"/>
                <a:sym typeface="+mn-ea"/>
              </a:rPr>
              <a:t>-</a:t>
            </a:r>
            <a:r>
              <a:rPr lang="zh-CN" altLang="en-US" sz="2400" dirty="0">
                <a:latin typeface="华文楷体" panose="02010600040101010101" charset="-122"/>
                <a:ea typeface="华文楷体" panose="02010600040101010101" charset="-122"/>
                <a:sym typeface="+mn-ea"/>
              </a:rPr>
              <a:t>协方差法与蒙特卡洛模拟法，比较其在常态风险（</a:t>
            </a:r>
            <a:r>
              <a:rPr lang="en-US" altLang="zh-CN" sz="2400" dirty="0">
                <a:latin typeface="华文楷体" panose="02010600040101010101" charset="-122"/>
                <a:ea typeface="华文楷体" panose="02010600040101010101" charset="-122"/>
                <a:sym typeface="+mn-ea"/>
              </a:rPr>
              <a:t>95%VaR</a:t>
            </a:r>
            <a:r>
              <a:rPr lang="zh-CN" altLang="en-US" sz="2400" dirty="0">
                <a:latin typeface="华文楷体" panose="02010600040101010101" charset="-122"/>
                <a:ea typeface="华文楷体" panose="02010600040101010101" charset="-122"/>
                <a:sym typeface="+mn-ea"/>
              </a:rPr>
              <a:t>）与极端风险（</a:t>
            </a:r>
            <a:r>
              <a:rPr lang="en-US" altLang="zh-CN" sz="2400" dirty="0">
                <a:latin typeface="华文楷体" panose="02010600040101010101" charset="-122"/>
                <a:ea typeface="华文楷体" panose="02010600040101010101" charset="-122"/>
                <a:sym typeface="+mn-ea"/>
              </a:rPr>
              <a:t>99%VaR</a:t>
            </a:r>
            <a:r>
              <a:rPr lang="zh-CN" altLang="en-US" sz="2400" dirty="0">
                <a:latin typeface="华文楷体" panose="02010600040101010101" charset="-122"/>
                <a:ea typeface="华文楷体" panose="02010600040101010101" charset="-122"/>
                <a:sym typeface="+mn-ea"/>
              </a:rPr>
              <a:t>）刻画的差异，为风险管理实践提供模型适配依据。</a:t>
            </a:r>
            <a:endParaRPr lang="zh-CN" altLang="en-US" sz="2000" dirty="0">
              <a:latin typeface="华文楷体" panose="02010600040101010101" charset="-122"/>
              <a:ea typeface="华文楷体" panose="02010600040101010101" charset="-122"/>
              <a:cs typeface="华文楷体" panose="02010600040101010101" charset="-122"/>
              <a:sym typeface="+mn-ea"/>
            </a:endParaRPr>
          </a:p>
        </p:txBody>
      </p:sp>
      <p:sp>
        <p:nvSpPr>
          <p:cNvPr id="8" name="文本框 7"/>
          <p:cNvSpPr txBox="1"/>
          <p:nvPr>
            <p:custDataLst>
              <p:tags r:id="rId2"/>
            </p:custDataLst>
          </p:nvPr>
        </p:nvSpPr>
        <p:spPr>
          <a:xfrm>
            <a:off x="861060" y="3314848"/>
            <a:ext cx="11018520" cy="1147558"/>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zh-CN" altLang="en-US" sz="2400" b="1"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sym typeface="+mn-ea"/>
              </a:rPr>
              <a:t>数据取自锐思金融研究数据库，具体为</a:t>
            </a:r>
            <a:r>
              <a:rPr lang="en-US" altLang="zh-CN" sz="2400" dirty="0">
                <a:latin typeface="华文楷体" panose="02010600040101010101" charset="-122"/>
                <a:ea typeface="华文楷体" panose="02010600040101010101" charset="-122"/>
                <a:cs typeface="华文楷体" panose="02010600040101010101" charset="-122"/>
                <a:sym typeface="+mn-ea"/>
              </a:rPr>
              <a:t>2015</a:t>
            </a:r>
            <a:r>
              <a:rPr lang="zh-CN" altLang="en-US" sz="2400" dirty="0">
                <a:latin typeface="华文楷体" panose="02010600040101010101" charset="-122"/>
                <a:ea typeface="华文楷体" panose="02010600040101010101" charset="-122"/>
                <a:cs typeface="华文楷体" panose="02010600040101010101" charset="-122"/>
                <a:sym typeface="+mn-ea"/>
              </a:rPr>
              <a:t>年</a:t>
            </a:r>
            <a:r>
              <a:rPr lang="en-US" altLang="zh-CN" sz="2400" dirty="0">
                <a:latin typeface="华文楷体" panose="02010600040101010101" charset="-122"/>
                <a:ea typeface="华文楷体" panose="02010600040101010101" charset="-122"/>
                <a:cs typeface="华文楷体" panose="02010600040101010101" charset="-122"/>
                <a:sym typeface="+mn-ea"/>
              </a:rPr>
              <a:t>1</a:t>
            </a:r>
            <a:r>
              <a:rPr lang="zh-CN" altLang="en-US" sz="2400" dirty="0">
                <a:latin typeface="华文楷体" panose="02010600040101010101" charset="-122"/>
                <a:ea typeface="华文楷体" panose="02010600040101010101" charset="-122"/>
                <a:cs typeface="华文楷体" panose="02010600040101010101" charset="-122"/>
                <a:sym typeface="+mn-ea"/>
              </a:rPr>
              <a:t>月</a:t>
            </a:r>
            <a:r>
              <a:rPr lang="en-US" altLang="zh-CN" sz="2400" dirty="0">
                <a:latin typeface="华文楷体" panose="02010600040101010101" charset="-122"/>
                <a:ea typeface="华文楷体" panose="02010600040101010101" charset="-122"/>
                <a:cs typeface="华文楷体" panose="02010600040101010101" charset="-122"/>
                <a:sym typeface="+mn-ea"/>
              </a:rPr>
              <a:t>1</a:t>
            </a:r>
            <a:r>
              <a:rPr lang="zh-CN" altLang="en-US" sz="2400" dirty="0">
                <a:latin typeface="华文楷体" panose="02010600040101010101" charset="-122"/>
                <a:ea typeface="华文楷体" panose="02010600040101010101" charset="-122"/>
                <a:cs typeface="华文楷体" panose="02010600040101010101" charset="-122"/>
                <a:sym typeface="+mn-ea"/>
              </a:rPr>
              <a:t>日至</a:t>
            </a:r>
            <a:r>
              <a:rPr lang="en-US" altLang="zh-CN" sz="2400" dirty="0">
                <a:latin typeface="华文楷体" panose="02010600040101010101" charset="-122"/>
                <a:ea typeface="华文楷体" panose="02010600040101010101" charset="-122"/>
                <a:cs typeface="华文楷体" panose="02010600040101010101" charset="-122"/>
                <a:sym typeface="+mn-ea"/>
              </a:rPr>
              <a:t>2025</a:t>
            </a:r>
            <a:r>
              <a:rPr lang="zh-CN" altLang="en-US" sz="2400" dirty="0">
                <a:latin typeface="华文楷体" panose="02010600040101010101" charset="-122"/>
                <a:ea typeface="华文楷体" panose="02010600040101010101" charset="-122"/>
                <a:cs typeface="华文楷体" panose="02010600040101010101" charset="-122"/>
                <a:sym typeface="+mn-ea"/>
              </a:rPr>
              <a:t>年</a:t>
            </a:r>
            <a:r>
              <a:rPr lang="en-US" altLang="zh-CN" sz="2400" dirty="0">
                <a:latin typeface="华文楷体" panose="02010600040101010101" charset="-122"/>
                <a:ea typeface="华文楷体" panose="02010600040101010101" charset="-122"/>
                <a:cs typeface="华文楷体" panose="02010600040101010101" charset="-122"/>
                <a:sym typeface="+mn-ea"/>
              </a:rPr>
              <a:t>7</a:t>
            </a:r>
            <a:r>
              <a:rPr lang="zh-CN" altLang="en-US" sz="2400" dirty="0">
                <a:latin typeface="华文楷体" panose="02010600040101010101" charset="-122"/>
                <a:ea typeface="华文楷体" panose="02010600040101010101" charset="-122"/>
                <a:cs typeface="华文楷体" panose="02010600040101010101" charset="-122"/>
                <a:sym typeface="+mn-ea"/>
              </a:rPr>
              <a:t>月</a:t>
            </a:r>
            <a:r>
              <a:rPr lang="en-US" altLang="zh-CN" sz="2400" dirty="0">
                <a:latin typeface="华文楷体" panose="02010600040101010101" charset="-122"/>
                <a:ea typeface="华文楷体" panose="02010600040101010101" charset="-122"/>
                <a:cs typeface="华文楷体" panose="02010600040101010101" charset="-122"/>
                <a:sym typeface="+mn-ea"/>
              </a:rPr>
              <a:t>10</a:t>
            </a:r>
            <a:r>
              <a:rPr lang="zh-CN" altLang="en-US" sz="2400" dirty="0">
                <a:latin typeface="华文楷体" panose="02010600040101010101" charset="-122"/>
                <a:ea typeface="华文楷体" panose="02010600040101010101" charset="-122"/>
                <a:cs typeface="华文楷体" panose="02010600040101010101" charset="-122"/>
                <a:sym typeface="+mn-ea"/>
              </a:rPr>
              <a:t>日之间上证综合指数（</a:t>
            </a:r>
            <a:r>
              <a:rPr lang="en-US" altLang="zh-CN" sz="2400" dirty="0">
                <a:latin typeface="华文楷体" panose="02010600040101010101" charset="-122"/>
                <a:ea typeface="华文楷体" panose="02010600040101010101" charset="-122"/>
                <a:cs typeface="华文楷体" panose="02010600040101010101" charset="-122"/>
                <a:sym typeface="+mn-ea"/>
              </a:rPr>
              <a:t>SH000001</a:t>
            </a:r>
            <a:r>
              <a:rPr lang="zh-CN" altLang="en-US" sz="2400" dirty="0">
                <a:latin typeface="华文楷体" panose="02010600040101010101" charset="-122"/>
                <a:ea typeface="华文楷体" panose="02010600040101010101" charset="-122"/>
                <a:cs typeface="华文楷体" panose="02010600040101010101" charset="-122"/>
                <a:sym typeface="+mn-ea"/>
              </a:rPr>
              <a:t>）</a:t>
            </a:r>
            <a:r>
              <a:rPr lang="en-US" altLang="zh-CN" sz="2400" dirty="0">
                <a:latin typeface="华文楷体" panose="02010600040101010101" charset="-122"/>
                <a:ea typeface="华文楷体" panose="02010600040101010101" charset="-122"/>
                <a:cs typeface="华文楷体" panose="02010600040101010101" charset="-122"/>
                <a:sym typeface="+mn-ea"/>
              </a:rPr>
              <a:t>2556</a:t>
            </a:r>
            <a:r>
              <a:rPr lang="zh-CN" altLang="en-US" sz="2400" dirty="0">
                <a:latin typeface="华文楷体" panose="02010600040101010101" charset="-122"/>
                <a:ea typeface="华文楷体" panose="02010600040101010101" charset="-122"/>
                <a:cs typeface="华文楷体" panose="02010600040101010101" charset="-122"/>
                <a:sym typeface="+mn-ea"/>
              </a:rPr>
              <a:t>个有效交易日的收益率。</a:t>
            </a:r>
          </a:p>
        </p:txBody>
      </p:sp>
      <p:sp>
        <p:nvSpPr>
          <p:cNvPr id="12" name="Rectangle 4" descr="浅色上对角线"/>
          <p:cNvSpPr>
            <a:spLocks noChangeArrowheads="1"/>
          </p:cNvSpPr>
          <p:nvPr/>
        </p:nvSpPr>
        <p:spPr bwMode="auto">
          <a:xfrm>
            <a:off x="861060" y="314325"/>
            <a:ext cx="4337958"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一、模型选取与数据来源</a:t>
            </a:r>
          </a:p>
        </p:txBody>
      </p:sp>
    </p:spTree>
    <p:extLst>
      <p:ext uri="{BB962C8B-B14F-4D97-AF65-F5344CB8AC3E}">
        <p14:creationId xmlns:p14="http://schemas.microsoft.com/office/powerpoint/2010/main" val="2277834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引言</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一、研究背景</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二、研究内容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29</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1"/>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800" dirty="0">
                <a:latin typeface="华文楷体" panose="02010600040101010101" charset="-122"/>
                <a:ea typeface="华文楷体" panose="02010600040101010101" charset="-122"/>
                <a:cs typeface="华文楷体" panose="02010600040101010101" charset="-122"/>
                <a:sym typeface="+mn-ea"/>
              </a:rPr>
              <a:t>（一）</a:t>
            </a:r>
            <a:r>
              <a:rPr lang="zh-CN" altLang="en-US" sz="2800" b="1" dirty="0">
                <a:latin typeface="华文楷体" panose="02010600040101010101" charset="-122"/>
                <a:ea typeface="华文楷体" panose="02010600040101010101" charset="-122"/>
                <a:cs typeface="华文楷体" panose="02010600040101010101" charset="-122"/>
                <a:sym typeface="+mn-ea"/>
              </a:rPr>
              <a:t>历史模拟法分析</a:t>
            </a:r>
            <a:endParaRPr lang="en-US" altLang="zh-CN" sz="2800" b="1" dirty="0">
              <a:latin typeface="华文楷体" panose="02010600040101010101" charset="-122"/>
              <a:ea typeface="华文楷体" panose="02010600040101010101" charset="-122"/>
              <a:cs typeface="华文楷体" panose="02010600040101010101" charset="-122"/>
              <a:sym typeface="+mn-ea"/>
            </a:endParaRPr>
          </a:p>
          <a:p>
            <a:pPr indent="304800" algn="just">
              <a:lnSpc>
                <a:spcPct val="150000"/>
              </a:lnSpc>
            </a:pPr>
            <a:endParaRPr lang="zh-CN" altLang="zh-CN" sz="2800"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
        <p:nvSpPr>
          <p:cNvPr id="7" name="文本框 6">
            <a:extLst>
              <a:ext uri="{FF2B5EF4-FFF2-40B4-BE49-F238E27FC236}">
                <a16:creationId xmlns:a16="http://schemas.microsoft.com/office/drawing/2014/main" id="{BBCB414C-B2C9-43E9-8227-E5D4411E476F}"/>
              </a:ext>
            </a:extLst>
          </p:cNvPr>
          <p:cNvSpPr txBox="1"/>
          <p:nvPr/>
        </p:nvSpPr>
        <p:spPr>
          <a:xfrm>
            <a:off x="861695" y="1603780"/>
            <a:ext cx="10405110" cy="1261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         </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核心原理：</a:t>
            </a:r>
            <a:r>
              <a:rPr kumimoji="0" lang="zh-CN" altLang="en-US" sz="2400" b="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直接对历史收益率排序取对应分位数，不对收益率做分布假设，完全依托历史真实损益刻画风险；优势是直观无假设、可保留真实极端事件，局限是高度依赖历史路径，无法外推未发生的极端风险。</a:t>
            </a:r>
            <a:endParaRPr kumimoji="0" lang="zh-CN" altLang="en-US" sz="2800" b="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endParaRPr>
          </a:p>
        </p:txBody>
      </p:sp>
      <p:pic>
        <p:nvPicPr>
          <p:cNvPr id="16" name="图片 15">
            <a:extLst>
              <a:ext uri="{FF2B5EF4-FFF2-40B4-BE49-F238E27FC236}">
                <a16:creationId xmlns:a16="http://schemas.microsoft.com/office/drawing/2014/main" id="{EE7FE9F5-605E-457E-A156-70AF884DA1AD}"/>
              </a:ext>
            </a:extLst>
          </p:cNvPr>
          <p:cNvPicPr/>
          <p:nvPr/>
        </p:nvPicPr>
        <p:blipFill rotWithShape="1">
          <a:blip r:embed="rId3">
            <a:extLst>
              <a:ext uri="{28A0092B-C50C-407E-A947-70E740481C1C}">
                <a14:useLocalDpi xmlns:a14="http://schemas.microsoft.com/office/drawing/2010/main" val="0"/>
              </a:ext>
            </a:extLst>
          </a:blip>
          <a:srcRect b="6186"/>
          <a:stretch/>
        </p:blipFill>
        <p:spPr>
          <a:xfrm>
            <a:off x="2811781" y="2827814"/>
            <a:ext cx="6744424" cy="3791195"/>
          </a:xfrm>
          <a:prstGeom prst="rect">
            <a:avLst/>
          </a:prstGeom>
          <a:noFill/>
          <a:ln>
            <a:noFill/>
          </a:ln>
        </p:spPr>
      </p:pic>
    </p:spTree>
    <p:extLst>
      <p:ext uri="{BB962C8B-B14F-4D97-AF65-F5344CB8AC3E}">
        <p14:creationId xmlns:p14="http://schemas.microsoft.com/office/powerpoint/2010/main" val="2574648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30</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1"/>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800" dirty="0">
                <a:latin typeface="华文楷体" panose="02010600040101010101" charset="-122"/>
                <a:ea typeface="华文楷体" panose="02010600040101010101" charset="-122"/>
                <a:cs typeface="华文楷体" panose="02010600040101010101" charset="-122"/>
                <a:sym typeface="+mn-ea"/>
              </a:rPr>
              <a:t>（一）</a:t>
            </a:r>
            <a:r>
              <a:rPr lang="zh-CN" altLang="en-US" sz="2800" b="1" dirty="0">
                <a:latin typeface="华文楷体" panose="02010600040101010101" charset="-122"/>
                <a:ea typeface="华文楷体" panose="02010600040101010101" charset="-122"/>
                <a:cs typeface="华文楷体" panose="02010600040101010101" charset="-122"/>
                <a:sym typeface="+mn-ea"/>
              </a:rPr>
              <a:t>历史模拟法分析</a:t>
            </a:r>
            <a:endParaRPr lang="en-US" altLang="zh-CN" sz="2800" b="1" dirty="0">
              <a:latin typeface="华文楷体" panose="02010600040101010101" charset="-122"/>
              <a:ea typeface="华文楷体" panose="02010600040101010101" charset="-122"/>
              <a:cs typeface="华文楷体" panose="02010600040101010101" charset="-122"/>
              <a:sym typeface="+mn-ea"/>
            </a:endParaRPr>
          </a:p>
          <a:p>
            <a:pPr indent="304800" algn="just">
              <a:lnSpc>
                <a:spcPct val="150000"/>
              </a:lnSpc>
            </a:pPr>
            <a:endParaRPr lang="zh-CN" altLang="zh-CN" sz="2800"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
        <p:nvSpPr>
          <p:cNvPr id="7" name="文本框 6">
            <a:extLst>
              <a:ext uri="{FF2B5EF4-FFF2-40B4-BE49-F238E27FC236}">
                <a16:creationId xmlns:a16="http://schemas.microsoft.com/office/drawing/2014/main" id="{BBCB414C-B2C9-43E9-8227-E5D4411E476F}"/>
              </a:ext>
            </a:extLst>
          </p:cNvPr>
          <p:cNvSpPr txBox="1"/>
          <p:nvPr/>
        </p:nvSpPr>
        <p:spPr>
          <a:xfrm>
            <a:off x="1416298" y="4999284"/>
            <a:ext cx="10405110"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latin typeface="华文楷体" panose="02010600040101010101" pitchFamily="2" charset="-122"/>
                <a:ea typeface="华文楷体" panose="02010600040101010101" pitchFamily="2" charset="-122"/>
              </a:rPr>
              <a:t>由此</a:t>
            </a:r>
            <a:r>
              <a:rPr lang="zh-CN" altLang="en-US" sz="2400" kern="100" dirty="0">
                <a:effectLst/>
                <a:latin typeface="华文楷体" panose="02010600040101010101" pitchFamily="2" charset="-122"/>
                <a:ea typeface="华文楷体" panose="02010600040101010101" pitchFamily="2" charset="-122"/>
              </a:rPr>
              <a:t>可知，在下一个交易日：</a:t>
            </a:r>
            <a:endParaRPr lang="en-US" altLang="zh-CN" sz="2400" kern="100" dirty="0">
              <a:effectLst/>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effectLst/>
                <a:latin typeface="华文楷体" panose="02010600040101010101" pitchFamily="2" charset="-122"/>
                <a:ea typeface="华文楷体" panose="02010600040101010101" pitchFamily="2" charset="-122"/>
              </a:rPr>
              <a:t>有</a:t>
            </a:r>
            <a:r>
              <a:rPr lang="en-US" altLang="zh-CN" sz="2400" kern="100" dirty="0">
                <a:effectLst/>
                <a:latin typeface="华文楷体" panose="02010600040101010101" pitchFamily="2" charset="-122"/>
                <a:ea typeface="华文楷体" panose="02010600040101010101" pitchFamily="2" charset="-122"/>
              </a:rPr>
              <a:t>95%</a:t>
            </a:r>
            <a:r>
              <a:rPr lang="zh-CN" altLang="en-US" sz="2400" kern="100" dirty="0">
                <a:effectLst/>
                <a:latin typeface="华文楷体" panose="02010600040101010101" pitchFamily="2" charset="-122"/>
                <a:ea typeface="华文楷体" panose="02010600040101010101" pitchFamily="2" charset="-122"/>
              </a:rPr>
              <a:t>的把握，</a:t>
            </a:r>
            <a:r>
              <a:rPr lang="en-US" altLang="zh-CN" sz="2400" kern="100" dirty="0">
                <a:effectLst/>
                <a:latin typeface="华文楷体" panose="02010600040101010101" pitchFamily="2" charset="-122"/>
                <a:ea typeface="华文楷体" panose="02010600040101010101" pitchFamily="2" charset="-122"/>
              </a:rPr>
              <a:t>100</a:t>
            </a:r>
            <a:r>
              <a:rPr lang="zh-CN" altLang="en-US" sz="2400" kern="100" dirty="0">
                <a:effectLst/>
                <a:latin typeface="华文楷体" panose="02010600040101010101" pitchFamily="2" charset="-122"/>
                <a:ea typeface="华文楷体" panose="02010600040101010101" pitchFamily="2" charset="-122"/>
              </a:rPr>
              <a:t>万元投资头寸的损失不会超过</a:t>
            </a:r>
            <a:r>
              <a:rPr kumimoji="0" lang="en-US" altLang="zh-CN" sz="240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18500</a:t>
            </a:r>
            <a:r>
              <a:rPr lang="zh-CN" altLang="en-US" sz="2400" kern="100" dirty="0">
                <a:effectLst/>
                <a:latin typeface="华文楷体" panose="02010600040101010101" pitchFamily="2" charset="-122"/>
                <a:ea typeface="华文楷体" panose="02010600040101010101" pitchFamily="2" charset="-122"/>
              </a:rPr>
              <a:t>元。</a:t>
            </a:r>
            <a:endParaRPr lang="en-US" altLang="zh-CN" sz="2400" kern="100" dirty="0">
              <a:effectLst/>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effectLst/>
                <a:latin typeface="华文楷体" panose="02010600040101010101" pitchFamily="2" charset="-122"/>
                <a:ea typeface="华文楷体" panose="02010600040101010101" pitchFamily="2" charset="-122"/>
              </a:rPr>
              <a:t>有</a:t>
            </a:r>
            <a:r>
              <a:rPr lang="en-US" altLang="zh-CN" sz="2400" kern="100" dirty="0">
                <a:effectLst/>
                <a:latin typeface="华文楷体" panose="02010600040101010101" pitchFamily="2" charset="-122"/>
                <a:ea typeface="华文楷体" panose="02010600040101010101" pitchFamily="2" charset="-122"/>
              </a:rPr>
              <a:t>99%</a:t>
            </a:r>
            <a:r>
              <a:rPr lang="zh-CN" altLang="en-US" sz="2400" kern="100" dirty="0">
                <a:effectLst/>
                <a:latin typeface="华文楷体" panose="02010600040101010101" pitchFamily="2" charset="-122"/>
                <a:ea typeface="华文楷体" panose="02010600040101010101" pitchFamily="2" charset="-122"/>
              </a:rPr>
              <a:t>的把握，</a:t>
            </a:r>
            <a:r>
              <a:rPr lang="en-US" altLang="zh-CN" sz="2400" kern="100" dirty="0">
                <a:effectLst/>
                <a:latin typeface="华文楷体" panose="02010600040101010101" pitchFamily="2" charset="-122"/>
                <a:ea typeface="华文楷体" panose="02010600040101010101" pitchFamily="2" charset="-122"/>
              </a:rPr>
              <a:t>100</a:t>
            </a:r>
            <a:r>
              <a:rPr lang="zh-CN" altLang="en-US" sz="2400" kern="100" dirty="0">
                <a:effectLst/>
                <a:latin typeface="华文楷体" panose="02010600040101010101" pitchFamily="2" charset="-122"/>
                <a:ea typeface="华文楷体" panose="02010600040101010101" pitchFamily="2" charset="-122"/>
              </a:rPr>
              <a:t>万元投资头寸的损失不会超过</a:t>
            </a:r>
            <a:r>
              <a:rPr kumimoji="0" lang="en-US" altLang="zh-CN" sz="240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43900</a:t>
            </a:r>
            <a:r>
              <a:rPr lang="zh-CN" altLang="en-US" sz="2400" kern="100" dirty="0">
                <a:effectLst/>
                <a:latin typeface="华文楷体" panose="02010600040101010101" pitchFamily="2" charset="-122"/>
                <a:ea typeface="华文楷体" panose="02010600040101010101" pitchFamily="2" charset="-122"/>
              </a:rPr>
              <a:t>元。</a:t>
            </a:r>
            <a:endParaRPr lang="zh-CN" altLang="zh-CN" sz="2400" kern="100" dirty="0">
              <a:effectLst/>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a:t>
            </a:r>
          </a:p>
        </p:txBody>
      </p:sp>
      <p:pic>
        <p:nvPicPr>
          <p:cNvPr id="16" name="图片 15">
            <a:extLst>
              <a:ext uri="{FF2B5EF4-FFF2-40B4-BE49-F238E27FC236}">
                <a16:creationId xmlns:a16="http://schemas.microsoft.com/office/drawing/2014/main" id="{EE7FE9F5-605E-457E-A156-70AF884DA1AD}"/>
              </a:ext>
            </a:extLst>
          </p:cNvPr>
          <p:cNvPicPr/>
          <p:nvPr/>
        </p:nvPicPr>
        <p:blipFill rotWithShape="1">
          <a:blip r:embed="rId3">
            <a:extLst>
              <a:ext uri="{28A0092B-C50C-407E-A947-70E740481C1C}">
                <a14:useLocalDpi xmlns:a14="http://schemas.microsoft.com/office/drawing/2010/main" val="0"/>
              </a:ext>
            </a:extLst>
          </a:blip>
          <a:srcRect b="6186"/>
          <a:stretch/>
        </p:blipFill>
        <p:spPr>
          <a:xfrm>
            <a:off x="2558446" y="1360384"/>
            <a:ext cx="6888842" cy="3630234"/>
          </a:xfrm>
          <a:prstGeom prst="rect">
            <a:avLst/>
          </a:prstGeom>
          <a:noFill/>
          <a:ln>
            <a:noFill/>
          </a:ln>
        </p:spPr>
      </p:pic>
    </p:spTree>
    <p:extLst>
      <p:ext uri="{BB962C8B-B14F-4D97-AF65-F5344CB8AC3E}">
        <p14:creationId xmlns:p14="http://schemas.microsoft.com/office/powerpoint/2010/main" val="9201340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31</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2"/>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800" dirty="0">
                <a:latin typeface="华文楷体" panose="02010600040101010101" charset="-122"/>
                <a:ea typeface="华文楷体" panose="02010600040101010101" charset="-122"/>
                <a:cs typeface="华文楷体" panose="02010600040101010101" charset="-122"/>
                <a:sym typeface="+mn-ea"/>
              </a:rPr>
              <a:t>（二）</a:t>
            </a:r>
            <a:r>
              <a:rPr lang="zh-CN" altLang="en-US" sz="2800" b="1" dirty="0"/>
              <a:t>方差 </a:t>
            </a:r>
            <a:r>
              <a:rPr lang="en-US" altLang="zh-CN" sz="2800" b="1" dirty="0"/>
              <a:t>- </a:t>
            </a:r>
            <a:r>
              <a:rPr lang="zh-CN" altLang="en-US" sz="2800" b="1" dirty="0"/>
              <a:t>协方差法</a:t>
            </a:r>
            <a:endParaRPr lang="en-US" altLang="zh-CN" sz="2800" b="1" dirty="0">
              <a:latin typeface="华文楷体" panose="02010600040101010101" charset="-122"/>
              <a:ea typeface="华文楷体" panose="02010600040101010101" charset="-122"/>
              <a:cs typeface="华文楷体" panose="02010600040101010101" charset="-122"/>
              <a:sym typeface="+mn-ea"/>
            </a:endParaRPr>
          </a:p>
          <a:p>
            <a:pPr indent="304800" algn="just">
              <a:lnSpc>
                <a:spcPct val="150000"/>
              </a:lnSpc>
            </a:pPr>
            <a:endParaRPr lang="zh-CN" altLang="zh-CN" sz="2800"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
        <p:nvSpPr>
          <p:cNvPr id="7" name="文本框 6">
            <a:extLst>
              <a:ext uri="{FF2B5EF4-FFF2-40B4-BE49-F238E27FC236}">
                <a16:creationId xmlns:a16="http://schemas.microsoft.com/office/drawing/2014/main" id="{BBCB414C-B2C9-43E9-8227-E5D4411E476F}"/>
              </a:ext>
            </a:extLst>
          </p:cNvPr>
          <p:cNvSpPr txBox="1"/>
          <p:nvPr/>
        </p:nvSpPr>
        <p:spPr>
          <a:xfrm>
            <a:off x="893445" y="1594255"/>
            <a:ext cx="10405110" cy="1261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0000"/>
                </a:solidFill>
                <a:effectLst/>
                <a:uLnTx/>
                <a:uFillTx/>
                <a:latin typeface="ui-sans-serif"/>
                <a:ea typeface="宋体" panose="02010600030101010101" pitchFamily="2" charset="-122"/>
                <a:cs typeface="+mn-cs"/>
              </a:rPr>
              <a:t>         </a:t>
            </a:r>
            <a:r>
              <a:rPr kumimoji="0" lang="zh-CN" altLang="en-US" sz="2400" b="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方差</a:t>
            </a:r>
            <a:r>
              <a:rPr kumimoji="0" lang="en-US" altLang="zh-CN" sz="2400" b="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a:t>
            </a:r>
            <a:r>
              <a:rPr kumimoji="0" lang="zh-CN" altLang="en-US" sz="2400" b="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协方差法基于正态分布假设计算风险价值。计算过程为：假定资产收益率服从正态分布，通过历史数据估计收益率分布的均值和标准差，再利用正态分布的分位数特性计算</a:t>
            </a:r>
            <a:r>
              <a:rPr kumimoji="0" lang="en-US" altLang="zh-CN" sz="2400" b="0" i="0" u="none" strike="noStrike" kern="1200" cap="none" spc="0" normalizeH="0" baseline="0" noProof="0" dirty="0" err="1">
                <a:ln>
                  <a:noFill/>
                </a:ln>
                <a:solidFill>
                  <a:srgbClr val="000000"/>
                </a:solidFill>
                <a:effectLst/>
                <a:uLnTx/>
                <a:uFillTx/>
                <a:latin typeface="华文楷体" panose="02010600040101010101" pitchFamily="2" charset="-122"/>
                <a:ea typeface="华文楷体" panose="02010600040101010101" pitchFamily="2" charset="-122"/>
              </a:rPr>
              <a:t>VaR</a:t>
            </a:r>
            <a:r>
              <a:rPr kumimoji="0" lang="zh-CN" altLang="en-US" sz="2400" b="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rPr>
              <a:t>。</a:t>
            </a:r>
            <a:endParaRPr kumimoji="0" lang="zh-CN" altLang="en-US" sz="2800" b="0"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endParaRPr>
          </a:p>
        </p:txBody>
      </p:sp>
      <p:sp>
        <p:nvSpPr>
          <p:cNvPr id="12" name="文本框 11">
            <a:extLst>
              <a:ext uri="{FF2B5EF4-FFF2-40B4-BE49-F238E27FC236}">
                <a16:creationId xmlns:a16="http://schemas.microsoft.com/office/drawing/2014/main" id="{B7551901-287A-4078-A085-8DE969908CEE}"/>
              </a:ext>
            </a:extLst>
          </p:cNvPr>
          <p:cNvSpPr txBox="1"/>
          <p:nvPr/>
        </p:nvSpPr>
        <p:spPr>
          <a:xfrm>
            <a:off x="776287" y="2979671"/>
            <a:ext cx="10522267" cy="2081339"/>
          </a:xfrm>
          <a:prstGeom prst="rect">
            <a:avLst/>
          </a:prstGeom>
          <a:noFill/>
        </p:spPr>
        <p:txBody>
          <a:bodyPr wrap="square" rtlCol="0">
            <a:spAutoFit/>
          </a:bodyPr>
          <a:lstStyle/>
          <a:p>
            <a:pPr marL="0" indent="304800">
              <a:lnSpc>
                <a:spcPct val="125000"/>
              </a:lnSpc>
            </a:pPr>
            <a:r>
              <a:rPr lang="zh-CN" altLang="en-US" sz="2800" dirty="0">
                <a:latin typeface="华文楷体" panose="02010600040101010101" charset="-122"/>
                <a:ea typeface="华文楷体" panose="02010600040101010101" charset="-122"/>
                <a:sym typeface="Kaiti SC"/>
              </a:rPr>
              <a:t>    </a:t>
            </a:r>
            <a:r>
              <a:rPr lang="zh-CN" altLang="en-US" sz="2400" dirty="0">
                <a:latin typeface="华文楷体" panose="02010600040101010101" charset="-122"/>
                <a:ea typeface="华文楷体" panose="02010600040101010101" charset="-122"/>
                <a:sym typeface="Kaiti SC"/>
              </a:rPr>
              <a:t>根据正态分布性质，不同置信水平下的</a:t>
            </a:r>
            <a:r>
              <a:rPr lang="en-US" altLang="zh-CN" sz="2400" dirty="0" err="1">
                <a:latin typeface="华文楷体" panose="02010600040101010101" charset="-122"/>
                <a:ea typeface="华文楷体" panose="02010600040101010101" charset="-122"/>
                <a:sym typeface="Kaiti SC"/>
              </a:rPr>
              <a:t>VaR</a:t>
            </a:r>
            <a:r>
              <a:rPr lang="zh-CN" altLang="en-US" sz="2400" dirty="0">
                <a:latin typeface="华文楷体" panose="02010600040101010101" charset="-122"/>
                <a:ea typeface="华文楷体" panose="02010600040101010101" charset="-122"/>
                <a:sym typeface="Kaiti SC"/>
              </a:rPr>
              <a:t>计算公式为：</a:t>
            </a:r>
          </a:p>
          <a:p>
            <a:pPr algn="l">
              <a:spcBef>
                <a:spcPts val="300"/>
              </a:spcBef>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rPr>
              <a:t>2.12</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dirty="0">
              <a:latin typeface="华文楷体" panose="02010600040101010101" charset="-122"/>
              <a:ea typeface="华文楷体" panose="02010600040101010101" charset="-122"/>
              <a:sym typeface="Kaiti SC"/>
            </a:endParaRPr>
          </a:p>
          <a:p>
            <a:pPr marL="0" indent="304800">
              <a:lnSpc>
                <a:spcPct val="125000"/>
              </a:lnSpc>
            </a:pPr>
            <a:r>
              <a:rPr lang="zh-CN" altLang="en-US" sz="2400" dirty="0">
                <a:latin typeface="华文楷体" panose="02010600040101010101" charset="-122"/>
                <a:ea typeface="华文楷体" panose="02010600040101010101" charset="-122"/>
                <a:sym typeface="Kaiti SC"/>
              </a:rPr>
              <a:t>    其中，</a:t>
            </a:r>
            <a:r>
              <a:rPr lang="en-US" altLang="zh-CN" sz="2800" b="1" dirty="0">
                <a:latin typeface="华文楷体" panose="02010600040101010101" charset="-122"/>
                <a:ea typeface="华文楷体" panose="02010600040101010101" charset="-122"/>
                <a:sym typeface="Kaiti SC"/>
              </a:rPr>
              <a:t>μ</a:t>
            </a:r>
            <a:r>
              <a:rPr lang="zh-CN" altLang="en-US" sz="2400" dirty="0">
                <a:latin typeface="华文楷体" panose="02010600040101010101" charset="-122"/>
                <a:ea typeface="华文楷体" panose="02010600040101010101" charset="-122"/>
                <a:sym typeface="Kaiti SC"/>
              </a:rPr>
              <a:t>为收益率均值，  为标准正态分布的上</a:t>
            </a:r>
            <a:r>
              <a:rPr lang="en-US" altLang="zh-CN" sz="2400" dirty="0">
                <a:latin typeface="华文楷体" panose="02010600040101010101" charset="-122"/>
                <a:ea typeface="华文楷体" panose="02010600040101010101" charset="-122"/>
                <a:sym typeface="Kaiti SC"/>
              </a:rPr>
              <a:t>α</a:t>
            </a:r>
            <a:r>
              <a:rPr lang="zh-CN" altLang="en-US" sz="2400" dirty="0">
                <a:latin typeface="华文楷体" panose="02010600040101010101" charset="-122"/>
                <a:ea typeface="华文楷体" panose="02010600040101010101" charset="-122"/>
                <a:sym typeface="Kaiti SC"/>
              </a:rPr>
              <a:t>分位数，</a:t>
            </a:r>
            <a:r>
              <a:rPr lang="en-US" altLang="zh-CN" sz="2800" b="1" dirty="0">
                <a:latin typeface="华文楷体" panose="02010600040101010101" charset="-122"/>
                <a:ea typeface="华文楷体" panose="02010600040101010101" charset="-122"/>
                <a:sym typeface="Kaiti SC"/>
              </a:rPr>
              <a:t>σ</a:t>
            </a:r>
            <a:r>
              <a:rPr lang="zh-CN" altLang="en-US" sz="2400" dirty="0">
                <a:latin typeface="华文楷体" panose="02010600040101010101" charset="-122"/>
                <a:ea typeface="华文楷体" panose="02010600040101010101" charset="-122"/>
                <a:sym typeface="Kaiti SC"/>
              </a:rPr>
              <a:t>为收益率的标准差，</a:t>
            </a:r>
            <a:r>
              <a:rPr lang="en-US" altLang="zh-CN" sz="2800" b="1" dirty="0">
                <a:latin typeface="华文楷体" panose="02010600040101010101" charset="-122"/>
                <a:ea typeface="华文楷体" panose="02010600040101010101" charset="-122"/>
                <a:sym typeface="Kaiti SC"/>
              </a:rPr>
              <a:t>  </a:t>
            </a:r>
            <a:r>
              <a:rPr lang="zh-CN" altLang="en-US" sz="2400" dirty="0">
                <a:latin typeface="华文楷体" panose="02010600040101010101" charset="-122"/>
                <a:ea typeface="华文楷体" panose="02010600040101010101" charset="-122"/>
                <a:sym typeface="Kaiti SC"/>
              </a:rPr>
              <a:t>为初始投资组合的价值。</a:t>
            </a:r>
            <a:endParaRPr lang="en-US" altLang="zh-CN" sz="2400" dirty="0">
              <a:latin typeface="华文楷体" panose="02010600040101010101" charset="-122"/>
              <a:ea typeface="华文楷体" panose="02010600040101010101" charset="-122"/>
              <a:sym typeface="Kaiti SC"/>
            </a:endParaRPr>
          </a:p>
        </p:txBody>
      </p:sp>
      <p:graphicFrame>
        <p:nvGraphicFramePr>
          <p:cNvPr id="3" name="对象 2">
            <a:extLst>
              <a:ext uri="{FF2B5EF4-FFF2-40B4-BE49-F238E27FC236}">
                <a16:creationId xmlns:a16="http://schemas.microsoft.com/office/drawing/2014/main" id="{D9E1AE58-9913-42F6-B5FE-D4FBF2851932}"/>
              </a:ext>
            </a:extLst>
          </p:cNvPr>
          <p:cNvGraphicFramePr>
            <a:graphicFrameLocks noChangeAspect="1"/>
          </p:cNvGraphicFramePr>
          <p:nvPr>
            <p:extLst>
              <p:ext uri="{D42A27DB-BD31-4B8C-83A1-F6EECF244321}">
                <p14:modId xmlns:p14="http://schemas.microsoft.com/office/powerpoint/2010/main" val="1255633231"/>
              </p:ext>
            </p:extLst>
          </p:nvPr>
        </p:nvGraphicFramePr>
        <p:xfrm>
          <a:off x="4219507" y="3468488"/>
          <a:ext cx="3752985" cy="594758"/>
        </p:xfrm>
        <a:graphic>
          <a:graphicData uri="http://schemas.openxmlformats.org/presentationml/2006/ole">
            <mc:AlternateContent xmlns:mc="http://schemas.openxmlformats.org/markup-compatibility/2006">
              <mc:Choice xmlns:v="urn:schemas-microsoft-com:vml" Requires="v">
                <p:oleObj spid="_x0000_s12299" name="Equation" r:id="rId4" imgW="1600200" imgH="253800" progId="Equation.DSMT4">
                  <p:embed/>
                </p:oleObj>
              </mc:Choice>
              <mc:Fallback>
                <p:oleObj name="Equation" r:id="rId4" imgW="1600200" imgH="253800" progId="Equation.DSMT4">
                  <p:embed/>
                  <p:pic>
                    <p:nvPicPr>
                      <p:cNvPr id="0" name=""/>
                      <p:cNvPicPr/>
                      <p:nvPr/>
                    </p:nvPicPr>
                    <p:blipFill>
                      <a:blip r:embed="rId5"/>
                      <a:stretch>
                        <a:fillRect/>
                      </a:stretch>
                    </p:blipFill>
                    <p:spPr>
                      <a:xfrm>
                        <a:off x="4219507" y="3468488"/>
                        <a:ext cx="3752985" cy="594758"/>
                      </a:xfrm>
                      <a:prstGeom prst="rect">
                        <a:avLst/>
                      </a:prstGeom>
                    </p:spPr>
                  </p:pic>
                </p:oleObj>
              </mc:Fallback>
            </mc:AlternateContent>
          </a:graphicData>
        </a:graphic>
      </p:graphicFrame>
      <p:graphicFrame>
        <p:nvGraphicFramePr>
          <p:cNvPr id="9" name="对象 8">
            <a:extLst>
              <a:ext uri="{FF2B5EF4-FFF2-40B4-BE49-F238E27FC236}">
                <a16:creationId xmlns:a16="http://schemas.microsoft.com/office/drawing/2014/main" id="{6CC570CE-495B-4373-AB9D-B4F544F6F1CC}"/>
              </a:ext>
            </a:extLst>
          </p:cNvPr>
          <p:cNvGraphicFramePr>
            <a:graphicFrameLocks noChangeAspect="1"/>
          </p:cNvGraphicFramePr>
          <p:nvPr>
            <p:extLst>
              <p:ext uri="{D42A27DB-BD31-4B8C-83A1-F6EECF244321}">
                <p14:modId xmlns:p14="http://schemas.microsoft.com/office/powerpoint/2010/main" val="2475918720"/>
              </p:ext>
            </p:extLst>
          </p:nvPr>
        </p:nvGraphicFramePr>
        <p:xfrm>
          <a:off x="4550835" y="4020340"/>
          <a:ext cx="387614" cy="440378"/>
        </p:xfrm>
        <a:graphic>
          <a:graphicData uri="http://schemas.openxmlformats.org/presentationml/2006/ole">
            <mc:AlternateContent xmlns:mc="http://schemas.openxmlformats.org/markup-compatibility/2006">
              <mc:Choice xmlns:v="urn:schemas-microsoft-com:vml" Requires="v">
                <p:oleObj spid="_x0000_s12300" name="Equation" r:id="rId6" imgW="303366" imgH="343802" progId="Equation.DSMT4">
                  <p:embed/>
                </p:oleObj>
              </mc:Choice>
              <mc:Fallback>
                <p:oleObj name="Equation" r:id="rId6" imgW="303366" imgH="343802" progId="Equation.DSMT4">
                  <p:embed/>
                  <p:pic>
                    <p:nvPicPr>
                      <p:cNvPr id="0" name=""/>
                      <p:cNvPicPr/>
                      <p:nvPr/>
                    </p:nvPicPr>
                    <p:blipFill>
                      <a:blip r:embed="rId7"/>
                      <a:stretch>
                        <a:fillRect/>
                      </a:stretch>
                    </p:blipFill>
                    <p:spPr>
                      <a:xfrm>
                        <a:off x="4550835" y="4020340"/>
                        <a:ext cx="387614" cy="440378"/>
                      </a:xfrm>
                      <a:prstGeom prst="rect">
                        <a:avLst/>
                      </a:prstGeom>
                    </p:spPr>
                  </p:pic>
                </p:oleObj>
              </mc:Fallback>
            </mc:AlternateContent>
          </a:graphicData>
        </a:graphic>
      </p:graphicFrame>
      <p:graphicFrame>
        <p:nvGraphicFramePr>
          <p:cNvPr id="10" name="对象 9">
            <a:extLst>
              <a:ext uri="{FF2B5EF4-FFF2-40B4-BE49-F238E27FC236}">
                <a16:creationId xmlns:a16="http://schemas.microsoft.com/office/drawing/2014/main" id="{1AB0DC73-B003-4632-9602-0F7AB857B633}"/>
              </a:ext>
            </a:extLst>
          </p:cNvPr>
          <p:cNvGraphicFramePr>
            <a:graphicFrameLocks noChangeAspect="1"/>
          </p:cNvGraphicFramePr>
          <p:nvPr>
            <p:extLst>
              <p:ext uri="{D42A27DB-BD31-4B8C-83A1-F6EECF244321}">
                <p14:modId xmlns:p14="http://schemas.microsoft.com/office/powerpoint/2010/main" val="3470642977"/>
              </p:ext>
            </p:extLst>
          </p:nvPr>
        </p:nvGraphicFramePr>
        <p:xfrm>
          <a:off x="1628799" y="4527734"/>
          <a:ext cx="388622" cy="471121"/>
        </p:xfrm>
        <a:graphic>
          <a:graphicData uri="http://schemas.openxmlformats.org/presentationml/2006/ole">
            <mc:AlternateContent xmlns:mc="http://schemas.openxmlformats.org/markup-compatibility/2006">
              <mc:Choice xmlns:v="urn:schemas-microsoft-com:vml" Requires="v">
                <p:oleObj spid="_x0000_s12301" name="Equation" r:id="rId8" imgW="284540" imgH="343802" progId="Equation.DSMT4">
                  <p:embed/>
                </p:oleObj>
              </mc:Choice>
              <mc:Fallback>
                <p:oleObj name="Equation" r:id="rId8" imgW="284540" imgH="343802" progId="Equation.DSMT4">
                  <p:embed/>
                  <p:pic>
                    <p:nvPicPr>
                      <p:cNvPr id="0" name=""/>
                      <p:cNvPicPr/>
                      <p:nvPr/>
                    </p:nvPicPr>
                    <p:blipFill>
                      <a:blip r:embed="rId9"/>
                      <a:stretch>
                        <a:fillRect/>
                      </a:stretch>
                    </p:blipFill>
                    <p:spPr>
                      <a:xfrm>
                        <a:off x="1628799" y="4527734"/>
                        <a:ext cx="388622" cy="471121"/>
                      </a:xfrm>
                      <a:prstGeom prst="rect">
                        <a:avLst/>
                      </a:prstGeom>
                    </p:spPr>
                  </p:pic>
                </p:oleObj>
              </mc:Fallback>
            </mc:AlternateContent>
          </a:graphicData>
        </a:graphic>
      </p:graphicFrame>
    </p:spTree>
    <p:extLst>
      <p:ext uri="{BB962C8B-B14F-4D97-AF65-F5344CB8AC3E}">
        <p14:creationId xmlns:p14="http://schemas.microsoft.com/office/powerpoint/2010/main" val="4183933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32</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1"/>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800" dirty="0">
                <a:latin typeface="华文楷体" panose="02010600040101010101" charset="-122"/>
                <a:ea typeface="华文楷体" panose="02010600040101010101" charset="-122"/>
                <a:cs typeface="华文楷体" panose="02010600040101010101" charset="-122"/>
                <a:sym typeface="+mn-ea"/>
              </a:rPr>
              <a:t>（二）</a:t>
            </a:r>
            <a:r>
              <a:rPr lang="zh-CN" altLang="en-US" sz="2800" b="1" dirty="0">
                <a:latin typeface="华文楷体" panose="02010600040101010101" pitchFamily="2" charset="-122"/>
                <a:ea typeface="华文楷体" panose="02010600040101010101" pitchFamily="2" charset="-122"/>
              </a:rPr>
              <a:t>方差 </a:t>
            </a:r>
            <a:r>
              <a:rPr lang="en-US" altLang="zh-CN" sz="2800" b="1" dirty="0">
                <a:latin typeface="华文楷体" panose="02010600040101010101" pitchFamily="2" charset="-122"/>
                <a:ea typeface="华文楷体" panose="02010600040101010101" pitchFamily="2" charset="-122"/>
              </a:rPr>
              <a:t>- </a:t>
            </a:r>
            <a:r>
              <a:rPr lang="zh-CN" altLang="en-US" sz="2800" b="1" dirty="0">
                <a:latin typeface="华文楷体" panose="02010600040101010101" pitchFamily="2" charset="-122"/>
                <a:ea typeface="华文楷体" panose="02010600040101010101" pitchFamily="2" charset="-122"/>
              </a:rPr>
              <a:t>协方差法</a:t>
            </a:r>
            <a:endParaRPr lang="en-US" altLang="zh-CN" sz="2800" b="1" dirty="0">
              <a:latin typeface="华文楷体" panose="02010600040101010101" pitchFamily="2" charset="-122"/>
              <a:ea typeface="华文楷体" panose="02010600040101010101" pitchFamily="2" charset="-122"/>
              <a:cs typeface="华文楷体" panose="02010600040101010101" charset="-122"/>
              <a:sym typeface="+mn-ea"/>
            </a:endParaRPr>
          </a:p>
          <a:p>
            <a:pPr indent="304800" algn="just">
              <a:lnSpc>
                <a:spcPct val="150000"/>
              </a:lnSpc>
            </a:pPr>
            <a:endParaRPr lang="zh-CN" altLang="zh-CN" sz="2800"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
        <p:nvSpPr>
          <p:cNvPr id="44" name="文本框 43">
            <a:extLst>
              <a:ext uri="{FF2B5EF4-FFF2-40B4-BE49-F238E27FC236}">
                <a16:creationId xmlns:a16="http://schemas.microsoft.com/office/drawing/2014/main" id="{248A9AB1-CBC0-4002-A5ED-631ABB941D0A}"/>
              </a:ext>
            </a:extLst>
          </p:cNvPr>
          <p:cNvSpPr txBox="1"/>
          <p:nvPr/>
        </p:nvSpPr>
        <p:spPr>
          <a:xfrm>
            <a:off x="1231900" y="4294326"/>
            <a:ext cx="1040511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effectLst/>
                <a:latin typeface="华文楷体" panose="02010600040101010101" pitchFamily="2" charset="-122"/>
                <a:ea typeface="华文楷体" panose="02010600040101010101" pitchFamily="2" charset="-122"/>
              </a:rPr>
              <a:t>由此可知，在下一个交易日：</a:t>
            </a:r>
            <a:endParaRPr lang="en-US" altLang="zh-CN" sz="2400" kern="100" dirty="0">
              <a:effectLst/>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effectLst/>
                <a:latin typeface="华文楷体" panose="02010600040101010101" pitchFamily="2" charset="-122"/>
                <a:ea typeface="华文楷体" panose="02010600040101010101" pitchFamily="2" charset="-122"/>
              </a:rPr>
              <a:t>有</a:t>
            </a:r>
            <a:r>
              <a:rPr lang="en-US" altLang="zh-CN" sz="2400" kern="100" dirty="0">
                <a:effectLst/>
                <a:latin typeface="华文楷体" panose="02010600040101010101" pitchFamily="2" charset="-122"/>
                <a:ea typeface="华文楷体" panose="02010600040101010101" pitchFamily="2" charset="-122"/>
              </a:rPr>
              <a:t>95%</a:t>
            </a:r>
            <a:r>
              <a:rPr lang="zh-CN" altLang="en-US" sz="2400" kern="100" dirty="0">
                <a:effectLst/>
                <a:latin typeface="华文楷体" panose="02010600040101010101" pitchFamily="2" charset="-122"/>
                <a:ea typeface="华文楷体" panose="02010600040101010101" pitchFamily="2" charset="-122"/>
              </a:rPr>
              <a:t>的把握，</a:t>
            </a:r>
            <a:r>
              <a:rPr lang="en-US" altLang="zh-CN" sz="2400" kern="100" dirty="0">
                <a:effectLst/>
                <a:latin typeface="华文楷体" panose="02010600040101010101" pitchFamily="2" charset="-122"/>
                <a:ea typeface="华文楷体" panose="02010600040101010101" pitchFamily="2" charset="-122"/>
              </a:rPr>
              <a:t>100</a:t>
            </a:r>
            <a:r>
              <a:rPr lang="zh-CN" altLang="en-US" sz="2400" kern="100" dirty="0">
                <a:effectLst/>
                <a:latin typeface="华文楷体" panose="02010600040101010101" pitchFamily="2" charset="-122"/>
                <a:ea typeface="华文楷体" panose="02010600040101010101" pitchFamily="2" charset="-122"/>
              </a:rPr>
              <a:t>万元投资头寸的损失不会超过</a:t>
            </a:r>
            <a:r>
              <a:rPr lang="en-US" altLang="zh-CN" sz="2400" kern="100" dirty="0">
                <a:effectLst/>
                <a:latin typeface="华文楷体" panose="02010600040101010101" pitchFamily="2" charset="-122"/>
                <a:ea typeface="华文楷体" panose="02010600040101010101" pitchFamily="2" charset="-122"/>
              </a:rPr>
              <a:t>21169</a:t>
            </a:r>
            <a:r>
              <a:rPr lang="zh-CN" altLang="en-US" sz="2400" kern="100" dirty="0">
                <a:effectLst/>
                <a:latin typeface="华文楷体" panose="02010600040101010101" pitchFamily="2" charset="-122"/>
                <a:ea typeface="华文楷体" panose="02010600040101010101" pitchFamily="2" charset="-122"/>
              </a:rPr>
              <a:t>元。</a:t>
            </a:r>
            <a:endParaRPr lang="en-US" altLang="zh-CN" sz="2400" kern="100" dirty="0">
              <a:effectLst/>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effectLst/>
                <a:latin typeface="华文楷体" panose="02010600040101010101" pitchFamily="2" charset="-122"/>
                <a:ea typeface="华文楷体" panose="02010600040101010101" pitchFamily="2" charset="-122"/>
              </a:rPr>
              <a:t>有</a:t>
            </a:r>
            <a:r>
              <a:rPr lang="en-US" altLang="zh-CN" sz="2400" kern="100" dirty="0">
                <a:effectLst/>
                <a:latin typeface="华文楷体" panose="02010600040101010101" pitchFamily="2" charset="-122"/>
                <a:ea typeface="华文楷体" panose="02010600040101010101" pitchFamily="2" charset="-122"/>
              </a:rPr>
              <a:t>99%</a:t>
            </a:r>
            <a:r>
              <a:rPr lang="zh-CN" altLang="en-US" sz="2400" kern="100" dirty="0">
                <a:effectLst/>
                <a:latin typeface="华文楷体" panose="02010600040101010101" pitchFamily="2" charset="-122"/>
                <a:ea typeface="华文楷体" panose="02010600040101010101" pitchFamily="2" charset="-122"/>
              </a:rPr>
              <a:t>的把握，</a:t>
            </a:r>
            <a:r>
              <a:rPr lang="en-US" altLang="zh-CN" sz="2400" kern="100" dirty="0">
                <a:effectLst/>
                <a:latin typeface="华文楷体" panose="02010600040101010101" pitchFamily="2" charset="-122"/>
                <a:ea typeface="华文楷体" panose="02010600040101010101" pitchFamily="2" charset="-122"/>
              </a:rPr>
              <a:t>100</a:t>
            </a:r>
            <a:r>
              <a:rPr lang="zh-CN" altLang="en-US" sz="2400" kern="100" dirty="0">
                <a:effectLst/>
                <a:latin typeface="华文楷体" panose="02010600040101010101" pitchFamily="2" charset="-122"/>
                <a:ea typeface="华文楷体" panose="02010600040101010101" pitchFamily="2" charset="-122"/>
              </a:rPr>
              <a:t>万元投资头寸的损失不会超过</a:t>
            </a:r>
            <a:r>
              <a:rPr lang="en-US" altLang="zh-CN" sz="2400" kern="100" dirty="0">
                <a:effectLst/>
                <a:latin typeface="华文楷体" panose="02010600040101010101" pitchFamily="2" charset="-122"/>
                <a:ea typeface="华文楷体" panose="02010600040101010101" pitchFamily="2" charset="-122"/>
              </a:rPr>
              <a:t>29941</a:t>
            </a:r>
            <a:r>
              <a:rPr lang="zh-CN" altLang="en-US" sz="2400" kern="100" dirty="0">
                <a:effectLst/>
                <a:latin typeface="华文楷体" panose="02010600040101010101" pitchFamily="2" charset="-122"/>
                <a:ea typeface="华文楷体" panose="02010600040101010101" pitchFamily="2" charset="-122"/>
              </a:rPr>
              <a:t>元。</a:t>
            </a:r>
            <a:endParaRPr lang="zh-CN" altLang="zh-CN" sz="2400" kern="100" dirty="0">
              <a:effectLst/>
              <a:latin typeface="华文楷体" panose="02010600040101010101" pitchFamily="2" charset="-122"/>
              <a:ea typeface="华文楷体" panose="02010600040101010101" pitchFamily="2" charset="-122"/>
            </a:endParaRPr>
          </a:p>
        </p:txBody>
      </p:sp>
      <p:graphicFrame>
        <p:nvGraphicFramePr>
          <p:cNvPr id="5" name="表格 4">
            <a:extLst>
              <a:ext uri="{FF2B5EF4-FFF2-40B4-BE49-F238E27FC236}">
                <a16:creationId xmlns:a16="http://schemas.microsoft.com/office/drawing/2014/main" id="{3B09F6A4-EE6C-4019-AB72-1DBBCFE15EDD}"/>
              </a:ext>
            </a:extLst>
          </p:cNvPr>
          <p:cNvGraphicFramePr>
            <a:graphicFrameLocks noGrp="1"/>
          </p:cNvGraphicFramePr>
          <p:nvPr>
            <p:extLst>
              <p:ext uri="{D42A27DB-BD31-4B8C-83A1-F6EECF244321}">
                <p14:modId xmlns:p14="http://schemas.microsoft.com/office/powerpoint/2010/main" val="1519594201"/>
              </p:ext>
            </p:extLst>
          </p:nvPr>
        </p:nvGraphicFramePr>
        <p:xfrm>
          <a:off x="1707727" y="1601062"/>
          <a:ext cx="8212666" cy="2306093"/>
        </p:xfrm>
        <a:graphic>
          <a:graphicData uri="http://schemas.openxmlformats.org/drawingml/2006/table">
            <a:tbl>
              <a:tblPr firstRow="1" firstCol="1" bandRow="1">
                <a:tableStyleId>{5C22544A-7EE6-4342-B048-85BDC9FD1C3A}</a:tableStyleId>
              </a:tblPr>
              <a:tblGrid>
                <a:gridCol w="1828454">
                  <a:extLst>
                    <a:ext uri="{9D8B030D-6E8A-4147-A177-3AD203B41FA5}">
                      <a16:colId xmlns:a16="http://schemas.microsoft.com/office/drawing/2014/main" val="1472853191"/>
                    </a:ext>
                  </a:extLst>
                </a:gridCol>
                <a:gridCol w="1260969">
                  <a:extLst>
                    <a:ext uri="{9D8B030D-6E8A-4147-A177-3AD203B41FA5}">
                      <a16:colId xmlns:a16="http://schemas.microsoft.com/office/drawing/2014/main" val="998491008"/>
                    </a:ext>
                  </a:extLst>
                </a:gridCol>
                <a:gridCol w="1405816">
                  <a:extLst>
                    <a:ext uri="{9D8B030D-6E8A-4147-A177-3AD203B41FA5}">
                      <a16:colId xmlns:a16="http://schemas.microsoft.com/office/drawing/2014/main" val="3827613707"/>
                    </a:ext>
                  </a:extLst>
                </a:gridCol>
                <a:gridCol w="1828454">
                  <a:extLst>
                    <a:ext uri="{9D8B030D-6E8A-4147-A177-3AD203B41FA5}">
                      <a16:colId xmlns:a16="http://schemas.microsoft.com/office/drawing/2014/main" val="2783746609"/>
                    </a:ext>
                  </a:extLst>
                </a:gridCol>
                <a:gridCol w="1888973">
                  <a:extLst>
                    <a:ext uri="{9D8B030D-6E8A-4147-A177-3AD203B41FA5}">
                      <a16:colId xmlns:a16="http://schemas.microsoft.com/office/drawing/2014/main" val="3136529626"/>
                    </a:ext>
                  </a:extLst>
                </a:gridCol>
              </a:tblGrid>
              <a:tr h="802119">
                <a:tc>
                  <a:txBody>
                    <a:bodyPr/>
                    <a:lstStyle/>
                    <a:p>
                      <a:pPr algn="ctr">
                        <a:lnSpc>
                          <a:spcPts val="2400"/>
                        </a:lnSpc>
                      </a:pPr>
                      <a:r>
                        <a:rPr lang="zh-CN" sz="2000" kern="100" dirty="0">
                          <a:effectLst/>
                          <a:latin typeface="华文楷体" panose="02010600040101010101" pitchFamily="2" charset="-122"/>
                          <a:ea typeface="华文楷体" panose="02010600040101010101" pitchFamily="2" charset="-122"/>
                        </a:rPr>
                        <a:t>置信水平</a:t>
                      </a:r>
                    </a:p>
                  </a:txBody>
                  <a:tcPr marL="68580" marR="68580" marT="0" marB="0" anchor="ctr"/>
                </a:tc>
                <a:tc>
                  <a:txBody>
                    <a:bodyPr/>
                    <a:lstStyle/>
                    <a:p>
                      <a:pPr algn="ctr">
                        <a:lnSpc>
                          <a:spcPts val="2400"/>
                        </a:lnSpc>
                      </a:pPr>
                      <a:r>
                        <a:rPr lang="zh-CN" altLang="en-US" sz="2000" kern="100" dirty="0">
                          <a:effectLst/>
                          <a:latin typeface="华文楷体" panose="02010600040101010101" pitchFamily="2" charset="-122"/>
                          <a:ea typeface="华文楷体" panose="02010600040101010101" pitchFamily="2" charset="-122"/>
                        </a:rPr>
                        <a:t>分位数</a:t>
                      </a:r>
                      <a:endParaRPr lang="en-US" sz="2000" kern="100" dirty="0">
                        <a:effectLst/>
                        <a:latin typeface="华文楷体" panose="02010600040101010101" pitchFamily="2" charset="-122"/>
                        <a:ea typeface="华文楷体" panose="02010600040101010101" pitchFamily="2" charset="-122"/>
                      </a:endParaRPr>
                    </a:p>
                  </a:txBody>
                  <a:tcPr marL="68580" marR="68580" marT="0" marB="0" anchor="ctr"/>
                </a:tc>
                <a:tc>
                  <a:txBody>
                    <a:bodyPr/>
                    <a:lstStyle/>
                    <a:p>
                      <a:pPr algn="ctr">
                        <a:lnSpc>
                          <a:spcPts val="2400"/>
                        </a:lnSpc>
                      </a:pPr>
                      <a:r>
                        <a:rPr lang="zh-CN" sz="2000" kern="100" dirty="0">
                          <a:effectLst/>
                          <a:latin typeface="华文楷体" panose="02010600040101010101" pitchFamily="2" charset="-122"/>
                          <a:ea typeface="华文楷体" panose="02010600040101010101" pitchFamily="2" charset="-122"/>
                        </a:rPr>
                        <a:t>持有期</a:t>
                      </a:r>
                    </a:p>
                  </a:txBody>
                  <a:tcPr marL="68580" marR="68580" marT="0" marB="0" anchor="ctr"/>
                </a:tc>
                <a:tc>
                  <a:txBody>
                    <a:bodyPr/>
                    <a:lstStyle/>
                    <a:p>
                      <a:pPr algn="ctr">
                        <a:lnSpc>
                          <a:spcPts val="2400"/>
                        </a:lnSpc>
                      </a:pPr>
                      <a:r>
                        <a:rPr lang="zh-CN" sz="2000" kern="100" dirty="0">
                          <a:effectLst/>
                          <a:latin typeface="华文楷体" panose="02010600040101010101" pitchFamily="2" charset="-122"/>
                          <a:ea typeface="华文楷体" panose="02010600040101010101" pitchFamily="2" charset="-122"/>
                        </a:rPr>
                        <a:t>本金</a:t>
                      </a:r>
                    </a:p>
                  </a:txBody>
                  <a:tcPr marL="68580" marR="68580" marT="0" marB="0" anchor="ctr"/>
                </a:tc>
                <a:tc>
                  <a:txBody>
                    <a:bodyPr/>
                    <a:lstStyle/>
                    <a:p>
                      <a:pPr algn="ctr">
                        <a:lnSpc>
                          <a:spcPts val="2400"/>
                        </a:lnSpc>
                      </a:pPr>
                      <a:r>
                        <a:rPr lang="en-US" sz="2000" kern="100" dirty="0" err="1">
                          <a:effectLst/>
                          <a:latin typeface="华文楷体" panose="02010600040101010101" pitchFamily="2" charset="-122"/>
                          <a:ea typeface="华文楷体" panose="02010600040101010101" pitchFamily="2" charset="-122"/>
                        </a:rPr>
                        <a:t>VaR</a:t>
                      </a:r>
                      <a:endParaRPr lang="zh-CN" sz="2000" kern="100" dirty="0">
                        <a:effectLst/>
                        <a:latin typeface="华文楷体" panose="02010600040101010101" pitchFamily="2" charset="-122"/>
                        <a:ea typeface="华文楷体" panose="02010600040101010101" pitchFamily="2" charset="-122"/>
                      </a:endParaRPr>
                    </a:p>
                  </a:txBody>
                  <a:tcPr marL="68580" marR="68580" marT="0" marB="0" anchor="ctr"/>
                </a:tc>
                <a:extLst>
                  <a:ext uri="{0D108BD9-81ED-4DB2-BD59-A6C34878D82A}">
                    <a16:rowId xmlns:a16="http://schemas.microsoft.com/office/drawing/2014/main" val="380584814"/>
                  </a:ext>
                </a:extLst>
              </a:tr>
              <a:tr h="732370">
                <a:tc>
                  <a:txBody>
                    <a:bodyPr/>
                    <a:lstStyle/>
                    <a:p>
                      <a:pPr algn="ctr"/>
                      <a:r>
                        <a:rPr lang="en-US" sz="2000" kern="100" dirty="0">
                          <a:effectLst/>
                          <a:latin typeface="华文楷体" panose="02010600040101010101" pitchFamily="2" charset="-122"/>
                          <a:ea typeface="华文楷体" panose="02010600040101010101" pitchFamily="2" charset="-122"/>
                        </a:rPr>
                        <a:t>95%</a:t>
                      </a:r>
                      <a:endParaRPr lang="zh-CN" sz="2000" kern="100" dirty="0">
                        <a:effectLst/>
                        <a:latin typeface="华文楷体" panose="02010600040101010101" pitchFamily="2" charset="-122"/>
                        <a:ea typeface="华文楷体" panose="02010600040101010101" pitchFamily="2" charset="-122"/>
                      </a:endParaRP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-1.65</a:t>
                      </a:r>
                      <a:endParaRPr lang="zh-CN" sz="2000" kern="100" dirty="0">
                        <a:effectLst/>
                        <a:latin typeface="华文楷体" panose="02010600040101010101" pitchFamily="2" charset="-122"/>
                        <a:ea typeface="华文楷体" panose="02010600040101010101" pitchFamily="2" charset="-122"/>
                      </a:endParaRP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1</a:t>
                      </a:r>
                      <a:r>
                        <a:rPr lang="zh-CN" sz="2000" kern="100" dirty="0">
                          <a:effectLst/>
                          <a:latin typeface="华文楷体" panose="02010600040101010101" pitchFamily="2" charset="-122"/>
                          <a:ea typeface="华文楷体" panose="02010600040101010101" pitchFamily="2" charset="-122"/>
                        </a:rPr>
                        <a:t>天</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100</a:t>
                      </a:r>
                      <a:r>
                        <a:rPr lang="zh-CN" sz="2000" kern="100" dirty="0">
                          <a:effectLst/>
                          <a:latin typeface="华文楷体" panose="02010600040101010101" pitchFamily="2" charset="-122"/>
                          <a:ea typeface="华文楷体" panose="02010600040101010101" pitchFamily="2" charset="-122"/>
                        </a:rPr>
                        <a:t>万元</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21169</a:t>
                      </a:r>
                      <a:r>
                        <a:rPr lang="zh-CN" sz="2000" kern="100" dirty="0">
                          <a:effectLst/>
                          <a:latin typeface="华文楷体" panose="02010600040101010101" pitchFamily="2" charset="-122"/>
                          <a:ea typeface="华文楷体" panose="02010600040101010101" pitchFamily="2" charset="-122"/>
                        </a:rPr>
                        <a:t>元</a:t>
                      </a:r>
                    </a:p>
                  </a:txBody>
                  <a:tcPr marL="68580" marR="68580" marT="0" marB="0" anchor="ctr"/>
                </a:tc>
                <a:extLst>
                  <a:ext uri="{0D108BD9-81ED-4DB2-BD59-A6C34878D82A}">
                    <a16:rowId xmlns:a16="http://schemas.microsoft.com/office/drawing/2014/main" val="3067151575"/>
                  </a:ext>
                </a:extLst>
              </a:tr>
              <a:tr h="771604">
                <a:tc>
                  <a:txBody>
                    <a:bodyPr/>
                    <a:lstStyle/>
                    <a:p>
                      <a:pPr algn="ctr"/>
                      <a:r>
                        <a:rPr lang="en-US" sz="2000" kern="100" dirty="0">
                          <a:effectLst/>
                          <a:latin typeface="华文楷体" panose="02010600040101010101" pitchFamily="2" charset="-122"/>
                          <a:ea typeface="华文楷体" panose="02010600040101010101" pitchFamily="2" charset="-122"/>
                        </a:rPr>
                        <a:t>99%</a:t>
                      </a:r>
                      <a:endParaRPr lang="zh-CN" sz="2000" kern="100" dirty="0">
                        <a:effectLst/>
                        <a:latin typeface="华文楷体" panose="02010600040101010101" pitchFamily="2" charset="-122"/>
                        <a:ea typeface="华文楷体" panose="02010600040101010101" pitchFamily="2" charset="-122"/>
                      </a:endParaRP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-2.33</a:t>
                      </a:r>
                      <a:endParaRPr lang="zh-CN" sz="2000" kern="100" dirty="0">
                        <a:effectLst/>
                        <a:latin typeface="华文楷体" panose="02010600040101010101" pitchFamily="2" charset="-122"/>
                        <a:ea typeface="华文楷体" panose="02010600040101010101" pitchFamily="2" charset="-122"/>
                      </a:endParaRPr>
                    </a:p>
                  </a:txBody>
                  <a:tcPr marL="68580" marR="68580" marT="0" marB="0" anchor="ctr"/>
                </a:tc>
                <a:tc>
                  <a:txBody>
                    <a:bodyPr/>
                    <a:lstStyle/>
                    <a:p>
                      <a:pPr algn="ctr"/>
                      <a:r>
                        <a:rPr lang="en-US" sz="2000" kern="100">
                          <a:effectLst/>
                          <a:latin typeface="华文楷体" panose="02010600040101010101" pitchFamily="2" charset="-122"/>
                          <a:ea typeface="华文楷体" panose="02010600040101010101" pitchFamily="2" charset="-122"/>
                        </a:rPr>
                        <a:t>1</a:t>
                      </a:r>
                      <a:r>
                        <a:rPr lang="zh-CN" sz="2000" kern="100">
                          <a:effectLst/>
                          <a:latin typeface="华文楷体" panose="02010600040101010101" pitchFamily="2" charset="-122"/>
                          <a:ea typeface="华文楷体" panose="02010600040101010101" pitchFamily="2" charset="-122"/>
                        </a:rPr>
                        <a:t>天</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100</a:t>
                      </a:r>
                      <a:r>
                        <a:rPr lang="zh-CN" sz="2000" kern="100" dirty="0">
                          <a:effectLst/>
                          <a:latin typeface="华文楷体" panose="02010600040101010101" pitchFamily="2" charset="-122"/>
                          <a:ea typeface="华文楷体" panose="02010600040101010101" pitchFamily="2" charset="-122"/>
                        </a:rPr>
                        <a:t>万元</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29941</a:t>
                      </a:r>
                      <a:r>
                        <a:rPr lang="zh-CN" sz="2000" kern="100" dirty="0">
                          <a:effectLst/>
                          <a:latin typeface="华文楷体" panose="02010600040101010101" pitchFamily="2" charset="-122"/>
                          <a:ea typeface="华文楷体" panose="02010600040101010101" pitchFamily="2" charset="-122"/>
                        </a:rPr>
                        <a:t>元</a:t>
                      </a:r>
                    </a:p>
                  </a:txBody>
                  <a:tcPr marL="68580" marR="68580" marT="0" marB="0" anchor="ctr"/>
                </a:tc>
                <a:extLst>
                  <a:ext uri="{0D108BD9-81ED-4DB2-BD59-A6C34878D82A}">
                    <a16:rowId xmlns:a16="http://schemas.microsoft.com/office/drawing/2014/main" val="3666927773"/>
                  </a:ext>
                </a:extLst>
              </a:tr>
            </a:tbl>
          </a:graphicData>
        </a:graphic>
      </p:graphicFrame>
    </p:spTree>
    <p:extLst>
      <p:ext uri="{BB962C8B-B14F-4D97-AF65-F5344CB8AC3E}">
        <p14:creationId xmlns:p14="http://schemas.microsoft.com/office/powerpoint/2010/main" val="24127929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33</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1"/>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800" dirty="0">
                <a:latin typeface="华文楷体" panose="02010600040101010101" charset="-122"/>
                <a:ea typeface="华文楷体" panose="02010600040101010101" charset="-122"/>
                <a:cs typeface="华文楷体" panose="02010600040101010101" charset="-122"/>
                <a:sym typeface="+mn-ea"/>
              </a:rPr>
              <a:t>（三）</a:t>
            </a:r>
            <a:r>
              <a:rPr lang="zh-CN" altLang="en-US" sz="2800" b="1" dirty="0"/>
              <a:t>蒙特卡洛模拟法</a:t>
            </a:r>
            <a:endParaRPr lang="zh-CN" altLang="zh-CN" sz="2800" b="1"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
        <p:nvSpPr>
          <p:cNvPr id="44" name="文本框 43">
            <a:extLst>
              <a:ext uri="{FF2B5EF4-FFF2-40B4-BE49-F238E27FC236}">
                <a16:creationId xmlns:a16="http://schemas.microsoft.com/office/drawing/2014/main" id="{248A9AB1-CBC0-4002-A5ED-631ABB941D0A}"/>
              </a:ext>
            </a:extLst>
          </p:cNvPr>
          <p:cNvSpPr txBox="1"/>
          <p:nvPr/>
        </p:nvSpPr>
        <p:spPr>
          <a:xfrm>
            <a:off x="1168082" y="1427062"/>
            <a:ext cx="10405110" cy="1631216"/>
          </a:xfrm>
          <a:prstGeom prst="rect">
            <a:avLst/>
          </a:prstGeom>
          <a:noFill/>
        </p:spPr>
        <p:txBody>
          <a:bodyPr wrap="square" rtlCol="0">
            <a:spAutoFit/>
          </a:bodyPr>
          <a:lstStyle/>
          <a:p>
            <a:pPr algn="l"/>
            <a:r>
              <a:rPr lang="zh-CN" altLang="en-US" sz="2800" b="1" dirty="0">
                <a:solidFill>
                  <a:srgbClr val="000000"/>
                </a:solidFill>
                <a:effectLst/>
                <a:latin typeface="ui-sans-serif"/>
              </a:rPr>
              <a:t>         </a:t>
            </a:r>
            <a:r>
              <a:rPr lang="zh-CN" altLang="en-US" sz="2400" b="1" dirty="0">
                <a:solidFill>
                  <a:srgbClr val="000000"/>
                </a:solidFill>
                <a:effectLst/>
                <a:latin typeface="华文楷体" panose="02010600040101010101" pitchFamily="2" charset="-122"/>
                <a:ea typeface="华文楷体" panose="02010600040101010101" pitchFamily="2" charset="-122"/>
              </a:rPr>
              <a:t>核心原理</a:t>
            </a:r>
            <a:r>
              <a:rPr lang="zh-CN" altLang="en-US" sz="2400" b="0" dirty="0">
                <a:solidFill>
                  <a:srgbClr val="000000"/>
                </a:solidFill>
                <a:effectLst/>
                <a:latin typeface="华文楷体" panose="02010600040101010101" pitchFamily="2" charset="-122"/>
                <a:ea typeface="华文楷体" panose="02010600040101010101" pitchFamily="2" charset="-122"/>
              </a:rPr>
              <a:t>：构建风险因子的随机演化模型，生成数千至数万条未来价格路径，聚合所有路径的损益形成完整分布后取分位数；优势是灵活性强、可处理期权等非线性头寸，局限是计算量大，结果精度依赖路径数量与分布假设。</a:t>
            </a:r>
            <a:endParaRPr lang="zh-CN" altLang="en-US" sz="2800" b="0" dirty="0">
              <a:solidFill>
                <a:srgbClr val="000000"/>
              </a:solidFill>
              <a:effectLst/>
              <a:latin typeface="华文楷体" panose="02010600040101010101" pitchFamily="2" charset="-122"/>
              <a:ea typeface="华文楷体" panose="02010600040101010101" pitchFamily="2" charset="-122"/>
            </a:endParaRPr>
          </a:p>
        </p:txBody>
      </p:sp>
      <p:pic>
        <p:nvPicPr>
          <p:cNvPr id="10" name="图片 9">
            <a:extLst>
              <a:ext uri="{FF2B5EF4-FFF2-40B4-BE49-F238E27FC236}">
                <a16:creationId xmlns:a16="http://schemas.microsoft.com/office/drawing/2014/main" id="{F8376D03-DDE5-496D-8B51-2B2C389B25AE}"/>
              </a:ext>
            </a:extLst>
          </p:cNvPr>
          <p:cNvPicPr/>
          <p:nvPr/>
        </p:nvPicPr>
        <p:blipFill rotWithShape="1">
          <a:blip r:embed="rId3" cstate="print">
            <a:extLst>
              <a:ext uri="{28A0092B-C50C-407E-A947-70E740481C1C}">
                <a14:useLocalDpi xmlns:a14="http://schemas.microsoft.com/office/drawing/2010/main" val="0"/>
              </a:ext>
            </a:extLst>
          </a:blip>
          <a:srcRect r="-353" b="8816"/>
          <a:stretch/>
        </p:blipFill>
        <p:spPr>
          <a:xfrm>
            <a:off x="2854087" y="2826308"/>
            <a:ext cx="6483826" cy="3690582"/>
          </a:xfrm>
          <a:prstGeom prst="rect">
            <a:avLst/>
          </a:prstGeom>
          <a:noFill/>
          <a:ln>
            <a:noFill/>
          </a:ln>
        </p:spPr>
      </p:pic>
    </p:spTree>
    <p:extLst>
      <p:ext uri="{BB962C8B-B14F-4D97-AF65-F5344CB8AC3E}">
        <p14:creationId xmlns:p14="http://schemas.microsoft.com/office/powerpoint/2010/main" val="42500929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34</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1"/>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800" dirty="0">
                <a:latin typeface="华文楷体" panose="02010600040101010101" charset="-122"/>
                <a:ea typeface="华文楷体" panose="02010600040101010101" charset="-122"/>
                <a:cs typeface="华文楷体" panose="02010600040101010101" charset="-122"/>
                <a:sym typeface="+mn-ea"/>
              </a:rPr>
              <a:t>（三）</a:t>
            </a:r>
            <a:r>
              <a:rPr lang="zh-CN" altLang="en-US" sz="2800" b="1" dirty="0"/>
              <a:t>蒙特卡洛模拟法</a:t>
            </a:r>
            <a:endParaRPr lang="zh-CN" altLang="zh-CN" sz="2800" b="1"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sp>
        <p:nvSpPr>
          <p:cNvPr id="44" name="文本框 43">
            <a:extLst>
              <a:ext uri="{FF2B5EF4-FFF2-40B4-BE49-F238E27FC236}">
                <a16:creationId xmlns:a16="http://schemas.microsoft.com/office/drawing/2014/main" id="{248A9AB1-CBC0-4002-A5ED-631ABB941D0A}"/>
              </a:ext>
            </a:extLst>
          </p:cNvPr>
          <p:cNvSpPr txBox="1"/>
          <p:nvPr/>
        </p:nvSpPr>
        <p:spPr>
          <a:xfrm>
            <a:off x="1317201" y="4802157"/>
            <a:ext cx="1010687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latin typeface="华文楷体" panose="02010600040101010101" pitchFamily="2" charset="-122"/>
                <a:ea typeface="华文楷体" panose="02010600040101010101" pitchFamily="2" charset="-122"/>
              </a:rPr>
              <a:t>由此</a:t>
            </a:r>
            <a:r>
              <a:rPr lang="zh-CN" altLang="en-US" sz="2400" kern="100" dirty="0">
                <a:effectLst/>
                <a:latin typeface="华文楷体" panose="02010600040101010101" pitchFamily="2" charset="-122"/>
                <a:ea typeface="华文楷体" panose="02010600040101010101" pitchFamily="2" charset="-122"/>
              </a:rPr>
              <a:t>可知，在下一个交易日：</a:t>
            </a:r>
            <a:endParaRPr lang="en-US" altLang="zh-CN" sz="2400" kern="100" dirty="0">
              <a:effectLst/>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effectLst/>
                <a:latin typeface="华文楷体" panose="02010600040101010101" pitchFamily="2" charset="-122"/>
                <a:ea typeface="华文楷体" panose="02010600040101010101" pitchFamily="2" charset="-122"/>
              </a:rPr>
              <a:t>有</a:t>
            </a:r>
            <a:r>
              <a:rPr lang="en-US" altLang="zh-CN" sz="2400" kern="100" dirty="0">
                <a:effectLst/>
                <a:latin typeface="华文楷体" panose="02010600040101010101" pitchFamily="2" charset="-122"/>
                <a:ea typeface="华文楷体" panose="02010600040101010101" pitchFamily="2" charset="-122"/>
              </a:rPr>
              <a:t>95%</a:t>
            </a:r>
            <a:r>
              <a:rPr lang="zh-CN" altLang="en-US" sz="2400" kern="100" dirty="0">
                <a:effectLst/>
                <a:latin typeface="华文楷体" panose="02010600040101010101" pitchFamily="2" charset="-122"/>
                <a:ea typeface="华文楷体" panose="02010600040101010101" pitchFamily="2" charset="-122"/>
              </a:rPr>
              <a:t>的把握，</a:t>
            </a:r>
            <a:r>
              <a:rPr lang="en-US" altLang="zh-CN" sz="2400" kern="100" dirty="0">
                <a:effectLst/>
                <a:latin typeface="华文楷体" panose="02010600040101010101" pitchFamily="2" charset="-122"/>
                <a:ea typeface="华文楷体" panose="02010600040101010101" pitchFamily="2" charset="-122"/>
              </a:rPr>
              <a:t>100</a:t>
            </a:r>
            <a:r>
              <a:rPr lang="zh-CN" altLang="en-US" sz="2400" kern="100" dirty="0">
                <a:effectLst/>
                <a:latin typeface="华文楷体" panose="02010600040101010101" pitchFamily="2" charset="-122"/>
                <a:ea typeface="华文楷体" panose="02010600040101010101" pitchFamily="2" charset="-122"/>
              </a:rPr>
              <a:t>万元投资头寸的损失不会超过</a:t>
            </a:r>
            <a:r>
              <a:rPr lang="en-US" altLang="zh-CN" sz="2400" dirty="0">
                <a:solidFill>
                  <a:srgbClr val="000000"/>
                </a:solidFill>
                <a:effectLst/>
                <a:latin typeface="华文楷体" panose="02010600040101010101" pitchFamily="2" charset="-122"/>
                <a:ea typeface="华文楷体" panose="02010600040101010101" pitchFamily="2" charset="-122"/>
              </a:rPr>
              <a:t>21475</a:t>
            </a:r>
            <a:r>
              <a:rPr lang="zh-CN" altLang="en-US" sz="2400" kern="100" dirty="0">
                <a:effectLst/>
                <a:latin typeface="华文楷体" panose="02010600040101010101" pitchFamily="2" charset="-122"/>
                <a:ea typeface="华文楷体" panose="02010600040101010101" pitchFamily="2" charset="-122"/>
              </a:rPr>
              <a:t>元。</a:t>
            </a:r>
            <a:endParaRPr lang="en-US" altLang="zh-CN" sz="2400" kern="100" dirty="0">
              <a:effectLst/>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kern="100" dirty="0">
                <a:effectLst/>
                <a:latin typeface="华文楷体" panose="02010600040101010101" pitchFamily="2" charset="-122"/>
                <a:ea typeface="华文楷体" panose="02010600040101010101" pitchFamily="2" charset="-122"/>
              </a:rPr>
              <a:t>有</a:t>
            </a:r>
            <a:r>
              <a:rPr lang="en-US" altLang="zh-CN" sz="2400" kern="100" dirty="0">
                <a:effectLst/>
                <a:latin typeface="华文楷体" panose="02010600040101010101" pitchFamily="2" charset="-122"/>
                <a:ea typeface="华文楷体" panose="02010600040101010101" pitchFamily="2" charset="-122"/>
              </a:rPr>
              <a:t>99%</a:t>
            </a:r>
            <a:r>
              <a:rPr lang="zh-CN" altLang="en-US" sz="2400" kern="100" dirty="0">
                <a:effectLst/>
                <a:latin typeface="华文楷体" panose="02010600040101010101" pitchFamily="2" charset="-122"/>
                <a:ea typeface="华文楷体" panose="02010600040101010101" pitchFamily="2" charset="-122"/>
              </a:rPr>
              <a:t>的把握，</a:t>
            </a:r>
            <a:r>
              <a:rPr lang="en-US" altLang="zh-CN" sz="2400" kern="100" dirty="0">
                <a:effectLst/>
                <a:latin typeface="华文楷体" panose="02010600040101010101" pitchFamily="2" charset="-122"/>
                <a:ea typeface="华文楷体" panose="02010600040101010101" pitchFamily="2" charset="-122"/>
              </a:rPr>
              <a:t>100</a:t>
            </a:r>
            <a:r>
              <a:rPr lang="zh-CN" altLang="en-US" sz="2400" kern="100" dirty="0">
                <a:effectLst/>
                <a:latin typeface="华文楷体" panose="02010600040101010101" pitchFamily="2" charset="-122"/>
                <a:ea typeface="华文楷体" panose="02010600040101010101" pitchFamily="2" charset="-122"/>
              </a:rPr>
              <a:t>万元投资头寸的损失不会超过</a:t>
            </a:r>
            <a:r>
              <a:rPr lang="en-US" altLang="zh-CN" sz="2400" dirty="0">
                <a:solidFill>
                  <a:srgbClr val="000000"/>
                </a:solidFill>
                <a:effectLst/>
                <a:latin typeface="华文楷体" panose="02010600040101010101" pitchFamily="2" charset="-122"/>
                <a:ea typeface="华文楷体" panose="02010600040101010101" pitchFamily="2" charset="-122"/>
              </a:rPr>
              <a:t>30403</a:t>
            </a:r>
            <a:r>
              <a:rPr lang="zh-CN" altLang="en-US" sz="2400" kern="100" dirty="0">
                <a:effectLst/>
                <a:latin typeface="华文楷体" panose="02010600040101010101" pitchFamily="2" charset="-122"/>
                <a:ea typeface="华文楷体" panose="02010600040101010101" pitchFamily="2" charset="-122"/>
              </a:rPr>
              <a:t>元。</a:t>
            </a:r>
            <a:endParaRPr lang="zh-CN" altLang="zh-CN" sz="2400" kern="100" dirty="0">
              <a:effectLst/>
              <a:latin typeface="华文楷体" panose="02010600040101010101" pitchFamily="2" charset="-122"/>
              <a:ea typeface="华文楷体" panose="02010600040101010101" pitchFamily="2" charset="-122"/>
            </a:endParaRPr>
          </a:p>
        </p:txBody>
      </p:sp>
      <p:pic>
        <p:nvPicPr>
          <p:cNvPr id="9" name="图片 8">
            <a:extLst>
              <a:ext uri="{FF2B5EF4-FFF2-40B4-BE49-F238E27FC236}">
                <a16:creationId xmlns:a16="http://schemas.microsoft.com/office/drawing/2014/main" id="{79078412-4412-4761-86C5-C329CC76BF0A}"/>
              </a:ext>
            </a:extLst>
          </p:cNvPr>
          <p:cNvPicPr/>
          <p:nvPr/>
        </p:nvPicPr>
        <p:blipFill rotWithShape="1">
          <a:blip r:embed="rId3" cstate="print">
            <a:extLst>
              <a:ext uri="{28A0092B-C50C-407E-A947-70E740481C1C}">
                <a14:useLocalDpi xmlns:a14="http://schemas.microsoft.com/office/drawing/2010/main" val="0"/>
              </a:ext>
            </a:extLst>
          </a:blip>
          <a:srcRect r="-353" b="8816"/>
          <a:stretch/>
        </p:blipFill>
        <p:spPr>
          <a:xfrm>
            <a:off x="1464733" y="1451535"/>
            <a:ext cx="6026149" cy="3146383"/>
          </a:xfrm>
          <a:prstGeom prst="rect">
            <a:avLst/>
          </a:prstGeom>
          <a:noFill/>
          <a:ln>
            <a:noFill/>
          </a:ln>
        </p:spPr>
      </p:pic>
      <p:sp>
        <p:nvSpPr>
          <p:cNvPr id="3" name="文本框 2">
            <a:extLst>
              <a:ext uri="{FF2B5EF4-FFF2-40B4-BE49-F238E27FC236}">
                <a16:creationId xmlns:a16="http://schemas.microsoft.com/office/drawing/2014/main" id="{6AB490FF-078F-4582-A506-943250BBCD72}"/>
              </a:ext>
            </a:extLst>
          </p:cNvPr>
          <p:cNvSpPr txBox="1"/>
          <p:nvPr/>
        </p:nvSpPr>
        <p:spPr>
          <a:xfrm>
            <a:off x="7763930" y="1901341"/>
            <a:ext cx="4147717" cy="1938992"/>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模拟设定：</a:t>
            </a:r>
            <a:endParaRPr lang="en-US" altLang="zh-CN"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模拟次数：</a:t>
            </a:r>
            <a:r>
              <a:rPr lang="en-US" altLang="zh-CN" sz="2400" dirty="0">
                <a:latin typeface="华文楷体" panose="02010600040101010101" pitchFamily="2" charset="-122"/>
                <a:ea typeface="华文楷体" panose="02010600040101010101" pitchFamily="2" charset="-122"/>
              </a:rPr>
              <a:t>50000 </a:t>
            </a:r>
            <a:r>
              <a:rPr lang="zh-CN" altLang="en-US" sz="2400" dirty="0">
                <a:latin typeface="华文楷体" panose="02010600040101010101" pitchFamily="2" charset="-122"/>
                <a:ea typeface="华文楷体" panose="02010600040101010101" pitchFamily="2" charset="-122"/>
              </a:rPr>
              <a:t>次</a:t>
            </a:r>
            <a:endParaRPr lang="en-US" altLang="zh-CN"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标的分布假设：正态分布</a:t>
            </a:r>
            <a:endParaRPr lang="en-US" altLang="zh-CN"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持有期：</a:t>
            </a:r>
            <a:r>
              <a:rPr lang="en-US" altLang="zh-CN" sz="2400" dirty="0">
                <a:latin typeface="华文楷体" panose="02010600040101010101" pitchFamily="2" charset="-122"/>
                <a:ea typeface="华文楷体" panose="02010600040101010101" pitchFamily="2" charset="-122"/>
              </a:rPr>
              <a:t>1 </a:t>
            </a:r>
            <a:r>
              <a:rPr lang="zh-CN" altLang="en-US" sz="2400" dirty="0">
                <a:latin typeface="华文楷体" panose="02010600040101010101" pitchFamily="2" charset="-122"/>
                <a:ea typeface="华文楷体" panose="02010600040101010101" pitchFamily="2" charset="-122"/>
              </a:rPr>
              <a:t>天</a:t>
            </a:r>
            <a:endParaRPr lang="en-US" altLang="zh-CN" sz="2400" dirty="0">
              <a:latin typeface="华文楷体" panose="02010600040101010101" pitchFamily="2" charset="-122"/>
              <a:ea typeface="华文楷体" panose="02010600040101010101" pitchFamily="2" charset="-122"/>
            </a:endParaRPr>
          </a:p>
          <a:p>
            <a:r>
              <a:rPr lang="zh-CN" altLang="en-US" sz="2400" dirty="0">
                <a:latin typeface="华文楷体" panose="02010600040101010101" pitchFamily="2" charset="-122"/>
                <a:ea typeface="华文楷体" panose="02010600040101010101" pitchFamily="2" charset="-122"/>
              </a:rPr>
              <a:t>本金：</a:t>
            </a:r>
            <a:r>
              <a:rPr lang="en-US" altLang="zh-CN" sz="2400" dirty="0">
                <a:latin typeface="华文楷体" panose="02010600040101010101" pitchFamily="2" charset="-122"/>
                <a:ea typeface="华文楷体" panose="02010600040101010101" pitchFamily="2" charset="-122"/>
              </a:rPr>
              <a:t>100 </a:t>
            </a:r>
            <a:r>
              <a:rPr lang="zh-CN" altLang="en-US" sz="2400" dirty="0">
                <a:latin typeface="华文楷体" panose="02010600040101010101" pitchFamily="2" charset="-122"/>
                <a:ea typeface="华文楷体" panose="02010600040101010101" pitchFamily="2" charset="-122"/>
              </a:rPr>
              <a:t>万元</a:t>
            </a:r>
            <a:endParaRPr lang="en-US" altLang="zh-CN" sz="28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8738117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35</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1"/>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r>
              <a:rPr lang="zh-CN" altLang="en-US" sz="2800" dirty="0">
                <a:latin typeface="华文楷体" panose="02010600040101010101" charset="-122"/>
                <a:ea typeface="华文楷体" panose="02010600040101010101" charset="-122"/>
                <a:cs typeface="华文楷体" panose="02010600040101010101" charset="-122"/>
                <a:sym typeface="+mn-ea"/>
              </a:rPr>
              <a:t>（四）</a:t>
            </a:r>
            <a:r>
              <a:rPr lang="en-US" altLang="zh-CN" sz="2800" b="1" dirty="0" err="1"/>
              <a:t>VaR</a:t>
            </a:r>
            <a:r>
              <a:rPr lang="zh-CN" altLang="en-US" sz="2800" b="1" dirty="0"/>
              <a:t>三种计算方法对比分析</a:t>
            </a:r>
            <a:endParaRPr lang="zh-CN" altLang="zh-CN" sz="2800" b="1"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二、实证分析</a:t>
            </a:r>
          </a:p>
        </p:txBody>
      </p:sp>
      <p:graphicFrame>
        <p:nvGraphicFramePr>
          <p:cNvPr id="7" name="表格 6">
            <a:extLst>
              <a:ext uri="{FF2B5EF4-FFF2-40B4-BE49-F238E27FC236}">
                <a16:creationId xmlns:a16="http://schemas.microsoft.com/office/drawing/2014/main" id="{6E4E0AFB-1675-42CE-A091-FC94CCACB560}"/>
              </a:ext>
            </a:extLst>
          </p:cNvPr>
          <p:cNvGraphicFramePr>
            <a:graphicFrameLocks noGrp="1"/>
          </p:cNvGraphicFramePr>
          <p:nvPr>
            <p:extLst>
              <p:ext uri="{D42A27DB-BD31-4B8C-83A1-F6EECF244321}">
                <p14:modId xmlns:p14="http://schemas.microsoft.com/office/powerpoint/2010/main" val="3776605807"/>
              </p:ext>
            </p:extLst>
          </p:nvPr>
        </p:nvGraphicFramePr>
        <p:xfrm>
          <a:off x="925195" y="1399541"/>
          <a:ext cx="10216832" cy="2162088"/>
        </p:xfrm>
        <a:graphic>
          <a:graphicData uri="http://schemas.openxmlformats.org/drawingml/2006/table">
            <a:tbl>
              <a:tblPr firstRow="1" firstCol="1" bandRow="1">
                <a:tableStyleId>{5C22544A-7EE6-4342-B048-85BDC9FD1C3A}</a:tableStyleId>
              </a:tblPr>
              <a:tblGrid>
                <a:gridCol w="2554208">
                  <a:extLst>
                    <a:ext uri="{9D8B030D-6E8A-4147-A177-3AD203B41FA5}">
                      <a16:colId xmlns:a16="http://schemas.microsoft.com/office/drawing/2014/main" val="2986970456"/>
                    </a:ext>
                  </a:extLst>
                </a:gridCol>
                <a:gridCol w="2554208">
                  <a:extLst>
                    <a:ext uri="{9D8B030D-6E8A-4147-A177-3AD203B41FA5}">
                      <a16:colId xmlns:a16="http://schemas.microsoft.com/office/drawing/2014/main" val="1662844353"/>
                    </a:ext>
                  </a:extLst>
                </a:gridCol>
                <a:gridCol w="2554208">
                  <a:extLst>
                    <a:ext uri="{9D8B030D-6E8A-4147-A177-3AD203B41FA5}">
                      <a16:colId xmlns:a16="http://schemas.microsoft.com/office/drawing/2014/main" val="2152071385"/>
                    </a:ext>
                  </a:extLst>
                </a:gridCol>
                <a:gridCol w="2554208">
                  <a:extLst>
                    <a:ext uri="{9D8B030D-6E8A-4147-A177-3AD203B41FA5}">
                      <a16:colId xmlns:a16="http://schemas.microsoft.com/office/drawing/2014/main" val="3103711066"/>
                    </a:ext>
                  </a:extLst>
                </a:gridCol>
              </a:tblGrid>
              <a:tr h="540522">
                <a:tc>
                  <a:txBody>
                    <a:bodyPr/>
                    <a:lstStyle/>
                    <a:p>
                      <a:pPr algn="ctr"/>
                      <a:r>
                        <a:rPr lang="zh-CN" sz="2000" kern="100" dirty="0">
                          <a:effectLst/>
                          <a:latin typeface="华文楷体" panose="02010600040101010101" pitchFamily="2" charset="-122"/>
                          <a:ea typeface="华文楷体" panose="02010600040101010101" pitchFamily="2" charset="-122"/>
                        </a:rPr>
                        <a:t>计算方法</a:t>
                      </a:r>
                    </a:p>
                  </a:txBody>
                  <a:tcPr marL="68580" marR="68580" marT="0" marB="0" anchor="ctr"/>
                </a:tc>
                <a:tc>
                  <a:txBody>
                    <a:bodyPr/>
                    <a:lstStyle/>
                    <a:p>
                      <a:pPr algn="ctr"/>
                      <a:r>
                        <a:rPr lang="en-US" sz="2000" kern="100">
                          <a:effectLst/>
                          <a:latin typeface="华文楷体" panose="02010600040101010101" pitchFamily="2" charset="-122"/>
                          <a:ea typeface="华文楷体" panose="02010600040101010101" pitchFamily="2" charset="-122"/>
                        </a:rPr>
                        <a:t>95%VaR</a:t>
                      </a:r>
                      <a:endParaRPr lang="zh-CN" sz="2000" kern="100">
                        <a:effectLst/>
                        <a:latin typeface="华文楷体" panose="02010600040101010101" pitchFamily="2" charset="-122"/>
                        <a:ea typeface="华文楷体" panose="02010600040101010101" pitchFamily="2" charset="-122"/>
                      </a:endParaRP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99%VaR</a:t>
                      </a:r>
                      <a:endParaRPr lang="zh-CN" sz="2000" kern="100" dirty="0">
                        <a:effectLst/>
                        <a:latin typeface="华文楷体" panose="02010600040101010101" pitchFamily="2" charset="-122"/>
                        <a:ea typeface="华文楷体" panose="02010600040101010101" pitchFamily="2" charset="-122"/>
                      </a:endParaRPr>
                    </a:p>
                  </a:txBody>
                  <a:tcPr marL="68580" marR="68580" marT="0" marB="0" anchor="ctr"/>
                </a:tc>
                <a:tc>
                  <a:txBody>
                    <a:bodyPr/>
                    <a:lstStyle/>
                    <a:p>
                      <a:pPr algn="ctr"/>
                      <a:r>
                        <a:rPr lang="zh-CN" sz="2000" kern="100">
                          <a:effectLst/>
                          <a:latin typeface="华文楷体" panose="02010600040101010101" pitchFamily="2" charset="-122"/>
                          <a:ea typeface="华文楷体" panose="02010600040101010101" pitchFamily="2" charset="-122"/>
                        </a:rPr>
                        <a:t>核心假设</a:t>
                      </a:r>
                    </a:p>
                  </a:txBody>
                  <a:tcPr marL="68580" marR="68580" marT="0" marB="0" anchor="ctr"/>
                </a:tc>
                <a:extLst>
                  <a:ext uri="{0D108BD9-81ED-4DB2-BD59-A6C34878D82A}">
                    <a16:rowId xmlns:a16="http://schemas.microsoft.com/office/drawing/2014/main" val="444555044"/>
                  </a:ext>
                </a:extLst>
              </a:tr>
              <a:tr h="540522">
                <a:tc>
                  <a:txBody>
                    <a:bodyPr/>
                    <a:lstStyle/>
                    <a:p>
                      <a:pPr algn="ctr"/>
                      <a:r>
                        <a:rPr lang="zh-CN" sz="2000" kern="100">
                          <a:effectLst/>
                          <a:latin typeface="华文楷体" panose="02010600040101010101" pitchFamily="2" charset="-122"/>
                          <a:ea typeface="华文楷体" panose="02010600040101010101" pitchFamily="2" charset="-122"/>
                        </a:rPr>
                        <a:t>历史模拟法</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18500</a:t>
                      </a:r>
                      <a:r>
                        <a:rPr lang="zh-CN" sz="2000" kern="100" dirty="0">
                          <a:effectLst/>
                          <a:latin typeface="华文楷体" panose="02010600040101010101" pitchFamily="2" charset="-122"/>
                          <a:ea typeface="华文楷体" panose="02010600040101010101" pitchFamily="2" charset="-122"/>
                        </a:rPr>
                        <a:t>元</a:t>
                      </a:r>
                    </a:p>
                  </a:txBody>
                  <a:tcPr marL="68580" marR="68580" marT="0" marB="0" anchor="ctr"/>
                </a:tc>
                <a:tc>
                  <a:txBody>
                    <a:bodyPr/>
                    <a:lstStyle/>
                    <a:p>
                      <a:pPr algn="ctr"/>
                      <a:r>
                        <a:rPr lang="en-US" sz="2000" kern="100">
                          <a:effectLst/>
                          <a:latin typeface="华文楷体" panose="02010600040101010101" pitchFamily="2" charset="-122"/>
                          <a:ea typeface="华文楷体" panose="02010600040101010101" pitchFamily="2" charset="-122"/>
                        </a:rPr>
                        <a:t>43900</a:t>
                      </a:r>
                      <a:r>
                        <a:rPr lang="zh-CN" sz="2000" kern="100">
                          <a:effectLst/>
                          <a:latin typeface="华文楷体" panose="02010600040101010101" pitchFamily="2" charset="-122"/>
                          <a:ea typeface="华文楷体" panose="02010600040101010101" pitchFamily="2" charset="-122"/>
                        </a:rPr>
                        <a:t>元</a:t>
                      </a:r>
                    </a:p>
                  </a:txBody>
                  <a:tcPr marL="68580" marR="68580" marT="0" marB="0" anchor="ctr"/>
                </a:tc>
                <a:tc>
                  <a:txBody>
                    <a:bodyPr/>
                    <a:lstStyle/>
                    <a:p>
                      <a:pPr algn="ctr"/>
                      <a:r>
                        <a:rPr lang="zh-CN" sz="2000" kern="100">
                          <a:effectLst/>
                          <a:latin typeface="华文楷体" panose="02010600040101010101" pitchFamily="2" charset="-122"/>
                          <a:ea typeface="华文楷体" panose="02010600040101010101" pitchFamily="2" charset="-122"/>
                        </a:rPr>
                        <a:t>历史分布完全重现</a:t>
                      </a:r>
                    </a:p>
                  </a:txBody>
                  <a:tcPr marL="68580" marR="68580" marT="0" marB="0" anchor="ctr"/>
                </a:tc>
                <a:extLst>
                  <a:ext uri="{0D108BD9-81ED-4DB2-BD59-A6C34878D82A}">
                    <a16:rowId xmlns:a16="http://schemas.microsoft.com/office/drawing/2014/main" val="2082272628"/>
                  </a:ext>
                </a:extLst>
              </a:tr>
              <a:tr h="540522">
                <a:tc>
                  <a:txBody>
                    <a:bodyPr/>
                    <a:lstStyle/>
                    <a:p>
                      <a:pPr algn="ctr"/>
                      <a:r>
                        <a:rPr lang="zh-CN" sz="2000" kern="100" dirty="0">
                          <a:effectLst/>
                          <a:latin typeface="华文楷体" panose="02010600040101010101" pitchFamily="2" charset="-122"/>
                          <a:ea typeface="华文楷体" panose="02010600040101010101" pitchFamily="2" charset="-122"/>
                        </a:rPr>
                        <a:t>方差</a:t>
                      </a:r>
                      <a:r>
                        <a:rPr lang="en-US" sz="2000" kern="100" dirty="0">
                          <a:effectLst/>
                          <a:latin typeface="华文楷体" panose="02010600040101010101" pitchFamily="2" charset="-122"/>
                          <a:ea typeface="华文楷体" panose="02010600040101010101" pitchFamily="2" charset="-122"/>
                        </a:rPr>
                        <a:t>—</a:t>
                      </a:r>
                      <a:r>
                        <a:rPr lang="zh-CN" sz="2000" kern="100" dirty="0">
                          <a:effectLst/>
                          <a:latin typeface="华文楷体" panose="02010600040101010101" pitchFamily="2" charset="-122"/>
                          <a:ea typeface="华文楷体" panose="02010600040101010101" pitchFamily="2" charset="-122"/>
                        </a:rPr>
                        <a:t>协方差法</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21169</a:t>
                      </a:r>
                      <a:r>
                        <a:rPr lang="zh-CN" sz="2000" kern="100" dirty="0">
                          <a:effectLst/>
                          <a:latin typeface="华文楷体" panose="02010600040101010101" pitchFamily="2" charset="-122"/>
                          <a:ea typeface="华文楷体" panose="02010600040101010101" pitchFamily="2" charset="-122"/>
                        </a:rPr>
                        <a:t>元</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29941</a:t>
                      </a:r>
                      <a:r>
                        <a:rPr lang="zh-CN" sz="2000" kern="100" dirty="0">
                          <a:effectLst/>
                          <a:latin typeface="华文楷体" panose="02010600040101010101" pitchFamily="2" charset="-122"/>
                          <a:ea typeface="华文楷体" panose="02010600040101010101" pitchFamily="2" charset="-122"/>
                        </a:rPr>
                        <a:t>元</a:t>
                      </a:r>
                    </a:p>
                  </a:txBody>
                  <a:tcPr marL="68580" marR="68580" marT="0" marB="0" anchor="ctr"/>
                </a:tc>
                <a:tc>
                  <a:txBody>
                    <a:bodyPr/>
                    <a:lstStyle/>
                    <a:p>
                      <a:pPr algn="ctr"/>
                      <a:r>
                        <a:rPr lang="zh-CN" sz="2000" kern="100">
                          <a:effectLst/>
                          <a:latin typeface="华文楷体" panose="02010600040101010101" pitchFamily="2" charset="-122"/>
                          <a:ea typeface="华文楷体" panose="02010600040101010101" pitchFamily="2" charset="-122"/>
                        </a:rPr>
                        <a:t>正态分布</a:t>
                      </a:r>
                    </a:p>
                  </a:txBody>
                  <a:tcPr marL="68580" marR="68580" marT="0" marB="0" anchor="ctr"/>
                </a:tc>
                <a:extLst>
                  <a:ext uri="{0D108BD9-81ED-4DB2-BD59-A6C34878D82A}">
                    <a16:rowId xmlns:a16="http://schemas.microsoft.com/office/drawing/2014/main" val="2229048146"/>
                  </a:ext>
                </a:extLst>
              </a:tr>
              <a:tr h="540522">
                <a:tc>
                  <a:txBody>
                    <a:bodyPr/>
                    <a:lstStyle/>
                    <a:p>
                      <a:pPr algn="ctr"/>
                      <a:r>
                        <a:rPr lang="zh-CN" sz="2000" kern="100">
                          <a:effectLst/>
                          <a:latin typeface="华文楷体" panose="02010600040101010101" pitchFamily="2" charset="-122"/>
                          <a:ea typeface="华文楷体" panose="02010600040101010101" pitchFamily="2" charset="-122"/>
                        </a:rPr>
                        <a:t>蒙特卡洛模拟法</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21475</a:t>
                      </a:r>
                      <a:r>
                        <a:rPr lang="zh-CN" sz="2000" kern="100" dirty="0">
                          <a:effectLst/>
                          <a:latin typeface="华文楷体" panose="02010600040101010101" pitchFamily="2" charset="-122"/>
                          <a:ea typeface="华文楷体" panose="02010600040101010101" pitchFamily="2" charset="-122"/>
                        </a:rPr>
                        <a:t>元</a:t>
                      </a:r>
                    </a:p>
                  </a:txBody>
                  <a:tcPr marL="68580" marR="68580" marT="0" marB="0" anchor="ctr"/>
                </a:tc>
                <a:tc>
                  <a:txBody>
                    <a:bodyPr/>
                    <a:lstStyle/>
                    <a:p>
                      <a:pPr algn="ctr"/>
                      <a:r>
                        <a:rPr lang="en-US" sz="2000" kern="100" dirty="0">
                          <a:effectLst/>
                          <a:latin typeface="华文楷体" panose="02010600040101010101" pitchFamily="2" charset="-122"/>
                          <a:ea typeface="华文楷体" panose="02010600040101010101" pitchFamily="2" charset="-122"/>
                        </a:rPr>
                        <a:t>30403</a:t>
                      </a:r>
                      <a:r>
                        <a:rPr lang="zh-CN" sz="2000" kern="100" dirty="0">
                          <a:effectLst/>
                          <a:latin typeface="华文楷体" panose="02010600040101010101" pitchFamily="2" charset="-122"/>
                          <a:ea typeface="华文楷体" panose="02010600040101010101" pitchFamily="2" charset="-122"/>
                        </a:rPr>
                        <a:t>元</a:t>
                      </a:r>
                    </a:p>
                  </a:txBody>
                  <a:tcPr marL="68580" marR="68580" marT="0" marB="0" anchor="ctr"/>
                </a:tc>
                <a:tc>
                  <a:txBody>
                    <a:bodyPr/>
                    <a:lstStyle/>
                    <a:p>
                      <a:pPr algn="ctr"/>
                      <a:r>
                        <a:rPr lang="zh-CN" sz="2000" kern="100" dirty="0">
                          <a:effectLst/>
                          <a:latin typeface="华文楷体" panose="02010600040101010101" pitchFamily="2" charset="-122"/>
                          <a:ea typeface="华文楷体" panose="02010600040101010101" pitchFamily="2" charset="-122"/>
                        </a:rPr>
                        <a:t>正态分布</a:t>
                      </a:r>
                      <a:r>
                        <a:rPr lang="en-US" sz="2000" kern="100" dirty="0">
                          <a:effectLst/>
                          <a:latin typeface="华文楷体" panose="02010600040101010101" pitchFamily="2" charset="-122"/>
                          <a:ea typeface="华文楷体" panose="02010600040101010101" pitchFamily="2" charset="-122"/>
                        </a:rPr>
                        <a:t>+</a:t>
                      </a:r>
                      <a:r>
                        <a:rPr lang="zh-CN" sz="2000" kern="100" dirty="0">
                          <a:effectLst/>
                          <a:latin typeface="华文楷体" panose="02010600040101010101" pitchFamily="2" charset="-122"/>
                          <a:ea typeface="华文楷体" panose="02010600040101010101" pitchFamily="2" charset="-122"/>
                        </a:rPr>
                        <a:t>随机路径</a:t>
                      </a:r>
                    </a:p>
                  </a:txBody>
                  <a:tcPr marL="68580" marR="68580" marT="0" marB="0" anchor="ctr"/>
                </a:tc>
                <a:extLst>
                  <a:ext uri="{0D108BD9-81ED-4DB2-BD59-A6C34878D82A}">
                    <a16:rowId xmlns:a16="http://schemas.microsoft.com/office/drawing/2014/main" val="954814910"/>
                  </a:ext>
                </a:extLst>
              </a:tr>
            </a:tbl>
          </a:graphicData>
        </a:graphic>
      </p:graphicFrame>
      <p:sp>
        <p:nvSpPr>
          <p:cNvPr id="11" name="文本框 10">
            <a:extLst>
              <a:ext uri="{FF2B5EF4-FFF2-40B4-BE49-F238E27FC236}">
                <a16:creationId xmlns:a16="http://schemas.microsoft.com/office/drawing/2014/main" id="{7465F9F5-C559-410E-9210-F53BF89021E5}"/>
              </a:ext>
            </a:extLst>
          </p:cNvPr>
          <p:cNvSpPr txBox="1"/>
          <p:nvPr/>
        </p:nvSpPr>
        <p:spPr>
          <a:xfrm>
            <a:off x="925195" y="3651567"/>
            <a:ext cx="10285730" cy="2616101"/>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差异解读</a:t>
            </a:r>
            <a:r>
              <a:rPr lang="zh-CN" altLang="en-US" dirty="0"/>
              <a:t>：</a:t>
            </a:r>
            <a:endParaRPr lang="en-US" altLang="zh-CN" dirty="0"/>
          </a:p>
          <a:p>
            <a:r>
              <a:rPr lang="zh-CN" altLang="en-US" sz="2000" dirty="0">
                <a:latin typeface="华文楷体" panose="02010600040101010101" pitchFamily="2" charset="-122"/>
                <a:ea typeface="华文楷体" panose="02010600040101010101" pitchFamily="2" charset="-122"/>
              </a:rPr>
              <a:t>从测算结果来看，在 </a:t>
            </a:r>
            <a:r>
              <a:rPr lang="en-US" altLang="zh-CN" sz="2000" dirty="0">
                <a:latin typeface="华文楷体" panose="02010600040101010101" pitchFamily="2" charset="-122"/>
                <a:ea typeface="华文楷体" panose="02010600040101010101" pitchFamily="2" charset="-122"/>
              </a:rPr>
              <a:t>95% </a:t>
            </a:r>
            <a:r>
              <a:rPr lang="zh-CN" altLang="en-US" sz="2000" dirty="0">
                <a:latin typeface="华文楷体" panose="02010600040101010101" pitchFamily="2" charset="-122"/>
                <a:ea typeface="华文楷体" panose="02010600040101010101" pitchFamily="2" charset="-122"/>
              </a:rPr>
              <a:t>置信水平的常态风险维度下，三类方法的计算结果差距较小，其中方差 </a:t>
            </a:r>
            <a:r>
              <a:rPr lang="en-US" altLang="zh-CN" sz="2000" dirty="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协方差法与蒙特卡洛模拟法的结果差异仅为 </a:t>
            </a:r>
            <a:r>
              <a:rPr lang="en-US" altLang="zh-CN" sz="2000" dirty="0">
                <a:latin typeface="华文楷体" panose="02010600040101010101" pitchFamily="2" charset="-122"/>
                <a:ea typeface="华文楷体" panose="02010600040101010101" pitchFamily="2" charset="-122"/>
              </a:rPr>
              <a:t>1.4%</a:t>
            </a:r>
            <a:r>
              <a:rPr lang="zh-CN" altLang="en-US" sz="2000" dirty="0">
                <a:latin typeface="华文楷体" panose="02010600040101010101" pitchFamily="2" charset="-122"/>
                <a:ea typeface="华文楷体" panose="02010600040101010101" pitchFamily="2" charset="-122"/>
              </a:rPr>
              <a:t>，说明正态分布假设对常规市场波动的拟合度较好。</a:t>
            </a:r>
            <a:endParaRPr lang="en-US" altLang="zh-CN" sz="2000" dirty="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而在 </a:t>
            </a:r>
            <a:r>
              <a:rPr lang="en-US" altLang="zh-CN" sz="2000" dirty="0">
                <a:latin typeface="华文楷体" panose="02010600040101010101" pitchFamily="2" charset="-122"/>
                <a:ea typeface="华文楷体" panose="02010600040101010101" pitchFamily="2" charset="-122"/>
              </a:rPr>
              <a:t>99% </a:t>
            </a:r>
            <a:r>
              <a:rPr lang="zh-CN" altLang="en-US" sz="2000" dirty="0">
                <a:latin typeface="华文楷体" panose="02010600040101010101" pitchFamily="2" charset="-122"/>
                <a:ea typeface="华文楷体" panose="02010600040101010101" pitchFamily="2" charset="-122"/>
              </a:rPr>
              <a:t>置信水平的极端风险维度下，不同方法的测算差异显著放大，历史模拟法的结果较两类参数化方法高出 </a:t>
            </a:r>
            <a:r>
              <a:rPr lang="en-US" altLang="zh-CN" sz="2000" dirty="0">
                <a:latin typeface="华文楷体" panose="02010600040101010101" pitchFamily="2" charset="-122"/>
                <a:ea typeface="华文楷体" panose="02010600040101010101" pitchFamily="2" charset="-122"/>
              </a:rPr>
              <a:t>46.5%</a:t>
            </a:r>
            <a:r>
              <a:rPr lang="zh-CN" altLang="en-US" sz="2000" dirty="0">
                <a:latin typeface="华文楷体" panose="02010600040101010101" pitchFamily="2" charset="-122"/>
                <a:ea typeface="华文楷体" panose="02010600040101010101" pitchFamily="2" charset="-122"/>
              </a:rPr>
              <a:t>，这一差异本质上源于金融资产收益的肥尾特征 </a:t>
            </a:r>
            <a:r>
              <a:rPr lang="en-US" altLang="zh-CN" sz="2000" dirty="0">
                <a:latin typeface="华文楷体" panose="02010600040101010101" pitchFamily="2" charset="-122"/>
                <a:ea typeface="华文楷体" panose="02010600040101010101" pitchFamily="2" charset="-122"/>
              </a:rPr>
              <a:t>—— </a:t>
            </a:r>
            <a:r>
              <a:rPr lang="zh-CN" altLang="en-US" sz="2000" dirty="0">
                <a:latin typeface="华文楷体" panose="02010600040101010101" pitchFamily="2" charset="-122"/>
                <a:ea typeface="华文楷体" panose="02010600040101010101" pitchFamily="2" charset="-122"/>
              </a:rPr>
              <a:t>历史模拟法完整保留了历史中的真实极端下跌事件，而基于正态分布的参数化方法会平滑尾部风险，因此天然存在对极端损失的低估倾向。</a:t>
            </a:r>
          </a:p>
        </p:txBody>
      </p:sp>
    </p:spTree>
    <p:extLst>
      <p:ext uri="{BB962C8B-B14F-4D97-AF65-F5344CB8AC3E}">
        <p14:creationId xmlns:p14="http://schemas.microsoft.com/office/powerpoint/2010/main" val="25245118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36</a:t>
            </a:fld>
            <a:endParaRPr lang="zh-CN" altLang="en-US" sz="2000" dirty="0">
              <a:solidFill>
                <a:schemeClr val="tx1"/>
              </a:solidFill>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8" name="文本框 7"/>
          <p:cNvSpPr txBox="1"/>
          <p:nvPr>
            <p:custDataLst>
              <p:tags r:id="rId1"/>
            </p:custDataLst>
          </p:nvPr>
        </p:nvSpPr>
        <p:spPr>
          <a:xfrm>
            <a:off x="925195" y="735331"/>
            <a:ext cx="11018520" cy="664210"/>
          </a:xfrm>
          <a:prstGeom prst="rect">
            <a:avLst/>
          </a:prstGeom>
          <a:noFill/>
        </p:spPr>
        <p:txBody>
          <a:bodyPr wrap="square" rtlCol="0" anchor="t">
            <a:noAutofit/>
          </a:bodyPr>
          <a:lstStyle/>
          <a:p>
            <a:pPr indent="252095" algn="just" defTabSz="266700">
              <a:lnSpc>
                <a:spcPct val="150000"/>
              </a:lnSpc>
              <a:spcBef>
                <a:spcPts val="700"/>
              </a:spcBef>
              <a:spcAft>
                <a:spcPct val="0"/>
              </a:spcAft>
            </a:pPr>
            <a:endParaRPr lang="zh-CN" altLang="zh-CN" sz="2800" b="1" dirty="0">
              <a:latin typeface="华文楷体" panose="02010600040101010101" charset="-122"/>
              <a:ea typeface="华文楷体" panose="02010600040101010101" charset="-122"/>
            </a:endParaRPr>
          </a:p>
        </p:txBody>
      </p:sp>
      <p:sp>
        <p:nvSpPr>
          <p:cNvPr id="15" name="Rectangle 4" descr="浅色上对角线"/>
          <p:cNvSpPr>
            <a:spLocks noChangeArrowheads="1"/>
          </p:cNvSpPr>
          <p:nvPr/>
        </p:nvSpPr>
        <p:spPr bwMode="auto">
          <a:xfrm>
            <a:off x="861695" y="71120"/>
            <a:ext cx="264668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三、研究结论</a:t>
            </a:r>
          </a:p>
        </p:txBody>
      </p:sp>
      <p:sp>
        <p:nvSpPr>
          <p:cNvPr id="3" name="文本框 2">
            <a:extLst>
              <a:ext uri="{FF2B5EF4-FFF2-40B4-BE49-F238E27FC236}">
                <a16:creationId xmlns:a16="http://schemas.microsoft.com/office/drawing/2014/main" id="{C8775C98-7BD6-4A08-B05B-018E1A177C80}"/>
              </a:ext>
            </a:extLst>
          </p:cNvPr>
          <p:cNvSpPr txBox="1"/>
          <p:nvPr/>
        </p:nvSpPr>
        <p:spPr>
          <a:xfrm>
            <a:off x="1041400" y="1173035"/>
            <a:ext cx="10414000" cy="738664"/>
          </a:xfrm>
          <a:prstGeom prst="rect">
            <a:avLst/>
          </a:prstGeom>
          <a:noFill/>
        </p:spPr>
        <p:txBody>
          <a:bodyPr wrap="square" rtlCol="0">
            <a:spAutoFit/>
          </a:bodyPr>
          <a:lstStyle/>
          <a:p>
            <a:r>
              <a:rPr lang="en-US" altLang="zh-CN" sz="2400" b="0" dirty="0">
                <a:solidFill>
                  <a:srgbClr val="000000"/>
                </a:solidFill>
                <a:effectLst/>
                <a:latin typeface="ui-sans-serif"/>
              </a:rPr>
              <a:t>1</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000" b="1" dirty="0">
                <a:solidFill>
                  <a:srgbClr val="000000"/>
                </a:solidFill>
                <a:effectLst/>
                <a:latin typeface="ui-sans-serif"/>
              </a:rPr>
              <a:t>三类 </a:t>
            </a:r>
            <a:r>
              <a:rPr lang="en-US" altLang="zh-CN" sz="2000" b="1" dirty="0" err="1">
                <a:solidFill>
                  <a:srgbClr val="000000"/>
                </a:solidFill>
                <a:effectLst/>
                <a:latin typeface="ui-sans-serif"/>
              </a:rPr>
              <a:t>VaR</a:t>
            </a:r>
            <a:r>
              <a:rPr lang="en-US" altLang="zh-CN" sz="2000" b="1" dirty="0">
                <a:solidFill>
                  <a:srgbClr val="000000"/>
                </a:solidFill>
                <a:effectLst/>
                <a:latin typeface="ui-sans-serif"/>
              </a:rPr>
              <a:t> </a:t>
            </a:r>
            <a:r>
              <a:rPr lang="zh-CN" altLang="en-US" sz="2000" b="1" dirty="0">
                <a:solidFill>
                  <a:srgbClr val="000000"/>
                </a:solidFill>
                <a:effectLst/>
                <a:latin typeface="ui-sans-serif"/>
              </a:rPr>
              <a:t>方法核心逻辑与假设差异显著，适用场景各有侧重</a:t>
            </a:r>
          </a:p>
          <a:p>
            <a:endParaRPr lang="zh-CN" altLang="en-US" dirty="0"/>
          </a:p>
        </p:txBody>
      </p:sp>
      <p:sp>
        <p:nvSpPr>
          <p:cNvPr id="10" name="文本框 9">
            <a:extLst>
              <a:ext uri="{FF2B5EF4-FFF2-40B4-BE49-F238E27FC236}">
                <a16:creationId xmlns:a16="http://schemas.microsoft.com/office/drawing/2014/main" id="{5FC3C0ED-5CDD-41FB-AAB9-CC73E8C39DC5}"/>
              </a:ext>
            </a:extLst>
          </p:cNvPr>
          <p:cNvSpPr txBox="1"/>
          <p:nvPr/>
        </p:nvSpPr>
        <p:spPr>
          <a:xfrm>
            <a:off x="1041400" y="3512255"/>
            <a:ext cx="5757333" cy="738664"/>
          </a:xfrm>
          <a:prstGeom prst="rect">
            <a:avLst/>
          </a:prstGeom>
          <a:noFill/>
        </p:spPr>
        <p:txBody>
          <a:bodyPr wrap="square" rtlCol="0">
            <a:spAutoFit/>
          </a:bodyPr>
          <a:lstStyle/>
          <a:p>
            <a:pPr algn="l"/>
            <a:r>
              <a:rPr lang="en-US" altLang="zh-CN" sz="2400" b="0" dirty="0">
                <a:solidFill>
                  <a:srgbClr val="000000"/>
                </a:solidFill>
                <a:effectLst/>
                <a:latin typeface="ui-sans-serif"/>
              </a:rPr>
              <a:t>2</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000" b="1" dirty="0">
                <a:solidFill>
                  <a:srgbClr val="000000"/>
                </a:solidFill>
                <a:effectLst/>
                <a:latin typeface="ui-sans-serif"/>
              </a:rPr>
              <a:t>置信水平会显著放大不同方法的测算差异</a:t>
            </a:r>
          </a:p>
          <a:p>
            <a:endParaRPr lang="zh-CN" altLang="en-US" dirty="0"/>
          </a:p>
        </p:txBody>
      </p:sp>
      <p:sp>
        <p:nvSpPr>
          <p:cNvPr id="13" name="文本框 12">
            <a:extLst>
              <a:ext uri="{FF2B5EF4-FFF2-40B4-BE49-F238E27FC236}">
                <a16:creationId xmlns:a16="http://schemas.microsoft.com/office/drawing/2014/main" id="{2BEA4FCE-B6B4-4AF7-9A7A-71A0914BAED2}"/>
              </a:ext>
            </a:extLst>
          </p:cNvPr>
          <p:cNvSpPr txBox="1"/>
          <p:nvPr/>
        </p:nvSpPr>
        <p:spPr>
          <a:xfrm>
            <a:off x="1041400" y="3881587"/>
            <a:ext cx="9847124" cy="2347950"/>
          </a:xfrm>
          <a:prstGeom prst="rect">
            <a:avLst/>
          </a:prstGeom>
          <a:noFill/>
        </p:spPr>
        <p:txBody>
          <a:bodyPr wrap="square">
            <a:spAutoFit/>
          </a:bodyPr>
          <a:lstStyle/>
          <a:p>
            <a:pPr marL="342900" indent="-342900" algn="just" defTabSz="266700" fontAlgn="auto">
              <a:lnSpc>
                <a:spcPct val="150000"/>
              </a:lnSpc>
              <a:spcBef>
                <a:spcPts val="0"/>
              </a:spcBef>
              <a:spcAft>
                <a:spcPct val="0"/>
              </a:spcAft>
              <a:buFont typeface="Wingdings" panose="05000000000000000000" charset="0"/>
              <a:buChar char="Ø"/>
            </a:pPr>
            <a:r>
              <a:rPr lang="en-US" altLang="zh-CN" sz="2000" b="0" dirty="0">
                <a:solidFill>
                  <a:srgbClr val="000000"/>
                </a:solidFill>
                <a:effectLst/>
                <a:latin typeface="ui-sans-serif"/>
              </a:rPr>
              <a:t>95% </a:t>
            </a:r>
            <a:r>
              <a:rPr lang="zh-CN" altLang="en-US" sz="2000" b="0" dirty="0">
                <a:solidFill>
                  <a:srgbClr val="000000"/>
                </a:solidFill>
                <a:effectLst/>
                <a:latin typeface="ui-sans-serif"/>
              </a:rPr>
              <a:t>常态风险维度下，三类方法结果趋同，两类参数法结果差异仅 </a:t>
            </a:r>
            <a:r>
              <a:rPr lang="en-US" altLang="zh-CN" sz="2000" b="0" dirty="0">
                <a:solidFill>
                  <a:srgbClr val="000000"/>
                </a:solidFill>
                <a:effectLst/>
                <a:latin typeface="ui-sans-serif"/>
              </a:rPr>
              <a:t>1.4%</a:t>
            </a:r>
          </a:p>
          <a:p>
            <a:pPr marL="342900" indent="-342900" algn="just" defTabSz="266700" fontAlgn="auto">
              <a:lnSpc>
                <a:spcPct val="150000"/>
              </a:lnSpc>
              <a:spcBef>
                <a:spcPts val="0"/>
              </a:spcBef>
              <a:spcAft>
                <a:spcPct val="0"/>
              </a:spcAft>
              <a:buFont typeface="Wingdings" panose="05000000000000000000" charset="0"/>
              <a:buChar char="Ø"/>
            </a:pPr>
            <a:r>
              <a:rPr lang="en-US" altLang="zh-CN" sz="2000" b="0" dirty="0">
                <a:solidFill>
                  <a:srgbClr val="000000"/>
                </a:solidFill>
                <a:effectLst/>
                <a:latin typeface="ui-sans-serif"/>
              </a:rPr>
              <a:t>99% </a:t>
            </a:r>
            <a:r>
              <a:rPr lang="zh-CN" altLang="en-US" sz="2000" b="0" dirty="0">
                <a:solidFill>
                  <a:srgbClr val="000000"/>
                </a:solidFill>
                <a:effectLst/>
                <a:latin typeface="ui-sans-serif"/>
              </a:rPr>
              <a:t>极端风险维度下，历史模拟法结果较参数法高出 </a:t>
            </a:r>
            <a:r>
              <a:rPr lang="en-US" altLang="zh-CN" sz="2000" b="0" dirty="0">
                <a:solidFill>
                  <a:srgbClr val="000000"/>
                </a:solidFill>
                <a:effectLst/>
                <a:latin typeface="ui-sans-serif"/>
              </a:rPr>
              <a:t>46.5%</a:t>
            </a:r>
          </a:p>
          <a:p>
            <a:pPr marL="342900" indent="-342900" algn="just" defTabSz="266700" fontAlgn="auto">
              <a:lnSpc>
                <a:spcPct val="150000"/>
              </a:lnSpc>
              <a:spcBef>
                <a:spcPts val="0"/>
              </a:spcBef>
              <a:spcAft>
                <a:spcPct val="0"/>
              </a:spcAft>
              <a:buFont typeface="Wingdings" panose="05000000000000000000" charset="0"/>
              <a:buChar char="Ø"/>
            </a:pPr>
            <a:r>
              <a:rPr lang="zh-CN" altLang="en-US" sz="2000" b="0" dirty="0">
                <a:solidFill>
                  <a:srgbClr val="000000"/>
                </a:solidFill>
                <a:effectLst/>
                <a:latin typeface="ui-sans-serif"/>
              </a:rPr>
              <a:t>差异根源在于金融收益的肥尾特征：非参数法可捕捉真实尾部风险，正态分布假设会平滑极端损失</a:t>
            </a:r>
          </a:p>
          <a:p>
            <a:pPr marL="342900" indent="-342900" algn="just" defTabSz="266700" fontAlgn="auto">
              <a:lnSpc>
                <a:spcPct val="150000"/>
              </a:lnSpc>
              <a:spcBef>
                <a:spcPts val="0"/>
              </a:spcBef>
              <a:spcAft>
                <a:spcPct val="0"/>
              </a:spcAft>
              <a:buFont typeface="Wingdings" panose="05000000000000000000" charset="0"/>
              <a:buChar char="Ø"/>
            </a:pPr>
            <a:r>
              <a:rPr lang="zh-CN" altLang="en-US" sz="2000" b="0" dirty="0">
                <a:solidFill>
                  <a:srgbClr val="000000"/>
                </a:solidFill>
                <a:effectLst/>
                <a:latin typeface="ui-sans-serif"/>
              </a:rPr>
              <a:t>极端风险分析场景需谨慎选型，建议结合多种方法交叉验证</a:t>
            </a:r>
          </a:p>
        </p:txBody>
      </p:sp>
      <p:sp>
        <p:nvSpPr>
          <p:cNvPr id="17" name="文本框 16">
            <a:extLst>
              <a:ext uri="{FF2B5EF4-FFF2-40B4-BE49-F238E27FC236}">
                <a16:creationId xmlns:a16="http://schemas.microsoft.com/office/drawing/2014/main" id="{3C17626A-676E-44C8-9E64-CD163B470495}"/>
              </a:ext>
            </a:extLst>
          </p:cNvPr>
          <p:cNvSpPr txBox="1"/>
          <p:nvPr/>
        </p:nvSpPr>
        <p:spPr>
          <a:xfrm>
            <a:off x="1041400" y="1564050"/>
            <a:ext cx="10288905" cy="1895006"/>
          </a:xfrm>
          <a:prstGeom prst="rect">
            <a:avLst/>
          </a:prstGeom>
          <a:noFill/>
        </p:spPr>
        <p:txBody>
          <a:bodyPr wrap="square">
            <a:spAutoFit/>
          </a:bodyPr>
          <a:lstStyle/>
          <a:p>
            <a:pPr marL="342900" indent="-342900" algn="just" defTabSz="266700" fontAlgn="auto">
              <a:lnSpc>
                <a:spcPct val="150000"/>
              </a:lnSpc>
              <a:spcBef>
                <a:spcPts val="0"/>
              </a:spcBef>
              <a:spcAft>
                <a:spcPct val="0"/>
              </a:spcAft>
              <a:buFont typeface="Wingdings" panose="05000000000000000000" charset="0"/>
              <a:buChar char="Ø"/>
            </a:pPr>
            <a:r>
              <a:rPr lang="zh-CN" altLang="en-US" sz="2000" dirty="0">
                <a:latin typeface="华文楷体" panose="02010600040101010101" charset="-122"/>
                <a:ea typeface="华文楷体" panose="02010600040101010101" charset="-122"/>
                <a:cs typeface="华文楷体" panose="02010600040101010101" charset="-122"/>
                <a:sym typeface="+mn-ea"/>
              </a:rPr>
              <a:t>历史模拟法：无预设分布、可保留真实极端事件，适配防御型投资风险底线测算</a:t>
            </a:r>
          </a:p>
          <a:p>
            <a:pPr marL="342900" indent="-342900" algn="just" defTabSz="266700" fontAlgn="auto">
              <a:lnSpc>
                <a:spcPct val="150000"/>
              </a:lnSpc>
              <a:spcBef>
                <a:spcPts val="0"/>
              </a:spcBef>
              <a:spcAft>
                <a:spcPct val="0"/>
              </a:spcAft>
              <a:buFont typeface="Wingdings" panose="05000000000000000000" charset="0"/>
              <a:buChar char="Ø"/>
            </a:pPr>
            <a:r>
              <a:rPr lang="zh-CN" altLang="en-US" sz="2000" dirty="0">
                <a:latin typeface="华文楷体" panose="02010600040101010101" charset="-122"/>
                <a:ea typeface="华文楷体" panose="02010600040101010101" charset="-122"/>
                <a:cs typeface="华文楷体" panose="02010600040101010101" charset="-122"/>
                <a:sym typeface="+mn-ea"/>
              </a:rPr>
              <a:t>方差 </a:t>
            </a:r>
            <a:r>
              <a:rPr lang="en-US" altLang="zh-CN" sz="2000" dirty="0">
                <a:latin typeface="华文楷体" panose="02010600040101010101" charset="-122"/>
                <a:ea typeface="华文楷体" panose="02010600040101010101" charset="-122"/>
                <a:cs typeface="华文楷体" panose="02010600040101010101" charset="-122"/>
                <a:sym typeface="+mn-ea"/>
              </a:rPr>
              <a:t>- </a:t>
            </a:r>
            <a:r>
              <a:rPr lang="zh-CN" altLang="en-US" sz="2000" dirty="0">
                <a:latin typeface="华文楷体" panose="02010600040101010101" charset="-122"/>
                <a:ea typeface="华文楷体" panose="02010600040101010101" charset="-122"/>
                <a:cs typeface="华文楷体" panose="02010600040101010101" charset="-122"/>
                <a:sym typeface="+mn-ea"/>
              </a:rPr>
              <a:t>协方差法：参数少、计算效率高，适配高频交易与日常风险快速筛查</a:t>
            </a:r>
          </a:p>
          <a:p>
            <a:pPr marL="342900" indent="-342900" algn="just" defTabSz="266700" fontAlgn="auto">
              <a:lnSpc>
                <a:spcPct val="150000"/>
              </a:lnSpc>
              <a:spcBef>
                <a:spcPts val="0"/>
              </a:spcBef>
              <a:spcAft>
                <a:spcPct val="0"/>
              </a:spcAft>
              <a:buFont typeface="Wingdings" panose="05000000000000000000" charset="0"/>
              <a:buChar char="Ø"/>
            </a:pPr>
            <a:r>
              <a:rPr lang="zh-CN" altLang="en-US" sz="2000" dirty="0">
                <a:latin typeface="华文楷体" panose="02010600040101010101" charset="-122"/>
                <a:ea typeface="华文楷体" panose="02010600040101010101" charset="-122"/>
                <a:cs typeface="华文楷体" panose="02010600040101010101" charset="-122"/>
                <a:sym typeface="+mn-ea"/>
              </a:rPr>
              <a:t>蒙特卡洛模拟法：灵活性强、支持非线性头寸，适配复杂衍生品风控与监管压力测试</a:t>
            </a:r>
          </a:p>
          <a:p>
            <a:pPr marL="342900" indent="-342900" algn="just" defTabSz="266700" fontAlgn="auto">
              <a:lnSpc>
                <a:spcPct val="150000"/>
              </a:lnSpc>
              <a:spcBef>
                <a:spcPts val="0"/>
              </a:spcBef>
              <a:spcAft>
                <a:spcPct val="0"/>
              </a:spcAft>
              <a:buFont typeface="Wingdings" panose="05000000000000000000" charset="0"/>
              <a:buChar char="Ø"/>
            </a:pPr>
            <a:r>
              <a:rPr lang="zh-CN" altLang="en-US" sz="2000" dirty="0">
                <a:latin typeface="华文楷体" panose="02010600040101010101" charset="-122"/>
                <a:ea typeface="华文楷体" panose="02010600040101010101" charset="-122"/>
                <a:cs typeface="华文楷体" panose="02010600040101010101" charset="-122"/>
                <a:sym typeface="+mn-ea"/>
              </a:rPr>
              <a:t>三类方法无普适最优解，需结合实际业务场景选择合适的模型</a:t>
            </a:r>
          </a:p>
        </p:txBody>
      </p:sp>
    </p:spTree>
    <p:extLst>
      <p:ext uri="{BB962C8B-B14F-4D97-AF65-F5344CB8AC3E}">
        <p14:creationId xmlns:p14="http://schemas.microsoft.com/office/powerpoint/2010/main" val="1403551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516255"/>
            <a:ext cx="11459845" cy="5688330"/>
          </a:xfrm>
          <a:ln w="25400">
            <a:noFill/>
          </a:ln>
          <a:effectLst>
            <a:outerShdw blurRad="50800" dist="50800" dir="5400000" algn="ctr" rotWithShape="0">
              <a:schemeClr val="accent5">
                <a:lumMod val="20000"/>
                <a:lumOff val="80000"/>
              </a:schemeClr>
            </a:outerShdw>
          </a:effectLst>
        </p:spPr>
        <p:txBody>
          <a:bodyPr>
            <a:normAutofit/>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dirty="0">
                <a:latin typeface="华文楷体" panose="02010600040101010101" charset="-122"/>
                <a:ea typeface="华文楷体" panose="02010600040101010101" charset="-122"/>
                <a:cs typeface="华文楷体" panose="02010600040101010101" charset="-122"/>
              </a:rPr>
              <a:t>全球经济融合、金融创新不断深化，市场风险日趋复杂，量化风险、优化资产配置成为行业核心问题。金融风险统计通过量化市场不确定性，平衡投资收益与风险。</a:t>
            </a: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dirty="0">
                <a:latin typeface="华文楷体" panose="02010600040101010101" charset="-122"/>
                <a:ea typeface="华文楷体" panose="02010600040101010101" charset="-122"/>
                <a:cs typeface="华文楷体" panose="02010600040101010101" charset="-122"/>
              </a:rPr>
              <a:t>1952 年 </a:t>
            </a:r>
            <a:r>
              <a:rPr lang="en-US" altLang="zh-CN" sz="2400" b="1" dirty="0">
                <a:latin typeface="华文楷体" panose="02010600040101010101" charset="-122"/>
                <a:ea typeface="华文楷体" panose="02010600040101010101" charset="-122"/>
                <a:cs typeface="华文楷体" panose="02010600040101010101" charset="-122"/>
              </a:rPr>
              <a:t>Markowitz </a:t>
            </a:r>
            <a:r>
              <a:rPr lang="zh-CN" altLang="en-US" sz="2400" b="1" dirty="0">
                <a:latin typeface="华文楷体" panose="02010600040101010101" charset="-122"/>
                <a:ea typeface="华文楷体" panose="02010600040101010101" charset="-122"/>
                <a:cs typeface="华文楷体" panose="02010600040101010101" charset="-122"/>
              </a:rPr>
              <a:t>投资组合理论</a:t>
            </a:r>
            <a:r>
              <a:rPr lang="en-US" altLang="zh-CN" sz="2400" b="1" dirty="0">
                <a:latin typeface="华文楷体" panose="02010600040101010101" charset="-122"/>
                <a:ea typeface="华文楷体" panose="02010600040101010101" charset="-122"/>
                <a:cs typeface="华文楷体" panose="02010600040101010101" charset="-122"/>
              </a:rPr>
              <a:t>（Portfolio Theory）</a:t>
            </a:r>
            <a:r>
              <a:rPr lang="zh-CN" altLang="en-US" sz="2400" dirty="0">
                <a:latin typeface="华文楷体" panose="02010600040101010101" charset="-122"/>
                <a:ea typeface="华文楷体" panose="02010600040101010101" charset="-122"/>
                <a:cs typeface="华文楷体" panose="02010600040101010101" charset="-122"/>
              </a:rPr>
              <a:t>开创现代资产配置体系，依靠分散投资降低组合风险，但仅用整体波动率衡量风险，无法区分投资者更在意的下行亏损风险。为弥补这一局限，</a:t>
            </a:r>
            <a:r>
              <a:rPr lang="zh-CN" altLang="en-US" sz="2400" b="1" dirty="0">
                <a:latin typeface="华文楷体" panose="02010600040101010101" charset="-122"/>
                <a:ea typeface="华文楷体" panose="02010600040101010101" charset="-122"/>
                <a:cs typeface="华文楷体" panose="02010600040101010101" charset="-122"/>
              </a:rPr>
              <a:t>风险价值（</a:t>
            </a:r>
            <a:r>
              <a:rPr lang="en-US" altLang="zh-CN" sz="2400" b="1" dirty="0" err="1">
                <a:latin typeface="华文楷体" panose="02010600040101010101" charset="-122"/>
                <a:ea typeface="华文楷体" panose="02010600040101010101" charset="-122"/>
                <a:cs typeface="华文楷体" panose="02010600040101010101" charset="-122"/>
              </a:rPr>
              <a:t>VaR</a:t>
            </a:r>
            <a:r>
              <a:rPr lang="zh-CN" altLang="en-US" sz="2400" b="1"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成为全球通用的风控度量标准。</a:t>
            </a:r>
            <a:r>
              <a:rPr lang="en-US" altLang="zh-CN" sz="2400" dirty="0" err="1">
                <a:latin typeface="华文楷体" panose="02010600040101010101" charset="-122"/>
                <a:ea typeface="华文楷体" panose="02010600040101010101" charset="-122"/>
                <a:cs typeface="华文楷体" panose="02010600040101010101" charset="-122"/>
              </a:rPr>
              <a:t>VaR</a:t>
            </a:r>
            <a:r>
              <a:rPr lang="zh-CN" altLang="en-US" sz="2400" dirty="0">
                <a:latin typeface="华文楷体" panose="02010600040101010101" charset="-122"/>
                <a:ea typeface="华文楷体" panose="02010600040101010101" charset="-122"/>
                <a:cs typeface="华文楷体" panose="02010600040101010101" charset="-122"/>
              </a:rPr>
              <a:t>凭借其简洁性与标准化优势，成为了金融机构进行风险计量与资本管理的核心工具。</a:t>
            </a: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035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一、研究背景</a:t>
            </a: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9" name="Rectangle 7"/>
          <p:cNvSpPr>
            <a:spLocks noGrp="1" noRot="1" noChangeArrowheads="1"/>
          </p:cNvSpPr>
          <p:nvPr>
            <p:ph idx="1"/>
          </p:nvPr>
        </p:nvSpPr>
        <p:spPr>
          <a:xfrm>
            <a:off x="1168400" y="1405890"/>
            <a:ext cx="10208260" cy="2434590"/>
          </a:xfrm>
          <a:ln>
            <a:noFill/>
          </a:ln>
        </p:spPr>
        <p:txBody>
          <a:bodyPr>
            <a:noAutofit/>
          </a:bodyPr>
          <a:lstStyle/>
          <a:p>
            <a:pPr marL="685800" indent="-457200" fontAlgn="auto">
              <a:lnSpc>
                <a:spcPct val="150000"/>
              </a:lnSpc>
              <a:spcBef>
                <a:spcPts val="0"/>
              </a:spcBef>
              <a:buFont typeface="Wingdings" panose="05000000000000000000" charset="0"/>
              <a:buChar char="Ø"/>
            </a:pPr>
            <a:r>
              <a:rPr lang="zh-CN" altLang="en-US" sz="2400" dirty="0">
                <a:latin typeface="华文楷体" panose="02010600040101010101" charset="-122"/>
                <a:ea typeface="华文楷体" panose="02010600040101010101" charset="-122"/>
              </a:rPr>
              <a:t>首先系统梳理 </a:t>
            </a:r>
            <a:r>
              <a:rPr lang="en-US" altLang="zh-CN" sz="2400" dirty="0">
                <a:latin typeface="华文楷体" panose="02010600040101010101" charset="-122"/>
                <a:ea typeface="华文楷体" panose="02010600040101010101" charset="-122"/>
              </a:rPr>
              <a:t>Markowitz</a:t>
            </a:r>
            <a:r>
              <a:rPr lang="zh-CN" altLang="en-US" sz="2400" dirty="0">
                <a:latin typeface="华文楷体" panose="02010600040101010101" charset="-122"/>
                <a:ea typeface="华文楷体" panose="02010600040101010101" charset="-122"/>
              </a:rPr>
              <a:t>投资组合理论、</a:t>
            </a:r>
            <a:r>
              <a:rPr lang="en-US" altLang="zh-CN" sz="2400" dirty="0">
                <a:latin typeface="华文楷体" panose="02010600040101010101" charset="-122"/>
                <a:ea typeface="华文楷体" panose="02010600040101010101" charset="-122"/>
              </a:rPr>
              <a:t>VaR </a:t>
            </a:r>
            <a:r>
              <a:rPr lang="zh-CN" altLang="en-US" sz="2400" dirty="0">
                <a:latin typeface="华文楷体" panose="02010600040101010101" charset="-122"/>
                <a:ea typeface="华文楷体" panose="02010600040101010101" charset="-122"/>
              </a:rPr>
              <a:t>模型基础原理；</a:t>
            </a:r>
            <a:r>
              <a:rPr lang="en-US" altLang="zh-CN" sz="2400" dirty="0">
                <a:latin typeface="华文楷体" panose="02010600040101010101" charset="-122"/>
                <a:ea typeface="华文楷体" panose="02010600040101010101" charset="-122"/>
              </a:rPr>
              <a:t>        </a:t>
            </a:r>
          </a:p>
          <a:p>
            <a:pPr marL="685800" indent="-457200" fontAlgn="auto">
              <a:lnSpc>
                <a:spcPct val="150000"/>
              </a:lnSpc>
              <a:spcBef>
                <a:spcPts val="0"/>
              </a:spcBef>
              <a:buFont typeface="Wingdings" panose="05000000000000000000" charset="0"/>
              <a:buChar char="Ø"/>
            </a:pPr>
            <a:r>
              <a:rPr lang="zh-CN" altLang="en-US" sz="2400" dirty="0">
                <a:latin typeface="华文楷体" panose="02010600040101010101" charset="-122"/>
                <a:ea typeface="华文楷体" panose="02010600040101010101" charset="-122"/>
              </a:rPr>
              <a:t>依据</a:t>
            </a:r>
            <a:r>
              <a:rPr lang="en-US" altLang="zh-CN" sz="2400" dirty="0">
                <a:latin typeface="华文楷体" panose="02010600040101010101" charset="-122"/>
                <a:ea typeface="华文楷体" panose="02010600040101010101" charset="-122"/>
              </a:rPr>
              <a:t>Markowitz</a:t>
            </a:r>
            <a:r>
              <a:rPr lang="zh-CN" altLang="en-US" sz="2400" dirty="0">
                <a:latin typeface="华文楷体" panose="02010600040101010101" charset="-122"/>
                <a:ea typeface="华文楷体" panose="02010600040101010101" charset="-122"/>
              </a:rPr>
              <a:t>投资组合理论，以立讯精密和长江电力两支股票为研究对象，探讨分散化投资在优化“风险—收益”平衡中的作用，提出最优组合权重配置方案；</a:t>
            </a:r>
          </a:p>
          <a:p>
            <a:pPr marL="685800" indent="-457200" fontAlgn="auto">
              <a:lnSpc>
                <a:spcPct val="150000"/>
              </a:lnSpc>
              <a:spcBef>
                <a:spcPts val="0"/>
              </a:spcBef>
              <a:buFont typeface="Wingdings" panose="05000000000000000000" charset="0"/>
              <a:buChar char="Ø"/>
            </a:pPr>
            <a:r>
              <a:rPr lang="zh-CN" altLang="en-US" sz="2400" dirty="0">
                <a:latin typeface="华文楷体" panose="02010600040101010101" charset="-122"/>
                <a:ea typeface="华文楷体" panose="02010600040101010101" charset="-122"/>
              </a:rPr>
              <a:t>对比</a:t>
            </a:r>
            <a:r>
              <a:rPr lang="en-US" altLang="zh-CN" sz="2400" dirty="0">
                <a:latin typeface="华文楷体" panose="02010600040101010101" charset="-122"/>
                <a:ea typeface="华文楷体" panose="02010600040101010101" charset="-122"/>
              </a:rPr>
              <a:t>VaR</a:t>
            </a:r>
            <a:r>
              <a:rPr lang="zh-CN" altLang="en-US" sz="2400" dirty="0">
                <a:latin typeface="华文楷体" panose="02010600040101010101" charset="-122"/>
                <a:ea typeface="华文楷体" panose="02010600040101010101" charset="-122"/>
              </a:rPr>
              <a:t>的三类测算方法（历史模拟法、方差—协方差法与蒙特卡洛模拟法）在95％和99％两种置信水平下对常态风险与极端风险的度量差异，并分析各自的适用场景。</a:t>
            </a:r>
          </a:p>
          <a:p>
            <a:pPr marL="685800" indent="-457200" fontAlgn="auto">
              <a:lnSpc>
                <a:spcPct val="150000"/>
              </a:lnSpc>
              <a:spcBef>
                <a:spcPts val="0"/>
              </a:spcBef>
              <a:buFont typeface="Wingdings" panose="05000000000000000000" charset="0"/>
              <a:buAutoNum type="arabicPeriod"/>
            </a:pPr>
            <a:endParaRPr lang="zh-CN" altLang="en-US" sz="2400" dirty="0">
              <a:latin typeface="华文楷体" panose="02010600040101010101" charset="-122"/>
              <a:ea typeface="华文楷体" panose="02010600040101010101" charset="-122"/>
            </a:endParaRPr>
          </a:p>
          <a:p>
            <a:pPr marL="685800" indent="-457200" fontAlgn="auto">
              <a:lnSpc>
                <a:spcPct val="150000"/>
              </a:lnSpc>
              <a:spcBef>
                <a:spcPts val="0"/>
              </a:spcBef>
              <a:buFont typeface="Wingdings" panose="05000000000000000000" charset="0"/>
              <a:buAutoNum type="arabicPeriod"/>
            </a:pPr>
            <a:endParaRPr lang="zh-CN" altLang="en-US" sz="2400" dirty="0">
              <a:latin typeface="华文楷体" panose="02010600040101010101" charset="-122"/>
              <a:ea typeface="华文楷体" panose="02010600040101010101" charset="-122"/>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二、研究内容</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第二节</a:t>
            </a:r>
            <a:r>
              <a:rPr lang="en-US" altLang="zh-CN"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方法简介</a:t>
            </a:r>
          </a:p>
        </p:txBody>
      </p:sp>
      <p:sp>
        <p:nvSpPr>
          <p:cNvPr id="13" name="Rectangle 9"/>
          <p:cNvSpPr txBox="1">
            <a:spLocks noChangeArrowheads="1"/>
          </p:cNvSpPr>
          <p:nvPr/>
        </p:nvSpPr>
        <p:spPr>
          <a:xfrm>
            <a:off x="1992769" y="2496755"/>
            <a:ext cx="8735060" cy="2109283"/>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a:t>
            </a:r>
            <a:r>
              <a:rPr lang="en-US" altLang="zh-CN" sz="3600" b="1" dirty="0">
                <a:solidFill>
                  <a:srgbClr val="0070C0"/>
                </a:solidFill>
                <a:latin typeface="楷体" panose="02010609060101010101" charset="-122"/>
                <a:ea typeface="楷体" panose="02010609060101010101" charset="-122"/>
                <a:sym typeface="+mn-ea"/>
              </a:rPr>
              <a:t>Markowitz</a:t>
            </a:r>
            <a:r>
              <a:rPr lang="zh-CN" altLang="en-US" sz="3600" b="1" dirty="0">
                <a:solidFill>
                  <a:srgbClr val="0070C0"/>
                </a:solidFill>
                <a:latin typeface="楷体" panose="02010609060101010101" charset="-122"/>
                <a:ea typeface="楷体" panose="02010609060101010101" charset="-122"/>
                <a:sym typeface="+mn-ea"/>
              </a:rPr>
              <a:t>投资组合理论</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a:t>
            </a:r>
            <a:r>
              <a:rPr lang="en-US" altLang="zh-CN" sz="3600" b="1" dirty="0" err="1">
                <a:solidFill>
                  <a:srgbClr val="0070C0"/>
                </a:solidFill>
                <a:latin typeface="楷体" panose="02010609060101010101" charset="-122"/>
                <a:ea typeface="楷体" panose="02010609060101010101" charset="-122"/>
                <a:sym typeface="+mn-ea"/>
              </a:rPr>
              <a:t>VaR</a:t>
            </a:r>
            <a:r>
              <a:rPr lang="zh-CN" altLang="en-US" sz="3600" b="1" dirty="0">
                <a:solidFill>
                  <a:srgbClr val="0070C0"/>
                </a:solidFill>
                <a:latin typeface="楷体" panose="02010609060101010101" charset="-122"/>
                <a:ea typeface="楷体" panose="02010609060101010101" charset="-122"/>
                <a:sym typeface="+mn-ea"/>
              </a:rPr>
              <a:t>模型</a:t>
            </a:r>
          </a:p>
          <a:p>
            <a:pPr algn="l">
              <a:lnSpc>
                <a:spcPct val="150000"/>
              </a:lnSpc>
            </a:pPr>
            <a:endParaRPr lang="zh-CN" altLang="en-US" sz="3600" b="1" dirty="0">
              <a:solidFill>
                <a:srgbClr val="0070C0"/>
              </a:solidFill>
              <a:latin typeface="楷体" panose="02010609060101010101" charset="-122"/>
              <a:ea typeface="楷体" panose="02010609060101010101"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03275" y="978535"/>
            <a:ext cx="1101788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（一）投资组合方差定义</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选取若干种资产构建投资组合，每两种资产之间都存在联系。</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分别以</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和</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表示观测期</a:t>
            </a:r>
            <a:r>
              <a:rPr lang="en-US" altLang="zh-CN" sz="2400" dirty="0">
                <a:latin typeface="华文楷体" panose="02010600040101010101" charset="-122"/>
                <a:ea typeface="华文楷体" panose="02010600040101010101" charset="-122"/>
                <a:cs typeface="华文楷体" panose="02010600040101010101" charset="-122"/>
              </a:rPr>
              <a:t>k</a:t>
            </a:r>
            <a:r>
              <a:rPr lang="zh-CN" altLang="en-US" sz="2400" dirty="0">
                <a:latin typeface="华文楷体" panose="02010600040101010101" charset="-122"/>
                <a:ea typeface="华文楷体" panose="02010600040101010101" charset="-122"/>
                <a:cs typeface="华文楷体" panose="02010600040101010101" charset="-122"/>
              </a:rPr>
              <a:t>第</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种资产和第</a:t>
            </a:r>
            <a:r>
              <a:rPr lang="en-US" altLang="zh-CN" sz="2400" dirty="0">
                <a:latin typeface="华文楷体" panose="02010600040101010101" charset="-122"/>
                <a:ea typeface="华文楷体" panose="02010600040101010101" charset="-122"/>
                <a:cs typeface="华文楷体" panose="02010600040101010101" charset="-122"/>
              </a:rPr>
              <a:t>j</a:t>
            </a:r>
            <a:r>
              <a:rPr lang="zh-CN" altLang="en-US" sz="2400" dirty="0">
                <a:latin typeface="华文楷体" panose="02010600040101010101" charset="-122"/>
                <a:ea typeface="华文楷体" panose="02010600040101010101" charset="-122"/>
                <a:cs typeface="华文楷体" panose="02010600040101010101" charset="-122"/>
              </a:rPr>
              <a:t>种资产的收益率；以</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分别表示两类资产的收益率均值；</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和</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为两类资产收益率的标准差。</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则任意两类资产收益率的</a:t>
            </a:r>
            <a:r>
              <a:rPr lang="zh-CN" altLang="en-US" sz="2400" b="1" dirty="0">
                <a:latin typeface="华文楷体" panose="02010600040101010101" charset="-122"/>
                <a:ea typeface="华文楷体" panose="02010600040101010101" charset="-122"/>
                <a:cs typeface="华文楷体" panose="02010600040101010101" charset="-122"/>
              </a:rPr>
              <a:t>协方差</a:t>
            </a:r>
            <a:r>
              <a:rPr lang="zh-CN" altLang="en-US" sz="2400" dirty="0">
                <a:latin typeface="华文楷体" panose="02010600040101010101" charset="-122"/>
                <a:ea typeface="华文楷体" panose="02010600040101010101" charset="-122"/>
                <a:cs typeface="华文楷体" panose="02010600040101010101" charset="-122"/>
              </a:rPr>
              <a:t>：</a:t>
            </a: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marL="3657600" lvl="8" indent="304800" algn="ctr"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（2.1）</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二者之间的</a:t>
            </a:r>
            <a:r>
              <a:rPr lang="zh-CN" altLang="en-US" sz="2400" b="1" dirty="0">
                <a:latin typeface="华文楷体" panose="02010600040101010101" charset="-122"/>
                <a:ea typeface="华文楷体" panose="02010600040101010101" charset="-122"/>
                <a:cs typeface="华文楷体" panose="02010600040101010101" charset="-122"/>
              </a:rPr>
              <a:t>相关系数</a:t>
            </a:r>
            <a:r>
              <a:rPr lang="zh-CN" altLang="en-US" sz="2400" dirty="0">
                <a:latin typeface="华文楷体" panose="02010600040101010101" charset="-122"/>
                <a:ea typeface="华文楷体" panose="02010600040101010101" charset="-122"/>
                <a:cs typeface="华文楷体" panose="02010600040101010101" charset="-122"/>
              </a:rPr>
              <a:t>：</a:t>
            </a: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（2.2）</a:t>
            </a: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6</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2343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Markowitz投资组合理论</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3" name="对象 -2147482624"/>
          <p:cNvGraphicFramePr>
            <a:graphicFrameLocks noChangeAspect="1"/>
          </p:cNvGraphicFramePr>
          <p:nvPr/>
        </p:nvGraphicFramePr>
        <p:xfrm>
          <a:off x="2279015" y="2225675"/>
          <a:ext cx="623570" cy="385445"/>
        </p:xfrm>
        <a:graphic>
          <a:graphicData uri="http://schemas.openxmlformats.org/presentationml/2006/ole">
            <mc:AlternateContent xmlns:mc="http://schemas.openxmlformats.org/markup-compatibility/2006">
              <mc:Choice xmlns:v="urn:schemas-microsoft-com:vml" Requires="v">
                <p:oleObj spid="_x0000_s3134" r:id="rId4" imgW="368300" imgH="228600" progId="Equation.DSMT4">
                  <p:embed/>
                </p:oleObj>
              </mc:Choice>
              <mc:Fallback>
                <p:oleObj r:id="rId4" imgW="368300" imgH="228600" progId="Equation.DSMT4">
                  <p:embed/>
                  <p:pic>
                    <p:nvPicPr>
                      <p:cNvPr id="0" name="图片 8"/>
                      <p:cNvPicPr/>
                      <p:nvPr/>
                    </p:nvPicPr>
                    <p:blipFill>
                      <a:blip r:embed="rId5"/>
                      <a:stretch>
                        <a:fillRect/>
                      </a:stretch>
                    </p:blipFill>
                    <p:spPr>
                      <a:xfrm>
                        <a:off x="2279015" y="2225675"/>
                        <a:ext cx="623570" cy="385445"/>
                      </a:xfrm>
                      <a:prstGeom prst="rect">
                        <a:avLst/>
                      </a:prstGeom>
                      <a:noFill/>
                      <a:ln w="38100">
                        <a:noFill/>
                        <a:miter/>
                      </a:ln>
                    </p:spPr>
                  </p:pic>
                </p:oleObj>
              </mc:Fallback>
            </mc:AlternateContent>
          </a:graphicData>
        </a:graphic>
      </p:graphicFrame>
      <p:graphicFrame>
        <p:nvGraphicFramePr>
          <p:cNvPr id="5" name="对象 -2147482623"/>
          <p:cNvGraphicFramePr>
            <a:graphicFrameLocks noChangeAspect="1"/>
          </p:cNvGraphicFramePr>
          <p:nvPr/>
        </p:nvGraphicFramePr>
        <p:xfrm>
          <a:off x="3173730" y="2225675"/>
          <a:ext cx="610235" cy="384810"/>
        </p:xfrm>
        <a:graphic>
          <a:graphicData uri="http://schemas.openxmlformats.org/presentationml/2006/ole">
            <mc:AlternateContent xmlns:mc="http://schemas.openxmlformats.org/markup-compatibility/2006">
              <mc:Choice xmlns:v="urn:schemas-microsoft-com:vml" Requires="v">
                <p:oleObj spid="_x0000_s3135" r:id="rId6" imgW="381000" imgH="241300" progId="Equation.DSMT4">
                  <p:embed/>
                </p:oleObj>
              </mc:Choice>
              <mc:Fallback>
                <p:oleObj r:id="rId6" imgW="381000" imgH="241300" progId="Equation.DSMT4">
                  <p:embed/>
                  <p:pic>
                    <p:nvPicPr>
                      <p:cNvPr id="0" name="图片 9"/>
                      <p:cNvPicPr/>
                      <p:nvPr/>
                    </p:nvPicPr>
                    <p:blipFill>
                      <a:blip r:embed="rId7"/>
                      <a:stretch>
                        <a:fillRect/>
                      </a:stretch>
                    </p:blipFill>
                    <p:spPr>
                      <a:xfrm>
                        <a:off x="3173730" y="2225675"/>
                        <a:ext cx="610235" cy="384810"/>
                      </a:xfrm>
                      <a:prstGeom prst="rect">
                        <a:avLst/>
                      </a:prstGeom>
                      <a:noFill/>
                      <a:ln w="38100">
                        <a:noFill/>
                        <a:miter/>
                      </a:ln>
                    </p:spPr>
                  </p:pic>
                </p:oleObj>
              </mc:Fallback>
            </mc:AlternateContent>
          </a:graphicData>
        </a:graphic>
      </p:graphicFrame>
      <p:graphicFrame>
        <p:nvGraphicFramePr>
          <p:cNvPr id="8" name="对象 -2147482622"/>
          <p:cNvGraphicFramePr>
            <a:graphicFrameLocks noChangeAspect="1"/>
          </p:cNvGraphicFramePr>
          <p:nvPr/>
        </p:nvGraphicFramePr>
        <p:xfrm>
          <a:off x="10244138" y="2192655"/>
          <a:ext cx="643890" cy="417830"/>
        </p:xfrm>
        <a:graphic>
          <a:graphicData uri="http://schemas.openxmlformats.org/presentationml/2006/ole">
            <mc:AlternateContent xmlns:mc="http://schemas.openxmlformats.org/markup-compatibility/2006">
              <mc:Choice xmlns:v="urn:schemas-microsoft-com:vml" Requires="v">
                <p:oleObj spid="_x0000_s3136" r:id="rId8" imgW="368300" imgH="241300" progId="Equation.DSMT4">
                  <p:embed/>
                </p:oleObj>
              </mc:Choice>
              <mc:Fallback>
                <p:oleObj r:id="rId8" imgW="368300" imgH="241300" progId="Equation.DSMT4">
                  <p:embed/>
                  <p:pic>
                    <p:nvPicPr>
                      <p:cNvPr id="0" name="图片 10"/>
                      <p:cNvPicPr/>
                      <p:nvPr/>
                    </p:nvPicPr>
                    <p:blipFill>
                      <a:blip r:embed="rId9"/>
                      <a:stretch>
                        <a:fillRect/>
                      </a:stretch>
                    </p:blipFill>
                    <p:spPr>
                      <a:xfrm>
                        <a:off x="10244138" y="2192655"/>
                        <a:ext cx="643890" cy="417830"/>
                      </a:xfrm>
                      <a:prstGeom prst="rect">
                        <a:avLst/>
                      </a:prstGeom>
                      <a:noFill/>
                      <a:ln w="38100">
                        <a:noFill/>
                        <a:miter/>
                      </a:ln>
                    </p:spPr>
                  </p:pic>
                </p:oleObj>
              </mc:Fallback>
            </mc:AlternateContent>
          </a:graphicData>
        </a:graphic>
      </p:graphicFrame>
      <p:graphicFrame>
        <p:nvGraphicFramePr>
          <p:cNvPr id="12" name="对象 -2147482617"/>
          <p:cNvGraphicFramePr/>
          <p:nvPr/>
        </p:nvGraphicFramePr>
        <p:xfrm>
          <a:off x="4211320" y="3855085"/>
          <a:ext cx="3736340" cy="947420"/>
        </p:xfrm>
        <a:graphic>
          <a:graphicData uri="http://schemas.openxmlformats.org/presentationml/2006/ole">
            <mc:AlternateContent xmlns:mc="http://schemas.openxmlformats.org/markup-compatibility/2006">
              <mc:Choice xmlns:v="urn:schemas-microsoft-com:vml" Requires="v">
                <p:oleObj spid="_x0000_s3137" r:id="rId10" imgW="2006600" imgH="469900" progId="Equation.DSMT4">
                  <p:embed/>
                </p:oleObj>
              </mc:Choice>
              <mc:Fallback>
                <p:oleObj r:id="rId10" imgW="2006600" imgH="469900" progId="Equation.DSMT4">
                  <p:embed/>
                  <p:pic>
                    <p:nvPicPr>
                      <p:cNvPr id="0" name="图片 11"/>
                      <p:cNvPicPr/>
                      <p:nvPr/>
                    </p:nvPicPr>
                    <p:blipFill>
                      <a:blip r:embed="rId11"/>
                      <a:stretch>
                        <a:fillRect/>
                      </a:stretch>
                    </p:blipFill>
                    <p:spPr>
                      <a:xfrm>
                        <a:off x="4211320" y="3855085"/>
                        <a:ext cx="3736340" cy="947420"/>
                      </a:xfrm>
                      <a:prstGeom prst="rect">
                        <a:avLst/>
                      </a:prstGeom>
                      <a:noFill/>
                      <a:ln w="38100">
                        <a:noFill/>
                        <a:miter/>
                      </a:ln>
                    </p:spPr>
                  </p:pic>
                </p:oleObj>
              </mc:Fallback>
            </mc:AlternateContent>
          </a:graphicData>
        </a:graphic>
      </p:graphicFrame>
      <p:graphicFrame>
        <p:nvGraphicFramePr>
          <p:cNvPr id="14" name="对象 -2147482616"/>
          <p:cNvGraphicFramePr/>
          <p:nvPr/>
        </p:nvGraphicFramePr>
        <p:xfrm>
          <a:off x="5219065" y="5382895"/>
          <a:ext cx="1888490" cy="959485"/>
        </p:xfrm>
        <a:graphic>
          <a:graphicData uri="http://schemas.openxmlformats.org/presentationml/2006/ole">
            <mc:AlternateContent xmlns:mc="http://schemas.openxmlformats.org/markup-compatibility/2006">
              <mc:Choice xmlns:v="urn:schemas-microsoft-com:vml" Requires="v">
                <p:oleObj spid="_x0000_s3138" r:id="rId12" imgW="787400" imgH="457200" progId="Equation.DSMT4">
                  <p:embed/>
                </p:oleObj>
              </mc:Choice>
              <mc:Fallback>
                <p:oleObj r:id="rId12" imgW="787400" imgH="457200" progId="Equation.DSMT4">
                  <p:embed/>
                  <p:pic>
                    <p:nvPicPr>
                      <p:cNvPr id="0" name="图片 12"/>
                      <p:cNvPicPr/>
                      <p:nvPr/>
                    </p:nvPicPr>
                    <p:blipFill>
                      <a:blip r:embed="rId13"/>
                      <a:stretch>
                        <a:fillRect/>
                      </a:stretch>
                    </p:blipFill>
                    <p:spPr>
                      <a:xfrm>
                        <a:off x="5219065" y="5382895"/>
                        <a:ext cx="1888490" cy="959485"/>
                      </a:xfrm>
                      <a:prstGeom prst="rect">
                        <a:avLst/>
                      </a:prstGeom>
                      <a:noFill/>
                      <a:ln w="38100">
                        <a:noFill/>
                        <a:miter/>
                      </a:ln>
                    </p:spPr>
                  </p:pic>
                </p:oleObj>
              </mc:Fallback>
            </mc:AlternateContent>
          </a:graphicData>
        </a:graphic>
      </p:graphicFrame>
      <p:graphicFrame>
        <p:nvGraphicFramePr>
          <p:cNvPr id="16" name="对象 -2147482615"/>
          <p:cNvGraphicFramePr>
            <a:graphicFrameLocks noChangeAspect="1"/>
          </p:cNvGraphicFramePr>
          <p:nvPr/>
        </p:nvGraphicFramePr>
        <p:xfrm>
          <a:off x="4368165" y="2731135"/>
          <a:ext cx="315595" cy="429895"/>
        </p:xfrm>
        <a:graphic>
          <a:graphicData uri="http://schemas.openxmlformats.org/presentationml/2006/ole">
            <mc:AlternateContent xmlns:mc="http://schemas.openxmlformats.org/markup-compatibility/2006">
              <mc:Choice xmlns:v="urn:schemas-microsoft-com:vml" Requires="v">
                <p:oleObj spid="_x0000_s3139" r:id="rId14" imgW="165100" imgH="228600" progId="Equation.DSMT4">
                  <p:embed/>
                </p:oleObj>
              </mc:Choice>
              <mc:Fallback>
                <p:oleObj r:id="rId14" imgW="165100" imgH="228600" progId="Equation.DSMT4">
                  <p:embed/>
                  <p:pic>
                    <p:nvPicPr>
                      <p:cNvPr id="0" name="图片 3075"/>
                      <p:cNvPicPr/>
                      <p:nvPr/>
                    </p:nvPicPr>
                    <p:blipFill>
                      <a:blip r:embed="rId15"/>
                      <a:stretch>
                        <a:fillRect/>
                      </a:stretch>
                    </p:blipFill>
                    <p:spPr>
                      <a:xfrm>
                        <a:off x="4368165" y="2731135"/>
                        <a:ext cx="315595" cy="429895"/>
                      </a:xfrm>
                      <a:prstGeom prst="rect">
                        <a:avLst/>
                      </a:prstGeom>
                      <a:noFill/>
                      <a:ln w="38100">
                        <a:noFill/>
                        <a:miter/>
                      </a:ln>
                    </p:spPr>
                  </p:pic>
                </p:oleObj>
              </mc:Fallback>
            </mc:AlternateContent>
          </a:graphicData>
        </a:graphic>
      </p:graphicFrame>
      <p:graphicFrame>
        <p:nvGraphicFramePr>
          <p:cNvPr id="17" name="对象 -2147482576"/>
          <p:cNvGraphicFramePr>
            <a:graphicFrameLocks noChangeAspect="1"/>
          </p:cNvGraphicFramePr>
          <p:nvPr/>
        </p:nvGraphicFramePr>
        <p:xfrm>
          <a:off x="4949190" y="2731135"/>
          <a:ext cx="269875" cy="454025"/>
        </p:xfrm>
        <a:graphic>
          <a:graphicData uri="http://schemas.openxmlformats.org/presentationml/2006/ole">
            <mc:AlternateContent xmlns:mc="http://schemas.openxmlformats.org/markup-compatibility/2006">
              <mc:Choice xmlns:v="urn:schemas-microsoft-com:vml" Requires="v">
                <p:oleObj spid="_x0000_s3140" r:id="rId16" imgW="190500" imgH="241300" progId="Equation.DSMT4">
                  <p:embed/>
                </p:oleObj>
              </mc:Choice>
              <mc:Fallback>
                <p:oleObj r:id="rId16" imgW="190500" imgH="241300" progId="Equation.DSMT4">
                  <p:embed/>
                  <p:pic>
                    <p:nvPicPr>
                      <p:cNvPr id="0" name="图片 15"/>
                      <p:cNvPicPr/>
                      <p:nvPr/>
                    </p:nvPicPr>
                    <p:blipFill>
                      <a:blip r:embed="rId17"/>
                      <a:stretch>
                        <a:fillRect/>
                      </a:stretch>
                    </p:blipFill>
                    <p:spPr>
                      <a:xfrm>
                        <a:off x="4949190" y="2731135"/>
                        <a:ext cx="269875" cy="454025"/>
                      </a:xfrm>
                      <a:prstGeom prst="rect">
                        <a:avLst/>
                      </a:prstGeom>
                      <a:noFill/>
                      <a:ln w="38100">
                        <a:noFill/>
                        <a:miter/>
                      </a:ln>
                    </p:spPr>
                  </p:pic>
                </p:oleObj>
              </mc:Fallback>
            </mc:AlternateContent>
          </a:graphicData>
        </a:graphic>
      </p:graphicFrame>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03275" y="978535"/>
            <a:ext cx="11017885" cy="5154930"/>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假设投资组合包括n项资产，并以表示第i种资产的权重，则任意时点上投资组合的</a:t>
            </a:r>
            <a:r>
              <a:rPr lang="zh-CN" altLang="en-US" sz="2400" b="1" dirty="0">
                <a:latin typeface="华文楷体" panose="02010600040101010101" charset="-122"/>
                <a:ea typeface="华文楷体" panose="02010600040101010101" charset="-122"/>
                <a:cs typeface="华文楷体" panose="02010600040101010101" charset="-122"/>
              </a:rPr>
              <a:t>整体收益参数</a:t>
            </a:r>
            <a:r>
              <a:rPr lang="zh-CN" altLang="en-US" sz="2400" dirty="0">
                <a:latin typeface="华文楷体" panose="02010600040101010101" charset="-122"/>
                <a:ea typeface="华文楷体" panose="02010600040101010101" charset="-122"/>
                <a:cs typeface="华文楷体" panose="02010600040101010101" charset="-122"/>
              </a:rPr>
              <a:t>分别由式（2.3）、式</a:t>
            </a:r>
            <a:r>
              <a:rPr lang="zh-CN" altLang="en-US" sz="2400" dirty="0">
                <a:latin typeface="华文楷体" panose="02010600040101010101" charset="-122"/>
                <a:ea typeface="华文楷体" panose="02010600040101010101" charset="-122"/>
                <a:cs typeface="华文楷体" panose="02010600040101010101" charset="-122"/>
                <a:sym typeface="+mn-ea"/>
              </a:rPr>
              <a:t>（2.4）</a:t>
            </a:r>
            <a:r>
              <a:rPr lang="zh-CN" altLang="en-US" sz="2400" dirty="0">
                <a:latin typeface="华文楷体" panose="02010600040101010101" charset="-122"/>
                <a:ea typeface="华文楷体" panose="02010600040101010101" charset="-122"/>
                <a:cs typeface="华文楷体" panose="02010600040101010101" charset="-122"/>
              </a:rPr>
              <a:t>和式（2.5）给出：</a:t>
            </a:r>
          </a:p>
          <a:p>
            <a:pPr marL="3886200" lvl="8" indent="457200"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a:t>
            </a:r>
          </a:p>
          <a:p>
            <a:pPr marL="3886200" lvl="8" indent="457200" defTabSz="914400">
              <a:lnSpc>
                <a:spcPts val="3800"/>
              </a:lnSpc>
              <a:spcBef>
                <a:spcPts val="0"/>
              </a:spcBef>
              <a:buClrTx/>
              <a:buSzTx/>
              <a:buFontTx/>
            </a:pPr>
            <a:endParaRPr lang="zh-CN" altLang="en-US" sz="2400" dirty="0">
              <a:latin typeface="华文楷体" panose="02010600040101010101" charset="-122"/>
              <a:ea typeface="华文楷体" panose="02010600040101010101" charset="-122"/>
              <a:cs typeface="华文楷体" panose="02010600040101010101" charset="-122"/>
              <a:sym typeface="+mn-ea"/>
            </a:endParaRPr>
          </a:p>
          <a:p>
            <a:pPr marL="3886200" lvl="8" indent="457200"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sym typeface="+mn-ea"/>
              </a:rPr>
              <a:t> </a:t>
            </a:r>
            <a:r>
              <a:rPr lang="en-US" altLang="zh-CN" sz="2400" dirty="0">
                <a:latin typeface="华文楷体" panose="02010600040101010101" charset="-122"/>
                <a:ea typeface="华文楷体" panose="02010600040101010101" charset="-122"/>
                <a:cs typeface="华文楷体" panose="02010600040101010101" charset="-122"/>
                <a:sym typeface="+mn-ea"/>
              </a:rPr>
              <a:t>                                                                  </a:t>
            </a:r>
            <a:endParaRPr lang="zh-CN" altLang="en-US" sz="2400" dirty="0">
              <a:latin typeface="华文楷体" panose="02010600040101010101" charset="-122"/>
              <a:ea typeface="华文楷体" panose="02010600040101010101" charset="-122"/>
              <a:cs typeface="华文楷体" panose="02010600040101010101" charset="-122"/>
              <a:sym typeface="+mn-ea"/>
            </a:endParaRPr>
          </a:p>
          <a:p>
            <a:pPr marL="3886200" lvl="8" indent="457200"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sym typeface="+mn-ea"/>
              </a:rPr>
              <a:t>                                                              </a:t>
            </a:r>
            <a:endParaRPr lang="en-US" altLang="zh-CN" sz="2400" dirty="0">
              <a:latin typeface="华文楷体" panose="02010600040101010101" charset="-122"/>
              <a:ea typeface="华文楷体" panose="02010600040101010101" charset="-122"/>
              <a:cs typeface="华文楷体" panose="02010600040101010101" charset="-122"/>
            </a:endParaRPr>
          </a:p>
          <a:p>
            <a:pPr marL="228600" indent="-228600" defTabSz="914400">
              <a:lnSpc>
                <a:spcPts val="3800"/>
              </a:lnSpc>
              <a:spcBef>
                <a:spcPts val="0"/>
              </a:spcBef>
              <a:buClrTx/>
              <a:buSzTx/>
              <a:buFontTx/>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7</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2343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Markowitz投资组合理论</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3" name="对象 -2147482612"/>
          <p:cNvGraphicFramePr/>
          <p:nvPr/>
        </p:nvGraphicFramePr>
        <p:xfrm>
          <a:off x="4957445" y="2074545"/>
          <a:ext cx="2092960" cy="534035"/>
        </p:xfrm>
        <a:graphic>
          <a:graphicData uri="http://schemas.openxmlformats.org/presentationml/2006/ole">
            <mc:AlternateContent xmlns:mc="http://schemas.openxmlformats.org/markup-compatibility/2006">
              <mc:Choice xmlns:v="urn:schemas-microsoft-com:vml" Requires="v">
                <p:oleObj spid="_x0000_s4129" r:id="rId4" imgW="927100" imgH="292100" progId="Equation.DSMT4">
                  <p:embed/>
                </p:oleObj>
              </mc:Choice>
              <mc:Fallback>
                <p:oleObj r:id="rId4" imgW="927100" imgH="292100" progId="Equation.DSMT4">
                  <p:embed/>
                  <p:pic>
                    <p:nvPicPr>
                      <p:cNvPr id="0" name="图片 3075"/>
                      <p:cNvPicPr/>
                      <p:nvPr/>
                    </p:nvPicPr>
                    <p:blipFill>
                      <a:blip r:embed="rId5"/>
                      <a:stretch>
                        <a:fillRect/>
                      </a:stretch>
                    </p:blipFill>
                    <p:spPr>
                      <a:xfrm>
                        <a:off x="4957445" y="2074545"/>
                        <a:ext cx="2092960" cy="534035"/>
                      </a:xfrm>
                      <a:prstGeom prst="rect">
                        <a:avLst/>
                      </a:prstGeom>
                      <a:noFill/>
                      <a:ln w="38100">
                        <a:noFill/>
                        <a:miter/>
                      </a:ln>
                    </p:spPr>
                  </p:pic>
                </p:oleObj>
              </mc:Fallback>
            </mc:AlternateContent>
          </a:graphicData>
        </a:graphic>
      </p:graphicFrame>
      <p:graphicFrame>
        <p:nvGraphicFramePr>
          <p:cNvPr id="5" name="对象 -2147482611"/>
          <p:cNvGraphicFramePr/>
          <p:nvPr/>
        </p:nvGraphicFramePr>
        <p:xfrm>
          <a:off x="4866005" y="2752090"/>
          <a:ext cx="2256155" cy="556895"/>
        </p:xfrm>
        <a:graphic>
          <a:graphicData uri="http://schemas.openxmlformats.org/presentationml/2006/ole">
            <mc:AlternateContent xmlns:mc="http://schemas.openxmlformats.org/markup-compatibility/2006">
              <mc:Choice xmlns:v="urn:schemas-microsoft-com:vml" Requires="v">
                <p:oleObj spid="_x0000_s4130" r:id="rId6" imgW="927100" imgH="292100" progId="Equation.DSMT4">
                  <p:embed/>
                </p:oleObj>
              </mc:Choice>
              <mc:Fallback>
                <p:oleObj r:id="rId6" imgW="927100" imgH="292100" progId="Equation.DSMT4">
                  <p:embed/>
                  <p:pic>
                    <p:nvPicPr>
                      <p:cNvPr id="0" name="图片 15"/>
                      <p:cNvPicPr/>
                      <p:nvPr/>
                    </p:nvPicPr>
                    <p:blipFill>
                      <a:blip r:embed="rId7"/>
                      <a:stretch>
                        <a:fillRect/>
                      </a:stretch>
                    </p:blipFill>
                    <p:spPr>
                      <a:xfrm>
                        <a:off x="4866005" y="2752090"/>
                        <a:ext cx="2256155" cy="556895"/>
                      </a:xfrm>
                      <a:prstGeom prst="rect">
                        <a:avLst/>
                      </a:prstGeom>
                      <a:noFill/>
                      <a:ln w="38100">
                        <a:noFill/>
                        <a:miter/>
                      </a:ln>
                    </p:spPr>
                  </p:pic>
                </p:oleObj>
              </mc:Fallback>
            </mc:AlternateContent>
          </a:graphicData>
        </a:graphic>
      </p:graphicFrame>
      <p:graphicFrame>
        <p:nvGraphicFramePr>
          <p:cNvPr id="8" name="对象 -2147482610"/>
          <p:cNvGraphicFramePr/>
          <p:nvPr/>
        </p:nvGraphicFramePr>
        <p:xfrm>
          <a:off x="4436110" y="3394075"/>
          <a:ext cx="3320415" cy="573405"/>
        </p:xfrm>
        <a:graphic>
          <a:graphicData uri="http://schemas.openxmlformats.org/presentationml/2006/ole">
            <mc:AlternateContent xmlns:mc="http://schemas.openxmlformats.org/markup-compatibility/2006">
              <mc:Choice xmlns:v="urn:schemas-microsoft-com:vml" Requires="v">
                <p:oleObj spid="_x0000_s4131" r:id="rId8" imgW="1752600" imgH="304800" progId="Equation.DSMT4">
                  <p:embed/>
                </p:oleObj>
              </mc:Choice>
              <mc:Fallback>
                <p:oleObj r:id="rId8" imgW="1752600" imgH="304800" progId="Equation.DSMT4">
                  <p:embed/>
                  <p:pic>
                    <p:nvPicPr>
                      <p:cNvPr id="0" name="图片 16"/>
                      <p:cNvPicPr/>
                      <p:nvPr/>
                    </p:nvPicPr>
                    <p:blipFill>
                      <a:blip r:embed="rId9"/>
                      <a:stretch>
                        <a:fillRect/>
                      </a:stretch>
                    </p:blipFill>
                    <p:spPr>
                      <a:xfrm>
                        <a:off x="4436110" y="3394075"/>
                        <a:ext cx="3320415" cy="573405"/>
                      </a:xfrm>
                      <a:prstGeom prst="rect">
                        <a:avLst/>
                      </a:prstGeom>
                      <a:noFill/>
                      <a:ln w="38100">
                        <a:noFill/>
                        <a:miter/>
                      </a:ln>
                    </p:spPr>
                  </p:pic>
                </p:oleObj>
              </mc:Fallback>
            </mc:AlternateContent>
          </a:graphicData>
        </a:graphic>
      </p:graphicFrame>
      <p:sp>
        <p:nvSpPr>
          <p:cNvPr id="18" name="文本框 17"/>
          <p:cNvSpPr txBox="1"/>
          <p:nvPr/>
        </p:nvSpPr>
        <p:spPr>
          <a:xfrm>
            <a:off x="1127760" y="4079875"/>
            <a:ext cx="10450830" cy="2315210"/>
          </a:xfrm>
          <a:prstGeom prst="rect">
            <a:avLst/>
          </a:prstGeom>
          <a:noFill/>
        </p:spPr>
        <p:txBody>
          <a:bodyPr wrap="square" rtlCol="0">
            <a:noAutofit/>
          </a:bodyPr>
          <a:lstStyle/>
          <a:p>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sym typeface="+mn-ea"/>
              </a:rPr>
              <a:t>为降低计算工作量，对式（2.5）进行简化。</a:t>
            </a:r>
          </a:p>
          <a:p>
            <a:endParaRPr lang="zh-CN" altLang="en-US" sz="2400" dirty="0">
              <a:latin typeface="华文楷体" panose="02010600040101010101" charset="-122"/>
              <a:ea typeface="华文楷体" panose="02010600040101010101" charset="-122"/>
              <a:cs typeface="华文楷体" panose="02010600040101010101" charset="-122"/>
              <a:sym typeface="+mn-ea"/>
            </a:endParaRPr>
          </a:p>
          <a:p>
            <a:endParaRPr lang="zh-CN" altLang="en-US" sz="2400" dirty="0">
              <a:latin typeface="华文楷体" panose="02010600040101010101" charset="-122"/>
              <a:ea typeface="华文楷体" panose="02010600040101010101" charset="-122"/>
              <a:cs typeface="华文楷体" panose="02010600040101010101" charset="-122"/>
              <a:sym typeface="+mn-ea"/>
            </a:endParaRPr>
          </a:p>
          <a:p>
            <a:pPr indent="0" fontAlgn="auto">
              <a:lnSpc>
                <a:spcPts val="3800"/>
              </a:lnSpc>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sym typeface="+mn-ea"/>
              </a:rPr>
              <a:t>第一项是仅与单个资产收益率方差相关的风险，属于</a:t>
            </a:r>
            <a:r>
              <a:rPr lang="zh-CN" altLang="en-US" sz="2400" b="1" dirty="0">
                <a:latin typeface="华文楷体" panose="02010600040101010101" charset="-122"/>
                <a:ea typeface="华文楷体" panose="02010600040101010101" charset="-122"/>
                <a:cs typeface="华文楷体" panose="02010600040101010101" charset="-122"/>
                <a:sym typeface="+mn-ea"/>
              </a:rPr>
              <a:t>非系统性风险</a:t>
            </a:r>
            <a:r>
              <a:rPr lang="zh-CN" altLang="en-US" sz="2400" dirty="0">
                <a:latin typeface="华文楷体" panose="02010600040101010101" charset="-122"/>
                <a:ea typeface="华文楷体" panose="02010600040101010101" charset="-122"/>
                <a:cs typeface="华文楷体" panose="02010600040101010101" charset="-122"/>
                <a:sym typeface="+mn-ea"/>
              </a:rPr>
              <a:t>；第二项是由投资组合中不同资产收益的相关性带来的风险，属于</a:t>
            </a:r>
            <a:r>
              <a:rPr lang="zh-CN" altLang="en-US" sz="2400" b="1" dirty="0">
                <a:latin typeface="华文楷体" panose="02010600040101010101" charset="-122"/>
                <a:ea typeface="华文楷体" panose="02010600040101010101" charset="-122"/>
                <a:cs typeface="华文楷体" panose="02010600040101010101" charset="-122"/>
                <a:sym typeface="+mn-ea"/>
              </a:rPr>
              <a:t>系统性风险</a:t>
            </a:r>
            <a:r>
              <a:rPr lang="zh-CN" altLang="en-US" sz="2400" dirty="0">
                <a:latin typeface="华文楷体" panose="02010600040101010101" charset="-122"/>
                <a:ea typeface="华文楷体" panose="02010600040101010101" charset="-122"/>
                <a:cs typeface="华文楷体" panose="02010600040101010101" charset="-122"/>
                <a:sym typeface="+mn-ea"/>
              </a:rPr>
              <a:t>。</a:t>
            </a:r>
          </a:p>
          <a:p>
            <a:pPr indent="0" fontAlgn="auto">
              <a:lnSpc>
                <a:spcPts val="3800"/>
              </a:lnSpc>
            </a:pPr>
            <a:endParaRPr lang="zh-CN" altLang="en-US" sz="2400" dirty="0">
              <a:latin typeface="华文楷体" panose="02010600040101010101" charset="-122"/>
              <a:ea typeface="华文楷体" panose="02010600040101010101" charset="-122"/>
              <a:cs typeface="华文楷体" panose="02010600040101010101" charset="-122"/>
            </a:endParaRPr>
          </a:p>
        </p:txBody>
      </p:sp>
      <p:graphicFrame>
        <p:nvGraphicFramePr>
          <p:cNvPr id="9" name="对象 -2147482575"/>
          <p:cNvGraphicFramePr/>
          <p:nvPr/>
        </p:nvGraphicFramePr>
        <p:xfrm>
          <a:off x="3131820" y="4641215"/>
          <a:ext cx="6360795" cy="553720"/>
        </p:xfrm>
        <a:graphic>
          <a:graphicData uri="http://schemas.openxmlformats.org/presentationml/2006/ole">
            <mc:AlternateContent xmlns:mc="http://schemas.openxmlformats.org/markup-compatibility/2006">
              <mc:Choice xmlns:v="urn:schemas-microsoft-com:vml" Requires="v">
                <p:oleObj spid="_x0000_s4132" r:id="rId10" imgW="2691765" imgH="304800" progId="Equation.DSMT4">
                  <p:embed/>
                </p:oleObj>
              </mc:Choice>
              <mc:Fallback>
                <p:oleObj r:id="rId10" imgW="2691765" imgH="304800" progId="Equation.DSMT4">
                  <p:embed/>
                  <p:pic>
                    <p:nvPicPr>
                      <p:cNvPr id="0" name="图片 18"/>
                      <p:cNvPicPr/>
                      <p:nvPr/>
                    </p:nvPicPr>
                    <p:blipFill>
                      <a:blip r:embed="rId11"/>
                      <a:stretch>
                        <a:fillRect/>
                      </a:stretch>
                    </p:blipFill>
                    <p:spPr>
                      <a:xfrm>
                        <a:off x="3131820" y="4641215"/>
                        <a:ext cx="6360795" cy="553720"/>
                      </a:xfrm>
                      <a:prstGeom prst="rect">
                        <a:avLst/>
                      </a:prstGeom>
                      <a:noFill/>
                      <a:ln w="38100">
                        <a:noFill/>
                        <a:miter/>
                      </a:ln>
                    </p:spPr>
                  </p:pic>
                </p:oleObj>
              </mc:Fallback>
            </mc:AlternateContent>
          </a:graphicData>
        </a:graphic>
      </p:graphicFrame>
      <p:sp>
        <p:nvSpPr>
          <p:cNvPr id="20" name="文本框 19"/>
          <p:cNvSpPr txBox="1"/>
          <p:nvPr/>
        </p:nvSpPr>
        <p:spPr>
          <a:xfrm>
            <a:off x="10086975" y="2240280"/>
            <a:ext cx="1094105" cy="450215"/>
          </a:xfrm>
          <a:prstGeom prst="rect">
            <a:avLst/>
          </a:prstGeom>
          <a:noFill/>
        </p:spPr>
        <p:txBody>
          <a:bodyPr wrap="square" rtlCol="0">
            <a:noAutofit/>
          </a:bodyPr>
          <a:lstStyle/>
          <a:p>
            <a:r>
              <a:rPr lang="en-US" altLang="zh-CN" sz="2400" dirty="0">
                <a:latin typeface="华文楷体" panose="02010600040101010101" charset="-122"/>
                <a:ea typeface="华文楷体" panose="02010600040101010101" charset="-122"/>
                <a:cs typeface="华文楷体" panose="02010600040101010101" charset="-122"/>
                <a:sym typeface="+mn-ea"/>
              </a:rPr>
              <a:t>（2.3）</a:t>
            </a:r>
            <a:endParaRPr lang="zh-CN" altLang="en-US" sz="2400"/>
          </a:p>
        </p:txBody>
      </p:sp>
      <p:sp>
        <p:nvSpPr>
          <p:cNvPr id="21" name="文本框 20"/>
          <p:cNvSpPr txBox="1"/>
          <p:nvPr/>
        </p:nvSpPr>
        <p:spPr>
          <a:xfrm>
            <a:off x="10086975" y="2914015"/>
            <a:ext cx="1094105" cy="450215"/>
          </a:xfrm>
          <a:prstGeom prst="rect">
            <a:avLst/>
          </a:prstGeom>
          <a:noFill/>
        </p:spPr>
        <p:txBody>
          <a:bodyPr wrap="square" rtlCol="0">
            <a:noAutofit/>
          </a:bodyPr>
          <a:lstStyle/>
          <a:p>
            <a:r>
              <a:rPr lang="en-US" altLang="zh-CN" sz="2400" dirty="0">
                <a:latin typeface="华文楷体" panose="02010600040101010101" charset="-122"/>
                <a:ea typeface="华文楷体" panose="02010600040101010101" charset="-122"/>
                <a:cs typeface="华文楷体" panose="02010600040101010101" charset="-122"/>
                <a:sym typeface="+mn-ea"/>
              </a:rPr>
              <a:t>（2.4）</a:t>
            </a:r>
            <a:endParaRPr lang="zh-CN" altLang="en-US" sz="2400"/>
          </a:p>
        </p:txBody>
      </p:sp>
      <p:sp>
        <p:nvSpPr>
          <p:cNvPr id="22" name="文本框 21"/>
          <p:cNvSpPr txBox="1"/>
          <p:nvPr/>
        </p:nvSpPr>
        <p:spPr>
          <a:xfrm>
            <a:off x="10086975" y="3547110"/>
            <a:ext cx="1094105" cy="450215"/>
          </a:xfrm>
          <a:prstGeom prst="rect">
            <a:avLst/>
          </a:prstGeom>
          <a:noFill/>
        </p:spPr>
        <p:txBody>
          <a:bodyPr wrap="square" rtlCol="0">
            <a:noAutofit/>
          </a:bodyPr>
          <a:lstStyle/>
          <a:p>
            <a:r>
              <a:rPr lang="en-US" altLang="zh-CN" sz="2400" dirty="0">
                <a:latin typeface="华文楷体" panose="02010600040101010101" charset="-122"/>
                <a:ea typeface="华文楷体" panose="02010600040101010101" charset="-122"/>
                <a:cs typeface="华文楷体" panose="02010600040101010101" charset="-122"/>
                <a:sym typeface="+mn-ea"/>
              </a:rPr>
              <a:t>（2.5）</a:t>
            </a:r>
            <a:endParaRPr lang="zh-CN" altLang="en-US" sz="2400"/>
          </a:p>
        </p:txBody>
      </p:sp>
      <p:sp>
        <p:nvSpPr>
          <p:cNvPr id="23" name="文本框 22"/>
          <p:cNvSpPr txBox="1"/>
          <p:nvPr/>
        </p:nvSpPr>
        <p:spPr>
          <a:xfrm>
            <a:off x="10086975" y="4744720"/>
            <a:ext cx="1094105" cy="450215"/>
          </a:xfrm>
          <a:prstGeom prst="rect">
            <a:avLst/>
          </a:prstGeom>
          <a:noFill/>
        </p:spPr>
        <p:txBody>
          <a:bodyPr wrap="square" rtlCol="0">
            <a:noAutofit/>
          </a:bodyPr>
          <a:lstStyle/>
          <a:p>
            <a:r>
              <a:rPr lang="en-US" altLang="zh-CN" sz="2400" dirty="0">
                <a:latin typeface="华文楷体" panose="02010600040101010101" charset="-122"/>
                <a:ea typeface="华文楷体" panose="02010600040101010101" charset="-122"/>
                <a:cs typeface="华文楷体" panose="02010600040101010101" charset="-122"/>
                <a:sym typeface="+mn-ea"/>
              </a:rPr>
              <a:t>（2.6）</a:t>
            </a:r>
            <a:endParaRPr lang="zh-CN" altLang="en-US" sz="2400"/>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03275" y="1116965"/>
            <a:ext cx="10639425" cy="5297805"/>
          </a:xfrm>
          <a:prstGeom prst="rect">
            <a:avLst/>
          </a:prstGeom>
          <a:ln>
            <a:noFill/>
          </a:ln>
        </p:spPr>
        <p:txBody>
          <a:bodyPr wrap="square">
            <a:noAutofit/>
          </a:bodyPr>
          <a:lstStyle/>
          <a:p>
            <a:pPr marL="228600" indent="-228600"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在投资组合各资产权重近似相等且资产间存在非完全正相关的情况下，随着资产数量增加，非系统性风险将以近似1/</a:t>
            </a:r>
            <a:r>
              <a:rPr lang="en-US" altLang="zh-CN" sz="2400" dirty="0">
                <a:latin typeface="华文楷体" panose="02010600040101010101" charset="-122"/>
                <a:ea typeface="华文楷体" panose="02010600040101010101" charset="-122"/>
                <a:cs typeface="华文楷体" panose="02010600040101010101" charset="-122"/>
              </a:rPr>
              <a:t>n</a:t>
            </a:r>
            <a:r>
              <a:rPr lang="zh-CN" altLang="en-US" sz="2400" dirty="0">
                <a:latin typeface="华文楷体" panose="02010600040101010101" charset="-122"/>
                <a:ea typeface="华文楷体" panose="02010600040101010101" charset="-122"/>
                <a:cs typeface="华文楷体" panose="02010600040101010101" charset="-122"/>
              </a:rPr>
              <a:t>的速率递减并趋近于零；而系统性风险由资产间的平均相关性决定，不会因组合规模的扩大而消失。</a:t>
            </a:r>
          </a:p>
          <a:p>
            <a:pPr indent="304800" algn="just" defTabSz="266700">
              <a:lnSpc>
                <a:spcPct val="150000"/>
              </a:lnSpc>
              <a:spcBef>
                <a:spcPct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8</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2343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Markowitz投资组合理论</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5" name="图片 34"/>
          <p:cNvPicPr>
            <a:picLocks noChangeAspect="1"/>
          </p:cNvPicPr>
          <p:nvPr/>
        </p:nvPicPr>
        <p:blipFill>
          <a:blip r:embed="rId3"/>
          <a:srcRect t="5180" b="4640"/>
          <a:stretch>
            <a:fillRect/>
          </a:stretch>
        </p:blipFill>
        <p:spPr>
          <a:xfrm>
            <a:off x="3181350" y="843280"/>
            <a:ext cx="5612130" cy="3543300"/>
          </a:xfrm>
          <a:prstGeom prst="rect">
            <a:avLst/>
          </a:prstGeom>
          <a:noFill/>
          <a:ln>
            <a:noFill/>
          </a:ln>
        </p:spPr>
      </p:pic>
    </p:spTree>
  </p:cSld>
  <p:clrMapOvr>
    <a:overrideClrMapping bg1="lt1" tx1="dk1" bg2="lt2" tx2="dk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ags/tag8.xml><?xml version="1.0" encoding="utf-8"?>
<p:tagLst xmlns:a="http://schemas.openxmlformats.org/drawingml/2006/main" xmlns:r="http://schemas.openxmlformats.org/officeDocument/2006/relationships" xmlns:p="http://schemas.openxmlformats.org/presentationml/2006/main">
  <p:tag name="TABLE_ENDDRAG_ORIGIN_RECT" val="409*436"/>
  <p:tag name="TABLE_ENDDRAG_RECT" val="85*57*409*436"/>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402.2,&quot;left&quot;:63.2,&quot;top&quot;:8.45,&quot;width&quot;:877.25}"/>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151</TotalTime>
  <Words>4458</Words>
  <Application>Microsoft Office PowerPoint</Application>
  <PresentationFormat>宽屏</PresentationFormat>
  <Paragraphs>680</Paragraphs>
  <Slides>37</Slides>
  <Notes>8</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1</vt:i4>
      </vt:variant>
      <vt:variant>
        <vt:lpstr>幻灯片标题</vt:lpstr>
      </vt:variant>
      <vt:variant>
        <vt:i4>37</vt:i4>
      </vt:variant>
    </vt:vector>
  </HeadingPairs>
  <TitlesOfParts>
    <vt:vector size="54" baseType="lpstr">
      <vt:lpstr>Kaiti SC</vt:lpstr>
      <vt:lpstr>Songti SC</vt:lpstr>
      <vt:lpstr>ui-sans-serif</vt:lpstr>
      <vt:lpstr>黑体</vt:lpstr>
      <vt:lpstr>华文楷体</vt:lpstr>
      <vt:lpstr>华文隶书</vt:lpstr>
      <vt:lpstr>华文中宋</vt:lpstr>
      <vt:lpstr>楷体</vt:lpstr>
      <vt:lpstr>微软雅黑</vt:lpstr>
      <vt:lpstr>Arial</vt:lpstr>
      <vt:lpstr>Calibri</vt:lpstr>
      <vt:lpstr>Calibri Light</vt:lpstr>
      <vt:lpstr>Times New Roman</vt:lpstr>
      <vt:lpstr>Wingdings</vt:lpstr>
      <vt:lpstr>1_Office 主题</vt:lpstr>
      <vt:lpstr>2_Office 主题</vt:lpstr>
      <vt:lpstr>MathType 7.0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森 林</cp:lastModifiedBy>
  <cp:revision>88</cp:revision>
  <dcterms:created xsi:type="dcterms:W3CDTF">2015-12-05T08:51:00Z</dcterms:created>
  <dcterms:modified xsi:type="dcterms:W3CDTF">2026-07-22T17:34:04Z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081A36C7203042F59F9F42757F7B076D_13</vt:lpwstr>
  </property>
  <property fmtid="{D5CDD505-2E9C-101B-9397-08002B2CF9AE}" pid="3" name="KSOProductBuildVer">
    <vt:lpwstr>2052-12.1.0.26895</vt:lpwstr>
  </property>
  <property fmtid="{D5CDD505-2E9C-101B-9397-08002B2CF9AE}" pid="4" name="KSOTemplateUUID">
    <vt:lpwstr>v1.0_mb_46fif/lngfIZSzxymcPcdg==</vt:lpwstr>
  </property>
</Properties>
</file>