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49"/>
  </p:notesMasterIdLst>
  <p:sldIdLst>
    <p:sldId id="369" r:id="rId3"/>
    <p:sldId id="257" r:id="rId4"/>
    <p:sldId id="352" r:id="rId5"/>
    <p:sldId id="259" r:id="rId6"/>
    <p:sldId id="260" r:id="rId7"/>
    <p:sldId id="261" r:id="rId8"/>
    <p:sldId id="373" r:id="rId9"/>
    <p:sldId id="263" r:id="rId10"/>
    <p:sldId id="377" r:id="rId11"/>
    <p:sldId id="264" r:id="rId12"/>
    <p:sldId id="265" r:id="rId13"/>
    <p:sldId id="266" r:id="rId14"/>
    <p:sldId id="267" r:id="rId15"/>
    <p:sldId id="378" r:id="rId16"/>
    <p:sldId id="376" r:id="rId17"/>
    <p:sldId id="268" r:id="rId18"/>
    <p:sldId id="269" r:id="rId19"/>
    <p:sldId id="380" r:id="rId20"/>
    <p:sldId id="379" r:id="rId21"/>
    <p:sldId id="271" r:id="rId22"/>
    <p:sldId id="374" r:id="rId23"/>
    <p:sldId id="273" r:id="rId24"/>
    <p:sldId id="274" r:id="rId25"/>
    <p:sldId id="275" r:id="rId26"/>
    <p:sldId id="276" r:id="rId27"/>
    <p:sldId id="277" r:id="rId28"/>
    <p:sldId id="278" r:id="rId29"/>
    <p:sldId id="279" r:id="rId30"/>
    <p:sldId id="381" r:id="rId31"/>
    <p:sldId id="280" r:id="rId32"/>
    <p:sldId id="281" r:id="rId33"/>
    <p:sldId id="382" r:id="rId34"/>
    <p:sldId id="383" r:id="rId35"/>
    <p:sldId id="384" r:id="rId36"/>
    <p:sldId id="282" r:id="rId37"/>
    <p:sldId id="375" r:id="rId38"/>
    <p:sldId id="284" r:id="rId39"/>
    <p:sldId id="285" r:id="rId40"/>
    <p:sldId id="286" r:id="rId41"/>
    <p:sldId id="287" r:id="rId42"/>
    <p:sldId id="385" r:id="rId43"/>
    <p:sldId id="288" r:id="rId44"/>
    <p:sldId id="386" r:id="rId45"/>
    <p:sldId id="289" r:id="rId46"/>
    <p:sldId id="290" r:id="rId47"/>
    <p:sldId id="291"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0" d="100"/>
          <a:sy n="70" d="100"/>
        </p:scale>
        <p:origin x="926" y="3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第七章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0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计量模型方法：</a:t>
            </a:r>
          </a:p>
          <a:p>
            <a:pPr algn="ctr">
              <a:lnSpc>
                <a:spcPct val="100000"/>
              </a:lnSpc>
              <a:spcBef>
                <a:spcPts val="1200"/>
              </a:spcBef>
              <a:buClrTx/>
              <a:buSzTx/>
              <a:buNone/>
            </a:pPr>
            <a:r>
              <a:rPr lang="zh-CN" altLang="en-US" sz="60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我国消费函数估计与选择</a:t>
            </a:r>
            <a:endPar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
        <p:nvSpPr>
          <p:cNvPr id="6" name="矩形 5"/>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1207008"/>
            <a:ext cx="3154680" cy="16002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868680" y="1207008"/>
            <a:ext cx="31546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69848" y="1435608"/>
            <a:ext cx="2752344" cy="402336"/>
          </a:xfrm>
          <a:prstGeom prst="rect">
            <a:avLst/>
          </a:prstGeom>
          <a:noFill/>
        </p:spPr>
        <p:txBody>
          <a:bodyPr wrap="square" lIns="45720" rIns="45720" anchor="t">
            <a:spAutoFit/>
          </a:bodyPr>
          <a:lstStyle/>
          <a:p>
            <a:pPr algn="l">
              <a:spcAft>
                <a:spcPts val="500"/>
              </a:spcAft>
            </a:pPr>
            <a:r>
              <a:rPr sz="2000" b="1">
                <a:ea typeface="Hiragino Sans GB"/>
              </a:rPr>
              <a:t>1980年至2023年</a:t>
            </a:r>
          </a:p>
        </p:txBody>
      </p:sp>
      <p:sp>
        <p:nvSpPr>
          <p:cNvPr id="10" name="TextBox 9"/>
          <p:cNvSpPr txBox="1"/>
          <p:nvPr/>
        </p:nvSpPr>
        <p:spPr>
          <a:xfrm>
            <a:off x="1069848" y="1938528"/>
            <a:ext cx="2752344" cy="704088"/>
          </a:xfrm>
          <a:prstGeom prst="rect">
            <a:avLst/>
          </a:prstGeom>
          <a:noFill/>
        </p:spPr>
        <p:txBody>
          <a:bodyPr wrap="square" lIns="45720" rIns="45720" anchor="t">
            <a:spAutoFit/>
          </a:bodyPr>
          <a:lstStyle/>
          <a:p>
            <a:pPr algn="l">
              <a:spcAft>
                <a:spcPts val="500"/>
              </a:spcAft>
            </a:pPr>
            <a:r>
              <a:rPr sz="1900" b="0" dirty="0">
                <a:ea typeface="Hiragino Sans GB"/>
              </a:rPr>
              <a:t>现价表示的最终消费提高235倍</a:t>
            </a:r>
          </a:p>
        </p:txBody>
      </p:sp>
      <p:sp>
        <p:nvSpPr>
          <p:cNvPr id="11" name="Rounded Rectangle 10"/>
          <p:cNvSpPr/>
          <p:nvPr/>
        </p:nvSpPr>
        <p:spPr>
          <a:xfrm>
            <a:off x="4535424" y="1207008"/>
            <a:ext cx="3154680" cy="16002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4535424" y="1207008"/>
            <a:ext cx="315468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4736592" y="1435608"/>
            <a:ext cx="2752344" cy="402336"/>
          </a:xfrm>
          <a:prstGeom prst="rect">
            <a:avLst/>
          </a:prstGeom>
          <a:noFill/>
        </p:spPr>
        <p:txBody>
          <a:bodyPr wrap="square" lIns="45720" rIns="45720" anchor="t">
            <a:spAutoFit/>
          </a:bodyPr>
          <a:lstStyle/>
          <a:p>
            <a:pPr algn="l">
              <a:spcAft>
                <a:spcPts val="500"/>
              </a:spcAft>
            </a:pPr>
            <a:r>
              <a:rPr sz="2000" b="1">
                <a:ea typeface="Hiragino Sans GB"/>
              </a:rPr>
              <a:t>剔除物价变动后</a:t>
            </a:r>
          </a:p>
        </p:txBody>
      </p:sp>
      <p:sp>
        <p:nvSpPr>
          <p:cNvPr id="14" name="TextBox 13"/>
          <p:cNvSpPr txBox="1"/>
          <p:nvPr/>
        </p:nvSpPr>
        <p:spPr>
          <a:xfrm>
            <a:off x="4736592" y="1938528"/>
            <a:ext cx="2752344" cy="384721"/>
          </a:xfrm>
          <a:prstGeom prst="rect">
            <a:avLst/>
          </a:prstGeom>
          <a:noFill/>
        </p:spPr>
        <p:txBody>
          <a:bodyPr wrap="square" lIns="45720" rIns="45720" anchor="t">
            <a:spAutoFit/>
          </a:bodyPr>
          <a:lstStyle/>
          <a:p>
            <a:pPr algn="l">
              <a:spcAft>
                <a:spcPts val="500"/>
              </a:spcAft>
            </a:pPr>
            <a:r>
              <a:rPr sz="1900" b="0" dirty="0">
                <a:ea typeface="Hiragino Sans GB"/>
              </a:rPr>
              <a:t>实际最终消费提高35.5倍</a:t>
            </a:r>
          </a:p>
        </p:txBody>
      </p:sp>
      <p:sp>
        <p:nvSpPr>
          <p:cNvPr id="15" name="Rounded Rectangle 14"/>
          <p:cNvSpPr/>
          <p:nvPr/>
        </p:nvSpPr>
        <p:spPr>
          <a:xfrm>
            <a:off x="8202168" y="1207008"/>
            <a:ext cx="3154680" cy="16002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202168" y="1207008"/>
            <a:ext cx="31546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8403336" y="1435608"/>
            <a:ext cx="2752344" cy="402336"/>
          </a:xfrm>
          <a:prstGeom prst="rect">
            <a:avLst/>
          </a:prstGeom>
          <a:noFill/>
        </p:spPr>
        <p:txBody>
          <a:bodyPr wrap="square" lIns="45720" rIns="45720" anchor="t">
            <a:spAutoFit/>
          </a:bodyPr>
          <a:lstStyle/>
          <a:p>
            <a:pPr algn="l">
              <a:spcAft>
                <a:spcPts val="500"/>
              </a:spcAft>
            </a:pPr>
            <a:r>
              <a:rPr sz="2000" b="1">
                <a:ea typeface="Hiragino Sans GB"/>
              </a:rPr>
              <a:t>可比价计算</a:t>
            </a:r>
          </a:p>
        </p:txBody>
      </p:sp>
      <p:sp>
        <p:nvSpPr>
          <p:cNvPr id="18" name="TextBox 17"/>
          <p:cNvSpPr txBox="1"/>
          <p:nvPr/>
        </p:nvSpPr>
        <p:spPr>
          <a:xfrm>
            <a:off x="8403336" y="1938528"/>
            <a:ext cx="2752344" cy="677108"/>
          </a:xfrm>
          <a:prstGeom prst="rect">
            <a:avLst/>
          </a:prstGeom>
          <a:noFill/>
        </p:spPr>
        <p:txBody>
          <a:bodyPr wrap="square" lIns="45720" rIns="45720" anchor="t">
            <a:spAutoFit/>
          </a:bodyPr>
          <a:lstStyle/>
          <a:p>
            <a:pPr algn="l">
              <a:spcAft>
                <a:spcPts val="500"/>
              </a:spcAft>
            </a:pPr>
            <a:r>
              <a:rPr sz="1900" b="0" dirty="0">
                <a:ea typeface="Hiragino Sans GB"/>
              </a:rPr>
              <a:t>最终消费年均增长率高达8.73%</a:t>
            </a:r>
          </a:p>
        </p:txBody>
      </p:sp>
      <p:sp>
        <p:nvSpPr>
          <p:cNvPr id="19" name="TextBox 18"/>
          <p:cNvSpPr txBox="1"/>
          <p:nvPr/>
        </p:nvSpPr>
        <p:spPr>
          <a:xfrm>
            <a:off x="914400" y="3337560"/>
            <a:ext cx="10287000" cy="411480"/>
          </a:xfrm>
          <a:prstGeom prst="rect">
            <a:avLst/>
          </a:prstGeom>
          <a:noFill/>
        </p:spPr>
        <p:txBody>
          <a:bodyPr wrap="square" lIns="45720" rIns="45720" anchor="t">
            <a:spAutoFit/>
          </a:bodyPr>
          <a:lstStyle/>
          <a:p>
            <a:pPr algn="ctr">
              <a:spcAft>
                <a:spcPts val="500"/>
              </a:spcAft>
            </a:pPr>
            <a:r>
              <a:rPr sz="2200" b="1">
                <a:ea typeface="STSong"/>
              </a:rPr>
              <a:t>改革开放以来，随着GDP和国民总收入持续快速增长，我国最终消费也显著提升。</a:t>
            </a:r>
          </a:p>
        </p:txBody>
      </p:sp>
      <p:sp>
        <p:nvSpPr>
          <p:cNvPr id="20" name="TextBox 19"/>
          <p:cNvSpPr txBox="1"/>
          <p:nvPr/>
        </p:nvSpPr>
        <p:spPr>
          <a:xfrm>
            <a:off x="914400" y="4160520"/>
            <a:ext cx="10287000" cy="640080"/>
          </a:xfrm>
          <a:prstGeom prst="rect">
            <a:avLst/>
          </a:prstGeom>
          <a:noFill/>
        </p:spPr>
        <p:txBody>
          <a:bodyPr wrap="square" lIns="45720" rIns="45720" anchor="t">
            <a:spAutoFit/>
          </a:bodyPr>
          <a:lstStyle/>
          <a:p>
            <a:pPr algn="ctr">
              <a:spcAft>
                <a:spcPts val="500"/>
              </a:spcAft>
            </a:pPr>
            <a:r>
              <a:rPr sz="2100" b="0">
                <a:ea typeface="Hiragino Sans GB"/>
              </a:rPr>
              <a:t>1978—2013年，剔除物价变动后，城镇居民实际消费水平提高14.1倍，农村居民实际消费水平提高20.7倍。</a:t>
            </a:r>
          </a:p>
        </p:txBody>
      </p:sp>
      <p:sp>
        <p:nvSpPr>
          <p:cNvPr id="21" name="TextBox 20"/>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23" name="矩形 22">
            <a:extLst>
              <a:ext uri="{FF2B5EF4-FFF2-40B4-BE49-F238E27FC236}">
                <a16:creationId xmlns:a16="http://schemas.microsoft.com/office/drawing/2014/main" id="{DA556084-EF91-AA86-0E9E-D8C430D0E925}"/>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5" name="Rectangle 4" descr="浅色上对角线">
            <a:extLst>
              <a:ext uri="{FF2B5EF4-FFF2-40B4-BE49-F238E27FC236}">
                <a16:creationId xmlns:a16="http://schemas.microsoft.com/office/drawing/2014/main" id="{03A3596A-5BBE-2E89-4BB1-B736AA91355A}"/>
              </a:ext>
            </a:extLst>
          </p:cNvPr>
          <p:cNvSpPr>
            <a:spLocks noChangeArrowheads="1"/>
          </p:cNvSpPr>
          <p:nvPr/>
        </p:nvSpPr>
        <p:spPr bwMode="auto">
          <a:xfrm>
            <a:off x="685800" y="-13394"/>
            <a:ext cx="5384024"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二、中国最终消费规模统计分析</a:t>
            </a:r>
          </a:p>
        </p:txBody>
      </p:sp>
      <p:sp>
        <p:nvSpPr>
          <p:cNvPr id="2" name="灯片编号占位符 6">
            <a:extLst>
              <a:ext uri="{FF2B5EF4-FFF2-40B4-BE49-F238E27FC236}">
                <a16:creationId xmlns:a16="http://schemas.microsoft.com/office/drawing/2014/main" id="{4C5FBDCB-200A-4090-55CC-7ABE356A41A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9</a:t>
            </a:fld>
            <a:endParaRPr lang="zh-CN" altLang="en-US" sz="200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最终消费率与边际消费倾向</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7" name="Picture 6" descr="image1.png"/>
          <p:cNvPicPr>
            <a:picLocks noChangeAspect="1"/>
          </p:cNvPicPr>
          <p:nvPr/>
        </p:nvPicPr>
        <p:blipFill>
          <a:blip r:embed="rId2"/>
          <a:stretch>
            <a:fillRect/>
          </a:stretch>
        </p:blipFill>
        <p:spPr>
          <a:xfrm>
            <a:off x="685800" y="1005840"/>
            <a:ext cx="6720840" cy="4114800"/>
          </a:xfrm>
          <a:prstGeom prst="rect">
            <a:avLst/>
          </a:prstGeom>
        </p:spPr>
      </p:pic>
      <p:sp>
        <p:nvSpPr>
          <p:cNvPr id="8" name="TextBox 7"/>
          <p:cNvSpPr txBox="1"/>
          <p:nvPr/>
        </p:nvSpPr>
        <p:spPr>
          <a:xfrm>
            <a:off x="685800" y="5157216"/>
            <a:ext cx="6720840" cy="310896"/>
          </a:xfrm>
          <a:prstGeom prst="rect">
            <a:avLst/>
          </a:prstGeom>
          <a:noFill/>
        </p:spPr>
        <p:txBody>
          <a:bodyPr wrap="square" lIns="45720" rIns="45720" anchor="t">
            <a:spAutoFit/>
          </a:bodyPr>
          <a:lstStyle/>
          <a:p>
            <a:pPr algn="ctr">
              <a:spcAft>
                <a:spcPts val="500"/>
              </a:spcAft>
            </a:pPr>
            <a:r>
              <a:rPr sz="1200" b="0">
                <a:ea typeface="Hiragino Sans GB"/>
              </a:rPr>
              <a:t>图7.1  改革开放以来中国最终消费率与边际消费倾向</a:t>
            </a:r>
          </a:p>
        </p:txBody>
      </p:sp>
      <p:sp>
        <p:nvSpPr>
          <p:cNvPr id="9" name="Rounded Rectangle 8"/>
          <p:cNvSpPr/>
          <p:nvPr/>
        </p:nvSpPr>
        <p:spPr>
          <a:xfrm>
            <a:off x="7635240" y="1097280"/>
            <a:ext cx="3794760" cy="36118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7836408" y="1243584"/>
            <a:ext cx="3447288" cy="3118803"/>
          </a:xfrm>
          <a:prstGeom prst="rect">
            <a:avLst/>
          </a:prstGeom>
          <a:noFill/>
        </p:spPr>
        <p:txBody>
          <a:bodyPr wrap="square">
            <a:spAutoFit/>
          </a:bodyPr>
          <a:lstStyle/>
          <a:p>
            <a:pPr marL="285750" indent="-285750">
              <a:spcAft>
                <a:spcPts val="800"/>
              </a:spcAft>
              <a:buFont typeface="Wingdings" panose="05000000000000000000" pitchFamily="2" charset="2"/>
              <a:buChar char="Ø"/>
            </a:pPr>
            <a:r>
              <a:rPr sz="1700" b="0" dirty="0">
                <a:ea typeface="Hiragino Sans GB"/>
              </a:rPr>
              <a:t>进入21世纪后，我国最终消费率显著下降，2010年最低降到不足50%。</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此后缓慢回升，2016年后大致稳定在55%。</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err="1">
                <a:ea typeface="Hiragino Sans GB"/>
              </a:rPr>
              <a:t>边际消费倾向具有类似变化趋势，但各年之间的波动幅度相当剧烈</a:t>
            </a:r>
            <a:r>
              <a:rPr sz="1700" b="0" dirty="0">
                <a:ea typeface="Hiragino Sans GB"/>
              </a:rPr>
              <a:t>。</a:t>
            </a:r>
          </a:p>
        </p:txBody>
      </p:sp>
      <p:sp>
        <p:nvSpPr>
          <p:cNvPr id="11" name="TextBox 10"/>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F4EF3D8B-1F78-3D4C-722D-4EED28D2F121}"/>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11086366-2A74-B02C-4BE5-AD064B85EBD5}"/>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10</a:t>
            </a:fld>
            <a:endParaRPr lang="zh-CN" altLang="en-US" sz="200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城乡居民消费差距变化趋势</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7" name="Picture 6" descr="image2.png"/>
          <p:cNvPicPr>
            <a:picLocks noChangeAspect="1"/>
          </p:cNvPicPr>
          <p:nvPr/>
        </p:nvPicPr>
        <p:blipFill>
          <a:blip r:embed="rId2"/>
          <a:stretch>
            <a:fillRect/>
          </a:stretch>
        </p:blipFill>
        <p:spPr>
          <a:xfrm>
            <a:off x="685800" y="1005840"/>
            <a:ext cx="6720840" cy="4114800"/>
          </a:xfrm>
          <a:prstGeom prst="rect">
            <a:avLst/>
          </a:prstGeom>
        </p:spPr>
      </p:pic>
      <p:sp>
        <p:nvSpPr>
          <p:cNvPr id="8" name="TextBox 7"/>
          <p:cNvSpPr txBox="1"/>
          <p:nvPr/>
        </p:nvSpPr>
        <p:spPr>
          <a:xfrm>
            <a:off x="685800" y="5157216"/>
            <a:ext cx="6720840" cy="310896"/>
          </a:xfrm>
          <a:prstGeom prst="rect">
            <a:avLst/>
          </a:prstGeom>
          <a:noFill/>
        </p:spPr>
        <p:txBody>
          <a:bodyPr wrap="square" lIns="45720" rIns="45720" anchor="t">
            <a:spAutoFit/>
          </a:bodyPr>
          <a:lstStyle/>
          <a:p>
            <a:pPr algn="ctr">
              <a:spcAft>
                <a:spcPts val="500"/>
              </a:spcAft>
            </a:pPr>
            <a:r>
              <a:rPr sz="1200" b="0">
                <a:ea typeface="Hiragino Sans GB"/>
              </a:rPr>
              <a:t>图7.2  改革开放以来中国城乡居民消费差距变化趋势</a:t>
            </a:r>
          </a:p>
        </p:txBody>
      </p:sp>
      <p:sp>
        <p:nvSpPr>
          <p:cNvPr id="9" name="Rounded Rectangle 8"/>
          <p:cNvSpPr/>
          <p:nvPr/>
        </p:nvSpPr>
        <p:spPr>
          <a:xfrm>
            <a:off x="7635240" y="1097280"/>
            <a:ext cx="3794760" cy="36118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7836408" y="1243584"/>
            <a:ext cx="3447288" cy="2595582"/>
          </a:xfrm>
          <a:prstGeom prst="rect">
            <a:avLst/>
          </a:prstGeom>
          <a:noFill/>
        </p:spPr>
        <p:txBody>
          <a:bodyPr wrap="square">
            <a:spAutoFit/>
          </a:bodyPr>
          <a:lstStyle/>
          <a:p>
            <a:pPr marL="285750" indent="-285750">
              <a:spcAft>
                <a:spcPts val="800"/>
              </a:spcAft>
              <a:buFont typeface="Wingdings" panose="05000000000000000000" pitchFamily="2" charset="2"/>
              <a:buChar char="Ø"/>
            </a:pPr>
            <a:r>
              <a:rPr sz="1700" b="0" dirty="0">
                <a:ea typeface="Hiragino Sans GB"/>
              </a:rPr>
              <a:t>1978—1985年，城乡消费差距迅速下降。</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1986—1995年，城乡消费差异迅速扩大，并首次超过3.5倍。</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2011年以来，城乡消费比持续回落，目前已降至2倍以下。</a:t>
            </a:r>
          </a:p>
        </p:txBody>
      </p:sp>
      <p:sp>
        <p:nvSpPr>
          <p:cNvPr id="11" name="TextBox 10"/>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F7611C01-B9A4-DF9D-5660-6D9DAB9AF192}"/>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22044437-70E7-ED48-F4A2-D57E2ABDBE88}"/>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11</a:t>
            </a:fld>
            <a:endParaRPr lang="zh-CN" altLang="en-US" sz="20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消费水平变动成因</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469880" y="1261872"/>
            <a:ext cx="502920" cy="228600"/>
          </a:xfrm>
          <a:prstGeom prst="rect">
            <a:avLst/>
          </a:prstGeom>
          <a:noFill/>
        </p:spPr>
        <p:txBody>
          <a:bodyPr wrap="square" lIns="45720" rIns="45720" anchor="t">
            <a:spAutoFit/>
          </a:bodyPr>
          <a:lstStyle/>
          <a:p>
            <a:pPr algn="r">
              <a:spcAft>
                <a:spcPts val="500"/>
              </a:spcAft>
            </a:pPr>
            <a:endParaRPr/>
          </a:p>
        </p:txBody>
      </p:sp>
      <p:sp>
        <p:nvSpPr>
          <p:cNvPr id="20" name="矩形 19">
            <a:extLst>
              <a:ext uri="{FF2B5EF4-FFF2-40B4-BE49-F238E27FC236}">
                <a16:creationId xmlns:a16="http://schemas.microsoft.com/office/drawing/2014/main" id="{663452D7-8E7F-7015-93FA-860B878A5B38}"/>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21" name="图片 20" descr="修正后的表7.2">
            <a:extLst>
              <a:ext uri="{FF2B5EF4-FFF2-40B4-BE49-F238E27FC236}">
                <a16:creationId xmlns:a16="http://schemas.microsoft.com/office/drawing/2014/main" id="{65689839-DC61-623C-D56F-52273EDAA75A}"/>
              </a:ext>
            </a:extLst>
          </p:cNvPr>
          <p:cNvPicPr>
            <a:picLocks noChangeAspect="1"/>
          </p:cNvPicPr>
          <p:nvPr/>
        </p:nvPicPr>
        <p:blipFill>
          <a:blip r:embed="rId2"/>
          <a:stretch>
            <a:fillRect/>
          </a:stretch>
        </p:blipFill>
        <p:spPr>
          <a:xfrm>
            <a:off x="613800" y="914401"/>
            <a:ext cx="10980792" cy="5257470"/>
          </a:xfrm>
          <a:prstGeom prst="rect">
            <a:avLst/>
          </a:prstGeom>
        </p:spPr>
      </p:pic>
      <p:sp>
        <p:nvSpPr>
          <p:cNvPr id="2" name="灯片编号占位符 6">
            <a:extLst>
              <a:ext uri="{FF2B5EF4-FFF2-40B4-BE49-F238E27FC236}">
                <a16:creationId xmlns:a16="http://schemas.microsoft.com/office/drawing/2014/main" id="{7A17566C-1FC9-9012-D5CD-E581FF892A0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52A67-AFAE-B3F2-1958-82C5DAA1EA9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DAA9F2B-CB9F-6E2B-EDD8-0F256081B60F}"/>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消费水平变动成因</a:t>
            </a:r>
          </a:p>
        </p:txBody>
      </p:sp>
      <p:sp>
        <p:nvSpPr>
          <p:cNvPr id="5" name="Rectangle 4">
            <a:extLst>
              <a:ext uri="{FF2B5EF4-FFF2-40B4-BE49-F238E27FC236}">
                <a16:creationId xmlns:a16="http://schemas.microsoft.com/office/drawing/2014/main" id="{6EFE9695-B0A2-5BE6-D2D4-67F3DD42A0FC}"/>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a:extLst>
              <a:ext uri="{FF2B5EF4-FFF2-40B4-BE49-F238E27FC236}">
                <a16:creationId xmlns:a16="http://schemas.microsoft.com/office/drawing/2014/main" id="{E95E72FB-451A-66C7-5925-DDE5EBF28339}"/>
              </a:ext>
            </a:extLst>
          </p:cNvPr>
          <p:cNvSpPr/>
          <p:nvPr/>
        </p:nvSpPr>
        <p:spPr>
          <a:xfrm>
            <a:off x="868680" y="102412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95BBB3B3-FF8A-8CFB-ECD0-E9E83B2AB65B}"/>
              </a:ext>
            </a:extLst>
          </p:cNvPr>
          <p:cNvSpPr txBox="1"/>
          <p:nvPr/>
        </p:nvSpPr>
        <p:spPr>
          <a:xfrm>
            <a:off x="1051560" y="1197864"/>
            <a:ext cx="9464040" cy="384048"/>
          </a:xfrm>
          <a:prstGeom prst="rect">
            <a:avLst/>
          </a:prstGeom>
          <a:noFill/>
        </p:spPr>
        <p:txBody>
          <a:bodyPr wrap="square" lIns="45720" rIns="45720" anchor="ctr">
            <a:spAutoFit/>
          </a:bodyPr>
          <a:lstStyle/>
          <a:p>
            <a:pPr algn="ctr">
              <a:spcAft>
                <a:spcPts val="500"/>
              </a:spcAft>
            </a:pPr>
            <a:r>
              <a:rPr sz="2700" b="0">
                <a:ea typeface="Hiragino Sans GB"/>
              </a:rPr>
              <a:t>ΔCₜ = Cₜ − Cₜ₋₁ = YₜΔcₜ + cₜ₋₁ΔYₜ = Δ₁ + Δ₂</a:t>
            </a:r>
          </a:p>
        </p:txBody>
      </p:sp>
      <p:sp>
        <p:nvSpPr>
          <p:cNvPr id="9" name="TextBox 8">
            <a:extLst>
              <a:ext uri="{FF2B5EF4-FFF2-40B4-BE49-F238E27FC236}">
                <a16:creationId xmlns:a16="http://schemas.microsoft.com/office/drawing/2014/main" id="{396B3218-A0BA-F9E0-6B4E-87CE905EB440}"/>
              </a:ext>
            </a:extLst>
          </p:cNvPr>
          <p:cNvSpPr txBox="1"/>
          <p:nvPr/>
        </p:nvSpPr>
        <p:spPr>
          <a:xfrm>
            <a:off x="10469880" y="1261872"/>
            <a:ext cx="502920" cy="228600"/>
          </a:xfrm>
          <a:prstGeom prst="rect">
            <a:avLst/>
          </a:prstGeom>
          <a:noFill/>
        </p:spPr>
        <p:txBody>
          <a:bodyPr wrap="square" lIns="45720" rIns="45720" anchor="t">
            <a:spAutoFit/>
          </a:bodyPr>
          <a:lstStyle/>
          <a:p>
            <a:pPr algn="r">
              <a:spcAft>
                <a:spcPts val="500"/>
              </a:spcAft>
            </a:pPr>
            <a:endParaRPr/>
          </a:p>
        </p:txBody>
      </p:sp>
      <p:sp>
        <p:nvSpPr>
          <p:cNvPr id="10" name="Rounded Rectangle 9">
            <a:extLst>
              <a:ext uri="{FF2B5EF4-FFF2-40B4-BE49-F238E27FC236}">
                <a16:creationId xmlns:a16="http://schemas.microsoft.com/office/drawing/2014/main" id="{043CFCB8-EAE9-A560-8175-C9715E226A5E}"/>
              </a:ext>
            </a:extLst>
          </p:cNvPr>
          <p:cNvSpPr/>
          <p:nvPr/>
        </p:nvSpPr>
        <p:spPr>
          <a:xfrm>
            <a:off x="868680" y="2212848"/>
            <a:ext cx="4983480" cy="169164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ounded Rectangle 10">
            <a:extLst>
              <a:ext uri="{FF2B5EF4-FFF2-40B4-BE49-F238E27FC236}">
                <a16:creationId xmlns:a16="http://schemas.microsoft.com/office/drawing/2014/main" id="{A4D9A687-DDBE-8CA4-E9A2-D86E549D8A55}"/>
              </a:ext>
            </a:extLst>
          </p:cNvPr>
          <p:cNvSpPr/>
          <p:nvPr/>
        </p:nvSpPr>
        <p:spPr>
          <a:xfrm>
            <a:off x="868680" y="2212848"/>
            <a:ext cx="49834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TextBox 11">
            <a:extLst>
              <a:ext uri="{FF2B5EF4-FFF2-40B4-BE49-F238E27FC236}">
                <a16:creationId xmlns:a16="http://schemas.microsoft.com/office/drawing/2014/main" id="{4B0404F9-AAF3-C1DF-E96C-25E8DEAB589A}"/>
              </a:ext>
            </a:extLst>
          </p:cNvPr>
          <p:cNvSpPr txBox="1"/>
          <p:nvPr/>
        </p:nvSpPr>
        <p:spPr>
          <a:xfrm>
            <a:off x="1069848" y="2441448"/>
            <a:ext cx="4581144" cy="402336"/>
          </a:xfrm>
          <a:prstGeom prst="rect">
            <a:avLst/>
          </a:prstGeom>
          <a:noFill/>
        </p:spPr>
        <p:txBody>
          <a:bodyPr wrap="square" lIns="45720" rIns="45720" anchor="t">
            <a:spAutoFit/>
          </a:bodyPr>
          <a:lstStyle/>
          <a:p>
            <a:pPr algn="l">
              <a:spcAft>
                <a:spcPts val="500"/>
              </a:spcAft>
            </a:pPr>
            <a:r>
              <a:rPr sz="2000" b="1">
                <a:ea typeface="Hiragino Sans GB"/>
              </a:rPr>
              <a:t>可支配收入影响</a:t>
            </a:r>
          </a:p>
        </p:txBody>
      </p:sp>
      <p:sp>
        <p:nvSpPr>
          <p:cNvPr id="13" name="TextBox 12">
            <a:extLst>
              <a:ext uri="{FF2B5EF4-FFF2-40B4-BE49-F238E27FC236}">
                <a16:creationId xmlns:a16="http://schemas.microsoft.com/office/drawing/2014/main" id="{E70DC9BC-D876-314D-993F-AEFEEE69A81D}"/>
              </a:ext>
            </a:extLst>
          </p:cNvPr>
          <p:cNvSpPr txBox="1"/>
          <p:nvPr/>
        </p:nvSpPr>
        <p:spPr>
          <a:xfrm>
            <a:off x="1069848" y="2944368"/>
            <a:ext cx="4581144" cy="646331"/>
          </a:xfrm>
          <a:prstGeom prst="rect">
            <a:avLst/>
          </a:prstGeom>
          <a:noFill/>
        </p:spPr>
        <p:txBody>
          <a:bodyPr wrap="square" lIns="45720" rIns="45720" anchor="t">
            <a:spAutoFit/>
          </a:bodyPr>
          <a:lstStyle/>
          <a:p>
            <a:pPr algn="l">
              <a:spcAft>
                <a:spcPts val="500"/>
              </a:spcAft>
            </a:pPr>
            <a:r>
              <a:rPr sz="1800" b="0" dirty="0" err="1">
                <a:ea typeface="Hiragino Sans GB"/>
              </a:rPr>
              <a:t>可支配收入对消费水平增长始终起</a:t>
            </a:r>
            <a:r>
              <a:rPr sz="1800" b="1" dirty="0" err="1">
                <a:ea typeface="Hiragino Sans GB"/>
              </a:rPr>
              <a:t>促进作用</a:t>
            </a:r>
            <a:r>
              <a:rPr sz="1800" b="0" dirty="0" err="1">
                <a:ea typeface="Hiragino Sans GB"/>
              </a:rPr>
              <a:t>，且多数年份在ΔC中占主导地位</a:t>
            </a:r>
            <a:r>
              <a:rPr sz="1800" b="0" dirty="0">
                <a:ea typeface="Hiragino Sans GB"/>
              </a:rPr>
              <a:t>。</a:t>
            </a:r>
          </a:p>
        </p:txBody>
      </p:sp>
      <p:sp>
        <p:nvSpPr>
          <p:cNvPr id="14" name="Rounded Rectangle 13">
            <a:extLst>
              <a:ext uri="{FF2B5EF4-FFF2-40B4-BE49-F238E27FC236}">
                <a16:creationId xmlns:a16="http://schemas.microsoft.com/office/drawing/2014/main" id="{C63E04DC-E298-DEA3-4934-B4608686F102}"/>
              </a:ext>
            </a:extLst>
          </p:cNvPr>
          <p:cNvSpPr/>
          <p:nvPr/>
        </p:nvSpPr>
        <p:spPr>
          <a:xfrm>
            <a:off x="6309360" y="2212848"/>
            <a:ext cx="4983480" cy="169164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ounded Rectangle 14">
            <a:extLst>
              <a:ext uri="{FF2B5EF4-FFF2-40B4-BE49-F238E27FC236}">
                <a16:creationId xmlns:a16="http://schemas.microsoft.com/office/drawing/2014/main" id="{84C48A23-F6B6-3F70-AAB0-21308721191E}"/>
              </a:ext>
            </a:extLst>
          </p:cNvPr>
          <p:cNvSpPr/>
          <p:nvPr/>
        </p:nvSpPr>
        <p:spPr>
          <a:xfrm>
            <a:off x="6309360" y="2212848"/>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a:extLst>
              <a:ext uri="{FF2B5EF4-FFF2-40B4-BE49-F238E27FC236}">
                <a16:creationId xmlns:a16="http://schemas.microsoft.com/office/drawing/2014/main" id="{E267F07F-F81E-4577-5FF1-74CE7BE2E7AA}"/>
              </a:ext>
            </a:extLst>
          </p:cNvPr>
          <p:cNvSpPr txBox="1"/>
          <p:nvPr/>
        </p:nvSpPr>
        <p:spPr>
          <a:xfrm>
            <a:off x="6510528" y="2441448"/>
            <a:ext cx="4581144" cy="402336"/>
          </a:xfrm>
          <a:prstGeom prst="rect">
            <a:avLst/>
          </a:prstGeom>
          <a:noFill/>
        </p:spPr>
        <p:txBody>
          <a:bodyPr wrap="square" lIns="45720" rIns="45720" anchor="t">
            <a:spAutoFit/>
          </a:bodyPr>
          <a:lstStyle/>
          <a:p>
            <a:pPr algn="l">
              <a:spcAft>
                <a:spcPts val="500"/>
              </a:spcAft>
            </a:pPr>
            <a:r>
              <a:rPr sz="2000" b="1">
                <a:ea typeface="Hiragino Sans GB"/>
              </a:rPr>
              <a:t>消费倾向影响</a:t>
            </a:r>
          </a:p>
        </p:txBody>
      </p:sp>
      <p:sp>
        <p:nvSpPr>
          <p:cNvPr id="17" name="TextBox 16">
            <a:extLst>
              <a:ext uri="{FF2B5EF4-FFF2-40B4-BE49-F238E27FC236}">
                <a16:creationId xmlns:a16="http://schemas.microsoft.com/office/drawing/2014/main" id="{9ADCA1F7-B6F5-F475-8EF8-D90DB7F582C6}"/>
              </a:ext>
            </a:extLst>
          </p:cNvPr>
          <p:cNvSpPr txBox="1"/>
          <p:nvPr/>
        </p:nvSpPr>
        <p:spPr>
          <a:xfrm>
            <a:off x="6510528" y="2944368"/>
            <a:ext cx="4581144" cy="795528"/>
          </a:xfrm>
          <a:prstGeom prst="rect">
            <a:avLst/>
          </a:prstGeom>
          <a:noFill/>
        </p:spPr>
        <p:txBody>
          <a:bodyPr wrap="square" lIns="45720" rIns="45720" anchor="t">
            <a:spAutoFit/>
          </a:bodyPr>
          <a:lstStyle/>
          <a:p>
            <a:pPr algn="l">
              <a:spcAft>
                <a:spcPts val="500"/>
              </a:spcAft>
            </a:pPr>
            <a:r>
              <a:rPr sz="1800" b="0" dirty="0" err="1">
                <a:ea typeface="Hiragino Sans GB"/>
              </a:rPr>
              <a:t>由于消费倾向整体下降，其影响Δ₁多数年份为负，仅少数年份为正</a:t>
            </a:r>
            <a:r>
              <a:rPr sz="1800" b="0" dirty="0">
                <a:ea typeface="Hiragino Sans GB"/>
              </a:rPr>
              <a:t>。</a:t>
            </a:r>
          </a:p>
        </p:txBody>
      </p:sp>
      <p:sp>
        <p:nvSpPr>
          <p:cNvPr id="18" name="TextBox 17">
            <a:extLst>
              <a:ext uri="{FF2B5EF4-FFF2-40B4-BE49-F238E27FC236}">
                <a16:creationId xmlns:a16="http://schemas.microsoft.com/office/drawing/2014/main" id="{9726FA1C-19B2-8ED5-D4A3-96B4E79810A4}"/>
              </a:ext>
            </a:extLst>
          </p:cNvPr>
          <p:cNvSpPr txBox="1"/>
          <p:nvPr/>
        </p:nvSpPr>
        <p:spPr>
          <a:xfrm>
            <a:off x="960120" y="4617720"/>
            <a:ext cx="10149840" cy="594360"/>
          </a:xfrm>
          <a:prstGeom prst="rect">
            <a:avLst/>
          </a:prstGeom>
          <a:noFill/>
        </p:spPr>
        <p:txBody>
          <a:bodyPr wrap="square" lIns="45720" rIns="45720" anchor="t">
            <a:spAutoFit/>
          </a:bodyPr>
          <a:lstStyle/>
          <a:p>
            <a:pPr algn="ctr">
              <a:spcAft>
                <a:spcPts val="500"/>
              </a:spcAft>
            </a:pPr>
            <a:r>
              <a:rPr sz="2100" b="0">
                <a:ea typeface="Hiragino Sans GB"/>
              </a:rPr>
              <a:t>2020年城镇居民人均消费大幅下降，其主要由于城镇居民消费倾向下降所致；收入增长对消费仍起促进作用。</a:t>
            </a:r>
          </a:p>
        </p:txBody>
      </p:sp>
      <p:sp>
        <p:nvSpPr>
          <p:cNvPr id="20" name="矩形 19">
            <a:extLst>
              <a:ext uri="{FF2B5EF4-FFF2-40B4-BE49-F238E27FC236}">
                <a16:creationId xmlns:a16="http://schemas.microsoft.com/office/drawing/2014/main" id="{71345B14-1A70-4EA7-0E9D-D0FEC33A6D86}"/>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64DD97AD-E58B-5EDF-460C-6A133711361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13</a:t>
            </a:fld>
            <a:endParaRPr lang="zh-CN" altLang="en-US" sz="2000" dirty="0">
              <a:solidFill>
                <a:schemeClr val="tx1"/>
              </a:solidFill>
            </a:endParaRPr>
          </a:p>
        </p:txBody>
      </p:sp>
    </p:spTree>
    <p:extLst>
      <p:ext uri="{BB962C8B-B14F-4D97-AF65-F5344CB8AC3E}">
        <p14:creationId xmlns:p14="http://schemas.microsoft.com/office/powerpoint/2010/main" val="2820876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B0D13-11F2-ED71-ED83-C3579BACE9FB}"/>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EA3CE159-743E-A8C4-D09B-ADDC11D1A7A1}"/>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a:extLst>
              <a:ext uri="{FF2B5EF4-FFF2-40B4-BE49-F238E27FC236}">
                <a16:creationId xmlns:a16="http://schemas.microsoft.com/office/drawing/2014/main" id="{1DF1DE83-9754-F427-E55F-601AB06EDD48}"/>
              </a:ext>
            </a:extLst>
          </p:cNvPr>
          <p:cNvSpPr txBox="1"/>
          <p:nvPr/>
        </p:nvSpPr>
        <p:spPr>
          <a:xfrm>
            <a:off x="1010412" y="1047225"/>
            <a:ext cx="10287000" cy="430887"/>
          </a:xfrm>
          <a:prstGeom prst="rect">
            <a:avLst/>
          </a:prstGeom>
          <a:noFill/>
        </p:spPr>
        <p:txBody>
          <a:bodyPr wrap="square" lIns="45720" rIns="45720" anchor="t">
            <a:spAutoFit/>
          </a:bodyPr>
          <a:lstStyle/>
          <a:p>
            <a:pPr algn="ctr">
              <a:spcAft>
                <a:spcPts val="500"/>
              </a:spcAft>
            </a:pPr>
            <a:r>
              <a:rPr lang="zh-CN" altLang="zh-CN" sz="2200" b="1" dirty="0">
                <a:ea typeface="STSong"/>
              </a:rPr>
              <a:t>伴随最终消费规模与水平的变化，我国的消费结构也发生显著变化</a:t>
            </a:r>
            <a:endParaRPr sz="2200" b="1" dirty="0">
              <a:ea typeface="STSong"/>
            </a:endParaRPr>
          </a:p>
        </p:txBody>
      </p:sp>
      <p:sp>
        <p:nvSpPr>
          <p:cNvPr id="21" name="TextBox 20">
            <a:extLst>
              <a:ext uri="{FF2B5EF4-FFF2-40B4-BE49-F238E27FC236}">
                <a16:creationId xmlns:a16="http://schemas.microsoft.com/office/drawing/2014/main" id="{5F2EBB19-CA16-D2CD-E1AC-14EC46CDF9CD}"/>
              </a:ext>
            </a:extLst>
          </p:cNvPr>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23" name="矩形 22">
            <a:extLst>
              <a:ext uri="{FF2B5EF4-FFF2-40B4-BE49-F238E27FC236}">
                <a16:creationId xmlns:a16="http://schemas.microsoft.com/office/drawing/2014/main" id="{35CFB832-67A0-CB2E-70FC-4E2EC008971F}"/>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5" name="Rectangle 4" descr="浅色上对角线">
            <a:extLst>
              <a:ext uri="{FF2B5EF4-FFF2-40B4-BE49-F238E27FC236}">
                <a16:creationId xmlns:a16="http://schemas.microsoft.com/office/drawing/2014/main" id="{E8276937-12E5-46DD-E03D-4CBEA292CF7C}"/>
              </a:ext>
            </a:extLst>
          </p:cNvPr>
          <p:cNvSpPr>
            <a:spLocks noChangeArrowheads="1"/>
          </p:cNvSpPr>
          <p:nvPr/>
        </p:nvSpPr>
        <p:spPr bwMode="auto">
          <a:xfrm>
            <a:off x="685800" y="-13394"/>
            <a:ext cx="5384024"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三、中国最终消费结构统计分析</a:t>
            </a:r>
          </a:p>
        </p:txBody>
      </p:sp>
      <p:sp>
        <p:nvSpPr>
          <p:cNvPr id="3" name="Rounded Rectangle 9">
            <a:extLst>
              <a:ext uri="{FF2B5EF4-FFF2-40B4-BE49-F238E27FC236}">
                <a16:creationId xmlns:a16="http://schemas.microsoft.com/office/drawing/2014/main" id="{A8EFB5F6-F9C5-5F80-DB24-5F7DCBD33F96}"/>
              </a:ext>
            </a:extLst>
          </p:cNvPr>
          <p:cNvSpPr/>
          <p:nvPr/>
        </p:nvSpPr>
        <p:spPr>
          <a:xfrm>
            <a:off x="868680" y="2212847"/>
            <a:ext cx="2844904" cy="3597927"/>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Rounded Rectangle 10">
            <a:extLst>
              <a:ext uri="{FF2B5EF4-FFF2-40B4-BE49-F238E27FC236}">
                <a16:creationId xmlns:a16="http://schemas.microsoft.com/office/drawing/2014/main" id="{ECE39046-43F6-F085-D141-3997B51210DD}"/>
              </a:ext>
            </a:extLst>
          </p:cNvPr>
          <p:cNvSpPr/>
          <p:nvPr/>
        </p:nvSpPr>
        <p:spPr>
          <a:xfrm>
            <a:off x="868680" y="2017844"/>
            <a:ext cx="49834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TextBox 12">
            <a:extLst>
              <a:ext uri="{FF2B5EF4-FFF2-40B4-BE49-F238E27FC236}">
                <a16:creationId xmlns:a16="http://schemas.microsoft.com/office/drawing/2014/main" id="{E71A3955-A508-D72F-3ECA-E4A4F7B6DF6E}"/>
              </a:ext>
            </a:extLst>
          </p:cNvPr>
          <p:cNvSpPr txBox="1"/>
          <p:nvPr/>
        </p:nvSpPr>
        <p:spPr>
          <a:xfrm>
            <a:off x="1069848" y="2487875"/>
            <a:ext cx="2389484" cy="3111108"/>
          </a:xfrm>
          <a:prstGeom prst="rect">
            <a:avLst/>
          </a:prstGeom>
          <a:noFill/>
        </p:spPr>
        <p:txBody>
          <a:bodyPr wrap="square" lIns="45720" rIns="45720" anchor="t">
            <a:spAutoFit/>
          </a:bodyPr>
          <a:lstStyle/>
          <a:p>
            <a:pPr algn="l">
              <a:spcAft>
                <a:spcPts val="500"/>
              </a:spcAft>
            </a:pPr>
            <a:r>
              <a:rPr lang="zh-CN" altLang="en-US" sz="2400" b="0" dirty="0">
                <a:ea typeface="Hiragino Sans GB"/>
              </a:rPr>
              <a:t>最终消费的主体结构是指从国内生产总值的最终使用角度</a:t>
            </a:r>
          </a:p>
          <a:p>
            <a:pPr algn="l">
              <a:spcAft>
                <a:spcPts val="500"/>
              </a:spcAft>
            </a:pPr>
            <a:r>
              <a:rPr lang="zh-CN" altLang="en-US" sz="2400" b="0" dirty="0">
                <a:ea typeface="Hiragino Sans GB"/>
              </a:rPr>
              <a:t>反映居民消费与政府消费在最终消费中的比例关系</a:t>
            </a:r>
          </a:p>
        </p:txBody>
      </p:sp>
      <p:pic>
        <p:nvPicPr>
          <p:cNvPr id="27" name="图片 26" descr="表7.3 中国最终消费及其主体结构">
            <a:extLst>
              <a:ext uri="{FF2B5EF4-FFF2-40B4-BE49-F238E27FC236}">
                <a16:creationId xmlns:a16="http://schemas.microsoft.com/office/drawing/2014/main" id="{B3201512-F179-599C-F56F-133D95E2E97A}"/>
              </a:ext>
            </a:extLst>
          </p:cNvPr>
          <p:cNvPicPr>
            <a:picLocks noChangeAspect="1"/>
          </p:cNvPicPr>
          <p:nvPr/>
        </p:nvPicPr>
        <p:blipFill>
          <a:blip r:embed="rId2"/>
          <a:stretch>
            <a:fillRect/>
          </a:stretch>
        </p:blipFill>
        <p:spPr>
          <a:xfrm>
            <a:off x="4077323" y="1590072"/>
            <a:ext cx="8114677" cy="4744488"/>
          </a:xfrm>
          <a:prstGeom prst="rect">
            <a:avLst/>
          </a:prstGeom>
        </p:spPr>
      </p:pic>
      <p:sp>
        <p:nvSpPr>
          <p:cNvPr id="2" name="灯片编号占位符 6">
            <a:extLst>
              <a:ext uri="{FF2B5EF4-FFF2-40B4-BE49-F238E27FC236}">
                <a16:creationId xmlns:a16="http://schemas.microsoft.com/office/drawing/2014/main" id="{C9CAD2F2-A5A3-05C1-94F1-FE05AE7C9EF2}"/>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14</a:t>
            </a:fld>
            <a:endParaRPr lang="zh-CN" altLang="en-US" sz="2000" dirty="0">
              <a:solidFill>
                <a:schemeClr val="tx1"/>
              </a:solidFill>
            </a:endParaRPr>
          </a:p>
        </p:txBody>
      </p:sp>
    </p:spTree>
    <p:extLst>
      <p:ext uri="{BB962C8B-B14F-4D97-AF65-F5344CB8AC3E}">
        <p14:creationId xmlns:p14="http://schemas.microsoft.com/office/powerpoint/2010/main" val="2123278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最终消费主体结构</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7" name="Picture 6" descr="image11.png"/>
          <p:cNvPicPr>
            <a:picLocks noChangeAspect="1"/>
          </p:cNvPicPr>
          <p:nvPr/>
        </p:nvPicPr>
        <p:blipFill>
          <a:blip r:embed="rId2"/>
          <a:stretch>
            <a:fillRect/>
          </a:stretch>
        </p:blipFill>
        <p:spPr>
          <a:xfrm>
            <a:off x="685800" y="1005840"/>
            <a:ext cx="6720840" cy="4114800"/>
          </a:xfrm>
          <a:prstGeom prst="rect">
            <a:avLst/>
          </a:prstGeom>
        </p:spPr>
      </p:pic>
      <p:sp>
        <p:nvSpPr>
          <p:cNvPr id="8" name="TextBox 7"/>
          <p:cNvSpPr txBox="1"/>
          <p:nvPr/>
        </p:nvSpPr>
        <p:spPr>
          <a:xfrm>
            <a:off x="685800" y="5157216"/>
            <a:ext cx="6720840" cy="310896"/>
          </a:xfrm>
          <a:prstGeom prst="rect">
            <a:avLst/>
          </a:prstGeom>
          <a:noFill/>
        </p:spPr>
        <p:txBody>
          <a:bodyPr wrap="square" lIns="45720" rIns="45720" anchor="t">
            <a:spAutoFit/>
          </a:bodyPr>
          <a:lstStyle/>
          <a:p>
            <a:pPr algn="ctr">
              <a:spcAft>
                <a:spcPts val="500"/>
              </a:spcAft>
            </a:pPr>
            <a:r>
              <a:rPr sz="1200" b="0">
                <a:ea typeface="Hiragino Sans GB"/>
              </a:rPr>
              <a:t>图7.3  改革开放以来中国居民消费比重（%）变化趋势</a:t>
            </a:r>
          </a:p>
        </p:txBody>
      </p:sp>
      <p:sp>
        <p:nvSpPr>
          <p:cNvPr id="9" name="Rounded Rectangle 8"/>
          <p:cNvSpPr/>
          <p:nvPr/>
        </p:nvSpPr>
        <p:spPr>
          <a:xfrm>
            <a:off x="7635240" y="1097280"/>
            <a:ext cx="3794760" cy="36118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7836408" y="1243584"/>
            <a:ext cx="3447288" cy="2595582"/>
          </a:xfrm>
          <a:prstGeom prst="rect">
            <a:avLst/>
          </a:prstGeom>
          <a:noFill/>
        </p:spPr>
        <p:txBody>
          <a:bodyPr wrap="square">
            <a:spAutoFit/>
          </a:bodyPr>
          <a:lstStyle/>
          <a:p>
            <a:pPr marL="285750" indent="-285750">
              <a:spcAft>
                <a:spcPts val="800"/>
              </a:spcAft>
              <a:buFont typeface="Wingdings" panose="05000000000000000000" pitchFamily="2" charset="2"/>
              <a:buChar char="Ø"/>
            </a:pPr>
            <a:r>
              <a:rPr sz="1700" b="0" dirty="0">
                <a:ea typeface="Hiragino Sans GB"/>
              </a:rPr>
              <a:t>1978—2023年，居民消费增长279倍，政府消费增长438倍。</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lang="zh-CN" altLang="en-US" sz="1700" dirty="0">
                <a:ea typeface="Hiragino Sans GB"/>
              </a:rPr>
              <a:t>因</a:t>
            </a:r>
            <a:r>
              <a:rPr sz="1700" b="0" dirty="0" err="1">
                <a:ea typeface="Hiragino Sans GB"/>
              </a:rPr>
              <a:t>政府消费增速更快，最终消费的居民消费比重显著下降</a:t>
            </a:r>
            <a:r>
              <a:rPr sz="1700" b="0" dirty="0">
                <a:ea typeface="Hiragino Sans GB"/>
              </a:rPr>
              <a:t>。</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2013年以后略有上升，大致保持在70%左右。</a:t>
            </a:r>
          </a:p>
        </p:txBody>
      </p:sp>
      <p:sp>
        <p:nvSpPr>
          <p:cNvPr id="11" name="TextBox 10"/>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1F5BB508-2F08-36B2-3867-9C768602D4A3}"/>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25EC901A-1963-BF0C-1A95-D0493976BF3E}"/>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15</a:t>
            </a:fld>
            <a:endParaRPr lang="zh-CN" altLang="en-US" sz="2000"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最终消费城乡结构</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7" name="Picture 6" descr="image12.png"/>
          <p:cNvPicPr>
            <a:picLocks noChangeAspect="1"/>
          </p:cNvPicPr>
          <p:nvPr/>
        </p:nvPicPr>
        <p:blipFill>
          <a:blip r:embed="rId2"/>
          <a:stretch>
            <a:fillRect/>
          </a:stretch>
        </p:blipFill>
        <p:spPr>
          <a:xfrm>
            <a:off x="685800" y="1005840"/>
            <a:ext cx="6720840" cy="4114800"/>
          </a:xfrm>
          <a:prstGeom prst="rect">
            <a:avLst/>
          </a:prstGeom>
        </p:spPr>
      </p:pic>
      <p:sp>
        <p:nvSpPr>
          <p:cNvPr id="8" name="TextBox 7"/>
          <p:cNvSpPr txBox="1"/>
          <p:nvPr/>
        </p:nvSpPr>
        <p:spPr>
          <a:xfrm>
            <a:off x="685800" y="5157216"/>
            <a:ext cx="6720840" cy="310896"/>
          </a:xfrm>
          <a:prstGeom prst="rect">
            <a:avLst/>
          </a:prstGeom>
          <a:noFill/>
        </p:spPr>
        <p:txBody>
          <a:bodyPr wrap="square" lIns="45720" rIns="45720" anchor="t">
            <a:spAutoFit/>
          </a:bodyPr>
          <a:lstStyle/>
          <a:p>
            <a:pPr algn="ctr">
              <a:spcAft>
                <a:spcPts val="500"/>
              </a:spcAft>
            </a:pPr>
            <a:r>
              <a:rPr sz="1200" b="0">
                <a:ea typeface="Hiragino Sans GB"/>
              </a:rPr>
              <a:t>图7.4  改革开放以来中国居民消费的城乡结构变化趋势</a:t>
            </a:r>
          </a:p>
        </p:txBody>
      </p:sp>
      <p:sp>
        <p:nvSpPr>
          <p:cNvPr id="9" name="Rounded Rectangle 8"/>
          <p:cNvSpPr/>
          <p:nvPr/>
        </p:nvSpPr>
        <p:spPr>
          <a:xfrm>
            <a:off x="7635240" y="1097280"/>
            <a:ext cx="3794760" cy="36118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7836408" y="1243584"/>
            <a:ext cx="3447288" cy="2857192"/>
          </a:xfrm>
          <a:prstGeom prst="rect">
            <a:avLst/>
          </a:prstGeom>
          <a:noFill/>
        </p:spPr>
        <p:txBody>
          <a:bodyPr wrap="square">
            <a:spAutoFit/>
          </a:bodyPr>
          <a:lstStyle/>
          <a:p>
            <a:pPr marL="285750" indent="-285750">
              <a:spcAft>
                <a:spcPts val="800"/>
              </a:spcAft>
              <a:buFont typeface="Wingdings" panose="05000000000000000000" pitchFamily="2" charset="2"/>
              <a:buChar char="Ø"/>
            </a:pPr>
            <a:r>
              <a:rPr sz="1700" b="0" dirty="0">
                <a:ea typeface="Hiragino Sans GB"/>
              </a:rPr>
              <a:t>1983—1992年，农村居民消费比重由60%以上降至50%以下，城乡消费实现主次易位。</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1993—2012年，农村居民消费比重由45%降到22%。</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2013年以后，农村居民消费比重趋于稳定（21%</a:t>
            </a:r>
            <a:r>
              <a:rPr lang="en-US" sz="1700" dirty="0">
                <a:ea typeface="Hiragino Sans GB"/>
              </a:rPr>
              <a:t>-</a:t>
            </a:r>
            <a:r>
              <a:rPr sz="1700" b="0" dirty="0">
                <a:ea typeface="Hiragino Sans GB"/>
              </a:rPr>
              <a:t>22%之间）。</a:t>
            </a:r>
          </a:p>
        </p:txBody>
      </p:sp>
      <p:sp>
        <p:nvSpPr>
          <p:cNvPr id="11" name="TextBox 10"/>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8CB550D6-C233-2B77-A678-44FECCE79BDB}"/>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0F441B42-14B3-A3DE-0845-9A1A9C73602B}"/>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16</a:t>
            </a:fld>
            <a:endParaRPr lang="zh-CN" altLang="en-US" sz="2000"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3C0D7-3848-9427-0890-FB295EF4507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F5632E9-60F5-33A3-6476-645535189795}"/>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最终消费用途结构</a:t>
            </a:r>
          </a:p>
        </p:txBody>
      </p:sp>
      <p:sp>
        <p:nvSpPr>
          <p:cNvPr id="5" name="Rectangle 4">
            <a:extLst>
              <a:ext uri="{FF2B5EF4-FFF2-40B4-BE49-F238E27FC236}">
                <a16:creationId xmlns:a16="http://schemas.microsoft.com/office/drawing/2014/main" id="{432A45A5-F875-1104-53B1-B4CDCA6AA083}"/>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a:extLst>
              <a:ext uri="{FF2B5EF4-FFF2-40B4-BE49-F238E27FC236}">
                <a16:creationId xmlns:a16="http://schemas.microsoft.com/office/drawing/2014/main" id="{974B5B37-C941-8CFC-DAE4-B18C39594484}"/>
              </a:ext>
            </a:extLst>
          </p:cNvPr>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172180F1-0DD6-5BBE-1BC8-8C12CA1B2F6F}"/>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2" name="图片 1" descr="表7.4 中国城乡居民家庭消费支出的用途结构">
            <a:extLst>
              <a:ext uri="{FF2B5EF4-FFF2-40B4-BE49-F238E27FC236}">
                <a16:creationId xmlns:a16="http://schemas.microsoft.com/office/drawing/2014/main" id="{02D0AEA6-B2E8-FAB1-1A51-C8070B86EEBA}"/>
              </a:ext>
            </a:extLst>
          </p:cNvPr>
          <p:cNvPicPr>
            <a:picLocks noChangeAspect="1"/>
          </p:cNvPicPr>
          <p:nvPr/>
        </p:nvPicPr>
        <p:blipFill>
          <a:blip r:embed="rId2"/>
          <a:stretch>
            <a:fillRect/>
          </a:stretch>
        </p:blipFill>
        <p:spPr>
          <a:xfrm>
            <a:off x="1742504" y="956945"/>
            <a:ext cx="8919781" cy="5350125"/>
          </a:xfrm>
          <a:prstGeom prst="rect">
            <a:avLst/>
          </a:prstGeom>
        </p:spPr>
      </p:pic>
      <p:sp>
        <p:nvSpPr>
          <p:cNvPr id="3" name="灯片编号占位符 6">
            <a:extLst>
              <a:ext uri="{FF2B5EF4-FFF2-40B4-BE49-F238E27FC236}">
                <a16:creationId xmlns:a16="http://schemas.microsoft.com/office/drawing/2014/main" id="{5CEC9176-9425-AB1D-716A-74E55899CB9A}"/>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17</a:t>
            </a:fld>
            <a:endParaRPr lang="zh-CN" altLang="en-US" sz="2000" dirty="0">
              <a:solidFill>
                <a:schemeClr val="tx1"/>
              </a:solidFill>
            </a:endParaRPr>
          </a:p>
        </p:txBody>
      </p:sp>
    </p:spTree>
    <p:extLst>
      <p:ext uri="{BB962C8B-B14F-4D97-AF65-F5344CB8AC3E}">
        <p14:creationId xmlns:p14="http://schemas.microsoft.com/office/powerpoint/2010/main" val="2768301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45CF4-8052-C1B2-1C9E-17AEB19470A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7387149-7F0D-7E74-6470-EC01194758CC}"/>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最终消费用途结构</a:t>
            </a:r>
          </a:p>
        </p:txBody>
      </p:sp>
      <p:sp>
        <p:nvSpPr>
          <p:cNvPr id="5" name="Rectangle 4">
            <a:extLst>
              <a:ext uri="{FF2B5EF4-FFF2-40B4-BE49-F238E27FC236}">
                <a16:creationId xmlns:a16="http://schemas.microsoft.com/office/drawing/2014/main" id="{B76871C3-64A8-5050-6BA5-975CFA22835C}"/>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7" name="Picture 6" descr="image13.png">
            <a:extLst>
              <a:ext uri="{FF2B5EF4-FFF2-40B4-BE49-F238E27FC236}">
                <a16:creationId xmlns:a16="http://schemas.microsoft.com/office/drawing/2014/main" id="{CD209D68-C63B-A88F-C4E2-D01FFCFD7406}"/>
              </a:ext>
            </a:extLst>
          </p:cNvPr>
          <p:cNvPicPr>
            <a:picLocks noChangeAspect="1"/>
          </p:cNvPicPr>
          <p:nvPr/>
        </p:nvPicPr>
        <p:blipFill>
          <a:blip r:embed="rId2"/>
          <a:stretch>
            <a:fillRect/>
          </a:stretch>
        </p:blipFill>
        <p:spPr>
          <a:xfrm>
            <a:off x="685800" y="1005840"/>
            <a:ext cx="6720840" cy="4114800"/>
          </a:xfrm>
          <a:prstGeom prst="rect">
            <a:avLst/>
          </a:prstGeom>
        </p:spPr>
      </p:pic>
      <p:sp>
        <p:nvSpPr>
          <p:cNvPr id="8" name="TextBox 7">
            <a:extLst>
              <a:ext uri="{FF2B5EF4-FFF2-40B4-BE49-F238E27FC236}">
                <a16:creationId xmlns:a16="http://schemas.microsoft.com/office/drawing/2014/main" id="{E5FCC220-53CF-7F66-671B-E45F7DA70CEF}"/>
              </a:ext>
            </a:extLst>
          </p:cNvPr>
          <p:cNvSpPr txBox="1"/>
          <p:nvPr/>
        </p:nvSpPr>
        <p:spPr>
          <a:xfrm>
            <a:off x="685800" y="5157216"/>
            <a:ext cx="6720840" cy="310896"/>
          </a:xfrm>
          <a:prstGeom prst="rect">
            <a:avLst/>
          </a:prstGeom>
          <a:noFill/>
        </p:spPr>
        <p:txBody>
          <a:bodyPr wrap="square" lIns="45720" rIns="45720" anchor="t">
            <a:spAutoFit/>
          </a:bodyPr>
          <a:lstStyle/>
          <a:p>
            <a:pPr algn="ctr">
              <a:spcAft>
                <a:spcPts val="500"/>
              </a:spcAft>
            </a:pPr>
            <a:r>
              <a:rPr sz="1200" b="0">
                <a:ea typeface="Hiragino Sans GB"/>
              </a:rPr>
              <a:t>图7.5  改革开放以来中国城乡居民恩格尔系数变化趋势</a:t>
            </a:r>
          </a:p>
        </p:txBody>
      </p:sp>
      <p:sp>
        <p:nvSpPr>
          <p:cNvPr id="9" name="Rounded Rectangle 8">
            <a:extLst>
              <a:ext uri="{FF2B5EF4-FFF2-40B4-BE49-F238E27FC236}">
                <a16:creationId xmlns:a16="http://schemas.microsoft.com/office/drawing/2014/main" id="{FD811B64-E8DB-BAF9-47CF-8E9332DB948E}"/>
              </a:ext>
            </a:extLst>
          </p:cNvPr>
          <p:cNvSpPr/>
          <p:nvPr/>
        </p:nvSpPr>
        <p:spPr>
          <a:xfrm>
            <a:off x="7635240" y="1097280"/>
            <a:ext cx="3794760" cy="36118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a:extLst>
              <a:ext uri="{FF2B5EF4-FFF2-40B4-BE49-F238E27FC236}">
                <a16:creationId xmlns:a16="http://schemas.microsoft.com/office/drawing/2014/main" id="{98D6C247-F72F-2F74-29C7-10A939979816}"/>
              </a:ext>
            </a:extLst>
          </p:cNvPr>
          <p:cNvSpPr txBox="1"/>
          <p:nvPr/>
        </p:nvSpPr>
        <p:spPr>
          <a:xfrm>
            <a:off x="7836408" y="1243584"/>
            <a:ext cx="3447288" cy="2595582"/>
          </a:xfrm>
          <a:prstGeom prst="rect">
            <a:avLst/>
          </a:prstGeom>
          <a:noFill/>
        </p:spPr>
        <p:txBody>
          <a:bodyPr wrap="square">
            <a:spAutoFit/>
          </a:bodyPr>
          <a:lstStyle/>
          <a:p>
            <a:pPr marL="285750" indent="-285750">
              <a:spcAft>
                <a:spcPts val="800"/>
              </a:spcAft>
              <a:buFont typeface="Wingdings" panose="05000000000000000000" pitchFamily="2" charset="2"/>
              <a:buChar char="Ø"/>
            </a:pPr>
            <a:r>
              <a:rPr sz="1700" b="0" dirty="0">
                <a:ea typeface="Hiragino Sans GB"/>
              </a:rPr>
              <a:t>农村居民：2009年后进入富裕阶段。</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a:ea typeface="Hiragino Sans GB"/>
              </a:rPr>
              <a:t>城镇居民：2000年以来进入富裕阶段。</a:t>
            </a:r>
            <a:endParaRPr lang="en-US" sz="1700" b="0" dirty="0">
              <a:ea typeface="Hiragino Sans GB"/>
            </a:endParaRPr>
          </a:p>
          <a:p>
            <a:pPr>
              <a:spcAft>
                <a:spcPts val="800"/>
              </a:spcAft>
            </a:pPr>
            <a:endParaRPr sz="1700" b="0" dirty="0">
              <a:ea typeface="Hiragino Sans GB"/>
            </a:endParaRPr>
          </a:p>
          <a:p>
            <a:pPr marL="285750" indent="-285750">
              <a:spcAft>
                <a:spcPts val="800"/>
              </a:spcAft>
              <a:buFont typeface="Wingdings" panose="05000000000000000000" pitchFamily="2" charset="2"/>
              <a:buChar char="Ø"/>
            </a:pPr>
            <a:r>
              <a:rPr sz="1700" b="0" dirty="0" err="1">
                <a:ea typeface="Hiragino Sans GB"/>
              </a:rPr>
              <a:t>当前我国城乡居民消费结构和生活水平已十分接近</a:t>
            </a:r>
            <a:r>
              <a:rPr sz="1700" b="0" dirty="0">
                <a:ea typeface="Hiragino Sans GB"/>
              </a:rPr>
              <a:t>。</a:t>
            </a:r>
          </a:p>
        </p:txBody>
      </p:sp>
      <p:sp>
        <p:nvSpPr>
          <p:cNvPr id="11" name="TextBox 10">
            <a:extLst>
              <a:ext uri="{FF2B5EF4-FFF2-40B4-BE49-F238E27FC236}">
                <a16:creationId xmlns:a16="http://schemas.microsoft.com/office/drawing/2014/main" id="{4A4ECADA-0EA7-CFB7-96CE-9E9B03488481}"/>
              </a:ext>
            </a:extLst>
          </p:cNvPr>
          <p:cNvSpPr txBox="1"/>
          <p:nvPr/>
        </p:nvSpPr>
        <p:spPr>
          <a:xfrm>
            <a:off x="685800" y="6446520"/>
            <a:ext cx="6858000" cy="182880"/>
          </a:xfrm>
          <a:prstGeom prst="rect">
            <a:avLst/>
          </a:prstGeom>
          <a:noFill/>
        </p:spPr>
        <p:txBody>
          <a:bodyPr wrap="square" lIns="45720" rIns="45720" anchor="t">
            <a:spAutoFit/>
          </a:bodyPr>
          <a:lstStyle/>
          <a:p>
            <a:pPr algn="l">
              <a:spcAft>
                <a:spcPts val="500"/>
              </a:spcAft>
            </a:pPr>
            <a:r>
              <a:rPr sz="900" b="0">
                <a:ea typeface="Hiragino Sans GB"/>
              </a:rPr>
              <a:t>资料来源：本章数据均来自国家统计局官网；如无特殊说明。</a:t>
            </a:r>
          </a:p>
        </p:txBody>
      </p:sp>
      <p:sp>
        <p:nvSpPr>
          <p:cNvPr id="13" name="矩形 12">
            <a:extLst>
              <a:ext uri="{FF2B5EF4-FFF2-40B4-BE49-F238E27FC236}">
                <a16:creationId xmlns:a16="http://schemas.microsoft.com/office/drawing/2014/main" id="{2427F377-08D8-6177-C491-17766E160383}"/>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0990C3D3-886E-8234-A89C-929BABF9183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18</a:t>
            </a:fld>
            <a:endParaRPr lang="zh-CN" altLang="en-US" sz="2000" dirty="0">
              <a:solidFill>
                <a:schemeClr val="tx1"/>
              </a:solidFill>
            </a:endParaRPr>
          </a:p>
        </p:txBody>
      </p:sp>
    </p:spTree>
    <p:extLst>
      <p:ext uri="{BB962C8B-B14F-4D97-AF65-F5344CB8AC3E}">
        <p14:creationId xmlns:p14="http://schemas.microsoft.com/office/powerpoint/2010/main" val="1147590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研究问题与核心发现</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p:cNvSpPr txBox="1"/>
          <p:nvPr/>
        </p:nvSpPr>
        <p:spPr>
          <a:xfrm>
            <a:off x="786384" y="932688"/>
            <a:ext cx="10744200" cy="457200"/>
          </a:xfrm>
          <a:prstGeom prst="rect">
            <a:avLst/>
          </a:prstGeom>
          <a:noFill/>
        </p:spPr>
        <p:txBody>
          <a:bodyPr wrap="square" lIns="45720" rIns="45720" anchor="t">
            <a:spAutoFit/>
          </a:bodyPr>
          <a:lstStyle/>
          <a:p>
            <a:pPr algn="l">
              <a:spcAft>
                <a:spcPts val="500"/>
              </a:spcAft>
            </a:pPr>
            <a:r>
              <a:rPr sz="2100" b="0">
                <a:ea typeface="Hiragino Sans GB"/>
              </a:rPr>
              <a:t>本案例对多类消费函数进行回顾与比较，并据以考察我国居民消费特点及城乡差异。</a:t>
            </a:r>
          </a:p>
        </p:txBody>
      </p:sp>
      <p:sp>
        <p:nvSpPr>
          <p:cNvPr id="8" name="Rounded Rectangle 7"/>
          <p:cNvSpPr/>
          <p:nvPr/>
        </p:nvSpPr>
        <p:spPr>
          <a:xfrm>
            <a:off x="841248" y="1600200"/>
            <a:ext cx="5074920"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ounded Rectangle 8"/>
          <p:cNvSpPr/>
          <p:nvPr/>
        </p:nvSpPr>
        <p:spPr>
          <a:xfrm>
            <a:off x="841248" y="1600200"/>
            <a:ext cx="507492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ounded Rectangle 9"/>
          <p:cNvSpPr/>
          <p:nvPr/>
        </p:nvSpPr>
        <p:spPr>
          <a:xfrm>
            <a:off x="1024128" y="1856232"/>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24128" y="1883664"/>
            <a:ext cx="438912" cy="347472"/>
          </a:xfrm>
          <a:prstGeom prst="rect">
            <a:avLst/>
          </a:prstGeom>
          <a:noFill/>
        </p:spPr>
        <p:txBody>
          <a:bodyPr wrap="square" lIns="45720" rIns="45720" anchor="t">
            <a:spAutoFit/>
          </a:bodyPr>
          <a:lstStyle/>
          <a:p>
            <a:pPr algn="ctr">
              <a:spcAft>
                <a:spcPts val="500"/>
              </a:spcAft>
            </a:pPr>
            <a:r>
              <a:rPr sz="1600" b="1">
                <a:ea typeface="Hiragino Sans GB"/>
              </a:rPr>
              <a:t>1</a:t>
            </a:r>
          </a:p>
        </p:txBody>
      </p:sp>
      <p:sp>
        <p:nvSpPr>
          <p:cNvPr id="12" name="TextBox 11"/>
          <p:cNvSpPr txBox="1"/>
          <p:nvPr/>
        </p:nvSpPr>
        <p:spPr>
          <a:xfrm>
            <a:off x="1572768" y="1828800"/>
            <a:ext cx="4160520" cy="402336"/>
          </a:xfrm>
          <a:prstGeom prst="rect">
            <a:avLst/>
          </a:prstGeom>
          <a:noFill/>
        </p:spPr>
        <p:txBody>
          <a:bodyPr wrap="square" lIns="45720" rIns="45720" anchor="t">
            <a:spAutoFit/>
          </a:bodyPr>
          <a:lstStyle/>
          <a:p>
            <a:pPr algn="l">
              <a:spcAft>
                <a:spcPts val="500"/>
              </a:spcAft>
            </a:pPr>
            <a:r>
              <a:rPr sz="2000" b="1">
                <a:ea typeface="Hiragino Sans GB"/>
              </a:rPr>
              <a:t>城镇居民</a:t>
            </a:r>
          </a:p>
        </p:txBody>
      </p:sp>
      <p:sp>
        <p:nvSpPr>
          <p:cNvPr id="13" name="TextBox 12"/>
          <p:cNvSpPr txBox="1"/>
          <p:nvPr/>
        </p:nvSpPr>
        <p:spPr>
          <a:xfrm>
            <a:off x="1042416" y="2331720"/>
            <a:ext cx="4672583" cy="768096"/>
          </a:xfrm>
          <a:prstGeom prst="rect">
            <a:avLst/>
          </a:prstGeom>
          <a:noFill/>
        </p:spPr>
        <p:txBody>
          <a:bodyPr wrap="square" lIns="45720" rIns="45720" anchor="t">
            <a:spAutoFit/>
          </a:bodyPr>
          <a:lstStyle/>
          <a:p>
            <a:pPr algn="l">
              <a:spcAft>
                <a:spcPts val="500"/>
              </a:spcAft>
            </a:pPr>
            <a:r>
              <a:rPr sz="1800" b="0">
                <a:ea typeface="Hiragino Sans GB"/>
              </a:rPr>
              <a:t>自发消费高于农村，但消费倾向低于农村；边际消费倾向递减。</a:t>
            </a:r>
          </a:p>
        </p:txBody>
      </p:sp>
      <p:sp>
        <p:nvSpPr>
          <p:cNvPr id="14" name="Rounded Rectangle 13"/>
          <p:cNvSpPr/>
          <p:nvPr/>
        </p:nvSpPr>
        <p:spPr>
          <a:xfrm>
            <a:off x="6373368" y="1600200"/>
            <a:ext cx="5074920"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ounded Rectangle 14"/>
          <p:cNvSpPr/>
          <p:nvPr/>
        </p:nvSpPr>
        <p:spPr>
          <a:xfrm>
            <a:off x="6373368" y="1600200"/>
            <a:ext cx="50749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6556248" y="1856232"/>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6556248" y="1883664"/>
            <a:ext cx="438912" cy="347472"/>
          </a:xfrm>
          <a:prstGeom prst="rect">
            <a:avLst/>
          </a:prstGeom>
          <a:noFill/>
        </p:spPr>
        <p:txBody>
          <a:bodyPr wrap="square" lIns="45720" rIns="45720" anchor="t">
            <a:spAutoFit/>
          </a:bodyPr>
          <a:lstStyle/>
          <a:p>
            <a:pPr algn="ctr">
              <a:spcAft>
                <a:spcPts val="500"/>
              </a:spcAft>
            </a:pPr>
            <a:r>
              <a:rPr sz="1600" b="1">
                <a:ea typeface="Hiragino Sans GB"/>
              </a:rPr>
              <a:t>2</a:t>
            </a:r>
          </a:p>
        </p:txBody>
      </p:sp>
      <p:sp>
        <p:nvSpPr>
          <p:cNvPr id="18" name="TextBox 17"/>
          <p:cNvSpPr txBox="1"/>
          <p:nvPr/>
        </p:nvSpPr>
        <p:spPr>
          <a:xfrm>
            <a:off x="7104888" y="1828800"/>
            <a:ext cx="4160520" cy="402336"/>
          </a:xfrm>
          <a:prstGeom prst="rect">
            <a:avLst/>
          </a:prstGeom>
          <a:noFill/>
        </p:spPr>
        <p:txBody>
          <a:bodyPr wrap="square" lIns="45720" rIns="45720" anchor="t">
            <a:spAutoFit/>
          </a:bodyPr>
          <a:lstStyle/>
          <a:p>
            <a:pPr algn="l">
              <a:spcAft>
                <a:spcPts val="500"/>
              </a:spcAft>
            </a:pPr>
            <a:r>
              <a:rPr sz="2000" b="1">
                <a:ea typeface="Hiragino Sans GB"/>
              </a:rPr>
              <a:t>农村居民</a:t>
            </a:r>
          </a:p>
        </p:txBody>
      </p:sp>
      <p:sp>
        <p:nvSpPr>
          <p:cNvPr id="19" name="TextBox 18"/>
          <p:cNvSpPr txBox="1"/>
          <p:nvPr/>
        </p:nvSpPr>
        <p:spPr>
          <a:xfrm>
            <a:off x="6574536" y="2331720"/>
            <a:ext cx="4672583" cy="768096"/>
          </a:xfrm>
          <a:prstGeom prst="rect">
            <a:avLst/>
          </a:prstGeom>
          <a:noFill/>
        </p:spPr>
        <p:txBody>
          <a:bodyPr wrap="square" lIns="45720" rIns="45720" anchor="t">
            <a:spAutoFit/>
          </a:bodyPr>
          <a:lstStyle/>
          <a:p>
            <a:pPr algn="l">
              <a:spcAft>
                <a:spcPts val="500"/>
              </a:spcAft>
            </a:pPr>
            <a:r>
              <a:rPr sz="1800" b="0">
                <a:ea typeface="Hiragino Sans GB"/>
              </a:rPr>
              <a:t>消费倾向轻微上升；消费行为与绝对收入模型更吻合。</a:t>
            </a:r>
          </a:p>
        </p:txBody>
      </p:sp>
      <p:sp>
        <p:nvSpPr>
          <p:cNvPr id="20" name="Rounded Rectangle 19"/>
          <p:cNvSpPr/>
          <p:nvPr/>
        </p:nvSpPr>
        <p:spPr>
          <a:xfrm>
            <a:off x="841248" y="3685031"/>
            <a:ext cx="5074920"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ounded Rectangle 20"/>
          <p:cNvSpPr/>
          <p:nvPr/>
        </p:nvSpPr>
        <p:spPr>
          <a:xfrm>
            <a:off x="841248" y="3685031"/>
            <a:ext cx="50749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Rounded Rectangle 21"/>
          <p:cNvSpPr/>
          <p:nvPr/>
        </p:nvSpPr>
        <p:spPr>
          <a:xfrm>
            <a:off x="1024128" y="3941063"/>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TextBox 22"/>
          <p:cNvSpPr txBox="1"/>
          <p:nvPr/>
        </p:nvSpPr>
        <p:spPr>
          <a:xfrm>
            <a:off x="1024128" y="3968495"/>
            <a:ext cx="438912" cy="347472"/>
          </a:xfrm>
          <a:prstGeom prst="rect">
            <a:avLst/>
          </a:prstGeom>
          <a:noFill/>
        </p:spPr>
        <p:txBody>
          <a:bodyPr wrap="square" lIns="45720" rIns="45720" anchor="t">
            <a:spAutoFit/>
          </a:bodyPr>
          <a:lstStyle/>
          <a:p>
            <a:pPr algn="ctr">
              <a:spcAft>
                <a:spcPts val="500"/>
              </a:spcAft>
            </a:pPr>
            <a:r>
              <a:rPr sz="1600" b="1">
                <a:ea typeface="Hiragino Sans GB"/>
              </a:rPr>
              <a:t>3</a:t>
            </a:r>
          </a:p>
        </p:txBody>
      </p:sp>
      <p:sp>
        <p:nvSpPr>
          <p:cNvPr id="24" name="TextBox 23"/>
          <p:cNvSpPr txBox="1"/>
          <p:nvPr/>
        </p:nvSpPr>
        <p:spPr>
          <a:xfrm>
            <a:off x="1572768" y="3913631"/>
            <a:ext cx="4160520" cy="402336"/>
          </a:xfrm>
          <a:prstGeom prst="rect">
            <a:avLst/>
          </a:prstGeom>
          <a:noFill/>
        </p:spPr>
        <p:txBody>
          <a:bodyPr wrap="square" lIns="45720" rIns="45720" anchor="t">
            <a:spAutoFit/>
          </a:bodyPr>
          <a:lstStyle/>
          <a:p>
            <a:pPr algn="l">
              <a:spcAft>
                <a:spcPts val="500"/>
              </a:spcAft>
            </a:pPr>
            <a:r>
              <a:rPr sz="2000" b="1">
                <a:ea typeface="Hiragino Sans GB"/>
              </a:rPr>
              <a:t>模型选择</a:t>
            </a:r>
          </a:p>
        </p:txBody>
      </p:sp>
      <p:sp>
        <p:nvSpPr>
          <p:cNvPr id="25" name="TextBox 24"/>
          <p:cNvSpPr txBox="1"/>
          <p:nvPr/>
        </p:nvSpPr>
        <p:spPr>
          <a:xfrm>
            <a:off x="1042416" y="4416551"/>
            <a:ext cx="4672583" cy="768096"/>
          </a:xfrm>
          <a:prstGeom prst="rect">
            <a:avLst/>
          </a:prstGeom>
          <a:noFill/>
        </p:spPr>
        <p:txBody>
          <a:bodyPr wrap="square" lIns="45720" rIns="45720" anchor="t">
            <a:spAutoFit/>
          </a:bodyPr>
          <a:lstStyle/>
          <a:p>
            <a:pPr algn="l">
              <a:spcAft>
                <a:spcPts val="500"/>
              </a:spcAft>
            </a:pPr>
            <a:r>
              <a:rPr sz="1800" b="0">
                <a:ea typeface="Hiragino Sans GB"/>
              </a:rPr>
              <a:t>城镇居民消费行为可由持久收入模型很好刻画；预期模型对农村居民消费行为有一定解释能力。</a:t>
            </a:r>
          </a:p>
        </p:txBody>
      </p:sp>
      <p:sp>
        <p:nvSpPr>
          <p:cNvPr id="26" name="Rounded Rectangle 25"/>
          <p:cNvSpPr/>
          <p:nvPr/>
        </p:nvSpPr>
        <p:spPr>
          <a:xfrm>
            <a:off x="6373368" y="3685031"/>
            <a:ext cx="5074920"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ounded Rectangle 26"/>
          <p:cNvSpPr/>
          <p:nvPr/>
        </p:nvSpPr>
        <p:spPr>
          <a:xfrm>
            <a:off x="6373368" y="3685031"/>
            <a:ext cx="507492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Rounded Rectangle 27"/>
          <p:cNvSpPr/>
          <p:nvPr/>
        </p:nvSpPr>
        <p:spPr>
          <a:xfrm>
            <a:off x="6556248" y="3941063"/>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9" name="TextBox 28"/>
          <p:cNvSpPr txBox="1"/>
          <p:nvPr/>
        </p:nvSpPr>
        <p:spPr>
          <a:xfrm>
            <a:off x="6556248" y="3968495"/>
            <a:ext cx="438912" cy="347472"/>
          </a:xfrm>
          <a:prstGeom prst="rect">
            <a:avLst/>
          </a:prstGeom>
          <a:noFill/>
        </p:spPr>
        <p:txBody>
          <a:bodyPr wrap="square" lIns="45720" rIns="45720" anchor="t">
            <a:spAutoFit/>
          </a:bodyPr>
          <a:lstStyle/>
          <a:p>
            <a:pPr algn="ctr">
              <a:spcAft>
                <a:spcPts val="500"/>
              </a:spcAft>
            </a:pPr>
            <a:r>
              <a:rPr sz="1600" b="1">
                <a:ea typeface="Hiragino Sans GB"/>
              </a:rPr>
              <a:t>4</a:t>
            </a:r>
          </a:p>
        </p:txBody>
      </p:sp>
      <p:sp>
        <p:nvSpPr>
          <p:cNvPr id="30" name="TextBox 29"/>
          <p:cNvSpPr txBox="1"/>
          <p:nvPr/>
        </p:nvSpPr>
        <p:spPr>
          <a:xfrm>
            <a:off x="7104888" y="3913631"/>
            <a:ext cx="4160520" cy="402336"/>
          </a:xfrm>
          <a:prstGeom prst="rect">
            <a:avLst/>
          </a:prstGeom>
          <a:noFill/>
        </p:spPr>
        <p:txBody>
          <a:bodyPr wrap="square" lIns="45720" rIns="45720" anchor="t">
            <a:spAutoFit/>
          </a:bodyPr>
          <a:lstStyle/>
          <a:p>
            <a:pPr algn="l">
              <a:spcAft>
                <a:spcPts val="500"/>
              </a:spcAft>
            </a:pPr>
            <a:r>
              <a:rPr sz="2000" b="1">
                <a:ea typeface="Hiragino Sans GB"/>
              </a:rPr>
              <a:t>ELES结果</a:t>
            </a:r>
          </a:p>
        </p:txBody>
      </p:sp>
      <p:sp>
        <p:nvSpPr>
          <p:cNvPr id="31" name="TextBox 30"/>
          <p:cNvSpPr txBox="1"/>
          <p:nvPr/>
        </p:nvSpPr>
        <p:spPr>
          <a:xfrm>
            <a:off x="6574536" y="4416551"/>
            <a:ext cx="4672583" cy="768096"/>
          </a:xfrm>
          <a:prstGeom prst="rect">
            <a:avLst/>
          </a:prstGeom>
          <a:noFill/>
        </p:spPr>
        <p:txBody>
          <a:bodyPr wrap="square" lIns="45720" rIns="45720" anchor="t">
            <a:spAutoFit/>
          </a:bodyPr>
          <a:lstStyle/>
          <a:p>
            <a:pPr algn="l">
              <a:spcAft>
                <a:spcPts val="500"/>
              </a:spcAft>
            </a:pPr>
            <a:r>
              <a:rPr sz="1800" b="0">
                <a:ea typeface="Hiragino Sans GB"/>
              </a:rPr>
              <a:t>各类消费的基本需求均显著为正，合计占实际消费支出的19%；边际消费倾向之和为0.667。</a:t>
            </a:r>
          </a:p>
        </p:txBody>
      </p:sp>
      <p:sp>
        <p:nvSpPr>
          <p:cNvPr id="33" name="矩形 32">
            <a:extLst>
              <a:ext uri="{FF2B5EF4-FFF2-40B4-BE49-F238E27FC236}">
                <a16:creationId xmlns:a16="http://schemas.microsoft.com/office/drawing/2014/main" id="{A8C46F57-02A3-BECA-8972-8BC869C42E27}"/>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405C3CC7-727B-7AD7-FC1A-E248063C486B}"/>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农村居民实物消费比重</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795528" y="182880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795528" y="2121408"/>
            <a:ext cx="1399032" cy="347472"/>
          </a:xfrm>
          <a:prstGeom prst="rect">
            <a:avLst/>
          </a:prstGeom>
          <a:noFill/>
        </p:spPr>
        <p:txBody>
          <a:bodyPr wrap="square" lIns="45720" rIns="45720" anchor="t">
            <a:spAutoFit/>
          </a:bodyPr>
          <a:lstStyle/>
          <a:p>
            <a:pPr algn="ctr">
              <a:spcAft>
                <a:spcPts val="500"/>
              </a:spcAft>
            </a:pPr>
            <a:r>
              <a:rPr sz="2400" b="1">
                <a:ea typeface="Hiragino Sans GB"/>
              </a:rPr>
              <a:t>59%</a:t>
            </a:r>
          </a:p>
        </p:txBody>
      </p:sp>
      <p:sp>
        <p:nvSpPr>
          <p:cNvPr id="9" name="TextBox 8"/>
          <p:cNvSpPr txBox="1"/>
          <p:nvPr/>
        </p:nvSpPr>
        <p:spPr>
          <a:xfrm>
            <a:off x="795528" y="2587752"/>
            <a:ext cx="1399032" cy="228600"/>
          </a:xfrm>
          <a:prstGeom prst="rect">
            <a:avLst/>
          </a:prstGeom>
          <a:noFill/>
        </p:spPr>
        <p:txBody>
          <a:bodyPr wrap="square" lIns="45720" rIns="45720" anchor="t">
            <a:spAutoFit/>
          </a:bodyPr>
          <a:lstStyle/>
          <a:p>
            <a:pPr algn="ctr">
              <a:spcAft>
                <a:spcPts val="500"/>
              </a:spcAft>
            </a:pPr>
            <a:r>
              <a:rPr sz="1300" b="0">
                <a:ea typeface="Hiragino Sans GB"/>
              </a:rPr>
              <a:t>1978年</a:t>
            </a:r>
          </a:p>
        </p:txBody>
      </p:sp>
      <p:sp>
        <p:nvSpPr>
          <p:cNvPr id="10" name="TextBox 9"/>
          <p:cNvSpPr txBox="1"/>
          <p:nvPr/>
        </p:nvSpPr>
        <p:spPr>
          <a:xfrm>
            <a:off x="2240280" y="2286000"/>
            <a:ext cx="320040" cy="274320"/>
          </a:xfrm>
          <a:prstGeom prst="rect">
            <a:avLst/>
          </a:prstGeom>
          <a:noFill/>
        </p:spPr>
        <p:txBody>
          <a:bodyPr wrap="square" lIns="45720" rIns="45720" anchor="t">
            <a:spAutoFit/>
          </a:bodyPr>
          <a:lstStyle/>
          <a:p>
            <a:pPr algn="l">
              <a:spcAft>
                <a:spcPts val="500"/>
              </a:spcAft>
            </a:pPr>
            <a:r>
              <a:rPr sz="2000" b="1">
                <a:ea typeface="Hiragino Sans GB"/>
              </a:rPr>
              <a:t>→</a:t>
            </a:r>
          </a:p>
        </p:txBody>
      </p:sp>
      <p:sp>
        <p:nvSpPr>
          <p:cNvPr id="11" name="Rounded Rectangle 10"/>
          <p:cNvSpPr/>
          <p:nvPr/>
        </p:nvSpPr>
        <p:spPr>
          <a:xfrm>
            <a:off x="2596896" y="196596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TextBox 11"/>
          <p:cNvSpPr txBox="1"/>
          <p:nvPr/>
        </p:nvSpPr>
        <p:spPr>
          <a:xfrm>
            <a:off x="2596896" y="2258568"/>
            <a:ext cx="1399032" cy="347472"/>
          </a:xfrm>
          <a:prstGeom prst="rect">
            <a:avLst/>
          </a:prstGeom>
          <a:noFill/>
        </p:spPr>
        <p:txBody>
          <a:bodyPr wrap="square" lIns="45720" rIns="45720" anchor="t">
            <a:spAutoFit/>
          </a:bodyPr>
          <a:lstStyle/>
          <a:p>
            <a:pPr algn="ctr">
              <a:spcAft>
                <a:spcPts val="500"/>
              </a:spcAft>
            </a:pPr>
            <a:r>
              <a:rPr sz="2400" b="1">
                <a:ea typeface="Hiragino Sans GB"/>
              </a:rPr>
              <a:t>39%</a:t>
            </a:r>
          </a:p>
        </p:txBody>
      </p:sp>
      <p:sp>
        <p:nvSpPr>
          <p:cNvPr id="13" name="TextBox 12"/>
          <p:cNvSpPr txBox="1"/>
          <p:nvPr/>
        </p:nvSpPr>
        <p:spPr>
          <a:xfrm>
            <a:off x="2596896" y="2724912"/>
            <a:ext cx="1399032" cy="228600"/>
          </a:xfrm>
          <a:prstGeom prst="rect">
            <a:avLst/>
          </a:prstGeom>
          <a:noFill/>
        </p:spPr>
        <p:txBody>
          <a:bodyPr wrap="square" lIns="45720" rIns="45720" anchor="t">
            <a:spAutoFit/>
          </a:bodyPr>
          <a:lstStyle/>
          <a:p>
            <a:pPr algn="ctr">
              <a:spcAft>
                <a:spcPts val="500"/>
              </a:spcAft>
            </a:pPr>
            <a:r>
              <a:rPr sz="1300" b="0">
                <a:ea typeface="Hiragino Sans GB"/>
              </a:rPr>
              <a:t>1985年</a:t>
            </a:r>
          </a:p>
        </p:txBody>
      </p:sp>
      <p:sp>
        <p:nvSpPr>
          <p:cNvPr id="14" name="TextBox 13"/>
          <p:cNvSpPr txBox="1"/>
          <p:nvPr/>
        </p:nvSpPr>
        <p:spPr>
          <a:xfrm>
            <a:off x="4041648" y="2423160"/>
            <a:ext cx="320040" cy="274320"/>
          </a:xfrm>
          <a:prstGeom prst="rect">
            <a:avLst/>
          </a:prstGeom>
          <a:noFill/>
        </p:spPr>
        <p:txBody>
          <a:bodyPr wrap="square" lIns="45720" rIns="45720" anchor="t">
            <a:spAutoFit/>
          </a:bodyPr>
          <a:lstStyle/>
          <a:p>
            <a:pPr algn="l">
              <a:spcAft>
                <a:spcPts val="500"/>
              </a:spcAft>
            </a:pPr>
            <a:r>
              <a:rPr sz="2000" b="1">
                <a:ea typeface="Hiragino Sans GB"/>
              </a:rPr>
              <a:t>→</a:t>
            </a:r>
          </a:p>
        </p:txBody>
      </p:sp>
      <p:sp>
        <p:nvSpPr>
          <p:cNvPr id="15" name="Rounded Rectangle 14"/>
          <p:cNvSpPr/>
          <p:nvPr/>
        </p:nvSpPr>
        <p:spPr>
          <a:xfrm>
            <a:off x="4398264" y="210312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4398264" y="2395727"/>
            <a:ext cx="1399032" cy="347472"/>
          </a:xfrm>
          <a:prstGeom prst="rect">
            <a:avLst/>
          </a:prstGeom>
          <a:noFill/>
        </p:spPr>
        <p:txBody>
          <a:bodyPr wrap="square" lIns="45720" rIns="45720" anchor="t">
            <a:spAutoFit/>
          </a:bodyPr>
          <a:lstStyle/>
          <a:p>
            <a:pPr algn="ctr">
              <a:spcAft>
                <a:spcPts val="500"/>
              </a:spcAft>
            </a:pPr>
            <a:r>
              <a:rPr sz="2400" b="1">
                <a:ea typeface="Hiragino Sans GB"/>
              </a:rPr>
              <a:t>34%</a:t>
            </a:r>
          </a:p>
        </p:txBody>
      </p:sp>
      <p:sp>
        <p:nvSpPr>
          <p:cNvPr id="17" name="TextBox 16"/>
          <p:cNvSpPr txBox="1"/>
          <p:nvPr/>
        </p:nvSpPr>
        <p:spPr>
          <a:xfrm>
            <a:off x="4398264" y="2862072"/>
            <a:ext cx="1399032" cy="228600"/>
          </a:xfrm>
          <a:prstGeom prst="rect">
            <a:avLst/>
          </a:prstGeom>
          <a:noFill/>
        </p:spPr>
        <p:txBody>
          <a:bodyPr wrap="square" lIns="45720" rIns="45720" anchor="t">
            <a:spAutoFit/>
          </a:bodyPr>
          <a:lstStyle/>
          <a:p>
            <a:pPr algn="ctr">
              <a:spcAft>
                <a:spcPts val="500"/>
              </a:spcAft>
            </a:pPr>
            <a:r>
              <a:rPr sz="1300" b="0">
                <a:ea typeface="Hiragino Sans GB"/>
              </a:rPr>
              <a:t>1995年</a:t>
            </a:r>
          </a:p>
        </p:txBody>
      </p:sp>
      <p:sp>
        <p:nvSpPr>
          <p:cNvPr id="18" name="TextBox 17"/>
          <p:cNvSpPr txBox="1"/>
          <p:nvPr/>
        </p:nvSpPr>
        <p:spPr>
          <a:xfrm>
            <a:off x="5843016" y="2560320"/>
            <a:ext cx="320040" cy="274320"/>
          </a:xfrm>
          <a:prstGeom prst="rect">
            <a:avLst/>
          </a:prstGeom>
          <a:noFill/>
        </p:spPr>
        <p:txBody>
          <a:bodyPr wrap="square" lIns="45720" rIns="45720" anchor="t">
            <a:spAutoFit/>
          </a:bodyPr>
          <a:lstStyle/>
          <a:p>
            <a:pPr algn="l">
              <a:spcAft>
                <a:spcPts val="500"/>
              </a:spcAft>
            </a:pPr>
            <a:r>
              <a:rPr sz="2000" b="1">
                <a:ea typeface="Hiragino Sans GB"/>
              </a:rPr>
              <a:t>→</a:t>
            </a:r>
          </a:p>
        </p:txBody>
      </p:sp>
      <p:sp>
        <p:nvSpPr>
          <p:cNvPr id="19" name="Rounded Rectangle 18"/>
          <p:cNvSpPr/>
          <p:nvPr/>
        </p:nvSpPr>
        <p:spPr>
          <a:xfrm>
            <a:off x="6199632" y="224028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6199632" y="2532887"/>
            <a:ext cx="1399032" cy="347472"/>
          </a:xfrm>
          <a:prstGeom prst="rect">
            <a:avLst/>
          </a:prstGeom>
          <a:noFill/>
        </p:spPr>
        <p:txBody>
          <a:bodyPr wrap="square" lIns="45720" rIns="45720" anchor="t">
            <a:spAutoFit/>
          </a:bodyPr>
          <a:lstStyle/>
          <a:p>
            <a:pPr algn="ctr">
              <a:spcAft>
                <a:spcPts val="500"/>
              </a:spcAft>
            </a:pPr>
            <a:r>
              <a:rPr sz="2400" b="1">
                <a:ea typeface="Hiragino Sans GB"/>
              </a:rPr>
              <a:t>25%</a:t>
            </a:r>
          </a:p>
        </p:txBody>
      </p:sp>
      <p:sp>
        <p:nvSpPr>
          <p:cNvPr id="21" name="TextBox 20"/>
          <p:cNvSpPr txBox="1"/>
          <p:nvPr/>
        </p:nvSpPr>
        <p:spPr>
          <a:xfrm>
            <a:off x="6199632" y="2999232"/>
            <a:ext cx="1399032" cy="228600"/>
          </a:xfrm>
          <a:prstGeom prst="rect">
            <a:avLst/>
          </a:prstGeom>
          <a:noFill/>
        </p:spPr>
        <p:txBody>
          <a:bodyPr wrap="square" lIns="45720" rIns="45720" anchor="t">
            <a:spAutoFit/>
          </a:bodyPr>
          <a:lstStyle/>
          <a:p>
            <a:pPr algn="ctr">
              <a:spcAft>
                <a:spcPts val="500"/>
              </a:spcAft>
            </a:pPr>
            <a:r>
              <a:rPr sz="1300" b="0">
                <a:ea typeface="Hiragino Sans GB"/>
              </a:rPr>
              <a:t>2000年</a:t>
            </a:r>
          </a:p>
        </p:txBody>
      </p:sp>
      <p:sp>
        <p:nvSpPr>
          <p:cNvPr id="22" name="TextBox 21"/>
          <p:cNvSpPr txBox="1"/>
          <p:nvPr/>
        </p:nvSpPr>
        <p:spPr>
          <a:xfrm>
            <a:off x="7644383" y="2697480"/>
            <a:ext cx="320040" cy="274320"/>
          </a:xfrm>
          <a:prstGeom prst="rect">
            <a:avLst/>
          </a:prstGeom>
          <a:noFill/>
        </p:spPr>
        <p:txBody>
          <a:bodyPr wrap="square" lIns="45720" rIns="45720" anchor="t">
            <a:spAutoFit/>
          </a:bodyPr>
          <a:lstStyle/>
          <a:p>
            <a:pPr algn="l">
              <a:spcAft>
                <a:spcPts val="500"/>
              </a:spcAft>
            </a:pPr>
            <a:r>
              <a:rPr sz="2000" b="1">
                <a:ea typeface="Hiragino Sans GB"/>
              </a:rPr>
              <a:t>→</a:t>
            </a:r>
          </a:p>
        </p:txBody>
      </p:sp>
      <p:sp>
        <p:nvSpPr>
          <p:cNvPr id="23" name="Rounded Rectangle 22"/>
          <p:cNvSpPr/>
          <p:nvPr/>
        </p:nvSpPr>
        <p:spPr>
          <a:xfrm>
            <a:off x="8001000" y="237744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TextBox 23"/>
          <p:cNvSpPr txBox="1"/>
          <p:nvPr/>
        </p:nvSpPr>
        <p:spPr>
          <a:xfrm>
            <a:off x="8001000" y="2670048"/>
            <a:ext cx="1399032" cy="347472"/>
          </a:xfrm>
          <a:prstGeom prst="rect">
            <a:avLst/>
          </a:prstGeom>
          <a:noFill/>
        </p:spPr>
        <p:txBody>
          <a:bodyPr wrap="square" lIns="45720" rIns="45720" anchor="t">
            <a:spAutoFit/>
          </a:bodyPr>
          <a:lstStyle/>
          <a:p>
            <a:pPr algn="ctr">
              <a:spcAft>
                <a:spcPts val="500"/>
              </a:spcAft>
            </a:pPr>
            <a:r>
              <a:rPr sz="2400" b="1">
                <a:ea typeface="Hiragino Sans GB"/>
              </a:rPr>
              <a:t>22%</a:t>
            </a:r>
          </a:p>
        </p:txBody>
      </p:sp>
      <p:sp>
        <p:nvSpPr>
          <p:cNvPr id="25" name="TextBox 24"/>
          <p:cNvSpPr txBox="1"/>
          <p:nvPr/>
        </p:nvSpPr>
        <p:spPr>
          <a:xfrm>
            <a:off x="8001000" y="3136392"/>
            <a:ext cx="1399032" cy="228600"/>
          </a:xfrm>
          <a:prstGeom prst="rect">
            <a:avLst/>
          </a:prstGeom>
          <a:noFill/>
        </p:spPr>
        <p:txBody>
          <a:bodyPr wrap="square" lIns="45720" rIns="45720" anchor="t">
            <a:spAutoFit/>
          </a:bodyPr>
          <a:lstStyle/>
          <a:p>
            <a:pPr algn="ctr">
              <a:spcAft>
                <a:spcPts val="500"/>
              </a:spcAft>
            </a:pPr>
            <a:r>
              <a:rPr sz="1300" b="0">
                <a:ea typeface="Hiragino Sans GB"/>
              </a:rPr>
              <a:t>2010年</a:t>
            </a:r>
          </a:p>
        </p:txBody>
      </p:sp>
      <p:sp>
        <p:nvSpPr>
          <p:cNvPr id="26" name="TextBox 25"/>
          <p:cNvSpPr txBox="1"/>
          <p:nvPr/>
        </p:nvSpPr>
        <p:spPr>
          <a:xfrm>
            <a:off x="9445752" y="2834640"/>
            <a:ext cx="320040" cy="274320"/>
          </a:xfrm>
          <a:prstGeom prst="rect">
            <a:avLst/>
          </a:prstGeom>
          <a:noFill/>
        </p:spPr>
        <p:txBody>
          <a:bodyPr wrap="square" lIns="45720" rIns="45720" anchor="t">
            <a:spAutoFit/>
          </a:bodyPr>
          <a:lstStyle/>
          <a:p>
            <a:pPr algn="l">
              <a:spcAft>
                <a:spcPts val="500"/>
              </a:spcAft>
            </a:pPr>
            <a:r>
              <a:rPr sz="2000" b="1">
                <a:ea typeface="Hiragino Sans GB"/>
              </a:rPr>
              <a:t>→</a:t>
            </a:r>
          </a:p>
        </p:txBody>
      </p:sp>
      <p:sp>
        <p:nvSpPr>
          <p:cNvPr id="27" name="Rounded Rectangle 26"/>
          <p:cNvSpPr/>
          <p:nvPr/>
        </p:nvSpPr>
        <p:spPr>
          <a:xfrm>
            <a:off x="9802367" y="2514600"/>
            <a:ext cx="1399032" cy="123444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9802367" y="2807208"/>
            <a:ext cx="1399032" cy="461665"/>
          </a:xfrm>
          <a:prstGeom prst="rect">
            <a:avLst/>
          </a:prstGeom>
          <a:noFill/>
        </p:spPr>
        <p:txBody>
          <a:bodyPr wrap="square" lIns="45720" rIns="45720" anchor="t">
            <a:spAutoFit/>
          </a:bodyPr>
          <a:lstStyle/>
          <a:p>
            <a:pPr algn="ctr">
              <a:spcAft>
                <a:spcPts val="500"/>
              </a:spcAft>
            </a:pPr>
            <a:r>
              <a:rPr sz="2400" b="1" dirty="0">
                <a:ea typeface="Hiragino Sans GB"/>
              </a:rPr>
              <a:t>20%</a:t>
            </a:r>
            <a:r>
              <a:rPr b="1" dirty="0">
                <a:ea typeface="Hiragino Sans GB"/>
              </a:rPr>
              <a:t>上下</a:t>
            </a:r>
            <a:endParaRPr sz="2400" b="1" dirty="0">
              <a:ea typeface="Hiragino Sans GB"/>
            </a:endParaRPr>
          </a:p>
        </p:txBody>
      </p:sp>
      <p:sp>
        <p:nvSpPr>
          <p:cNvPr id="29" name="TextBox 28"/>
          <p:cNvSpPr txBox="1"/>
          <p:nvPr/>
        </p:nvSpPr>
        <p:spPr>
          <a:xfrm>
            <a:off x="9802367" y="3273552"/>
            <a:ext cx="1399032" cy="228600"/>
          </a:xfrm>
          <a:prstGeom prst="rect">
            <a:avLst/>
          </a:prstGeom>
          <a:noFill/>
        </p:spPr>
        <p:txBody>
          <a:bodyPr wrap="square" lIns="45720" rIns="45720" anchor="t">
            <a:spAutoFit/>
          </a:bodyPr>
          <a:lstStyle/>
          <a:p>
            <a:pPr algn="ctr">
              <a:spcAft>
                <a:spcPts val="500"/>
              </a:spcAft>
            </a:pPr>
            <a:r>
              <a:rPr sz="1300" b="0" dirty="0" err="1">
                <a:ea typeface="Hiragino Sans GB"/>
              </a:rPr>
              <a:t>此后</a:t>
            </a:r>
            <a:endParaRPr sz="1300" b="0" dirty="0">
              <a:ea typeface="Hiragino Sans GB"/>
            </a:endParaRPr>
          </a:p>
        </p:txBody>
      </p:sp>
      <p:sp>
        <p:nvSpPr>
          <p:cNvPr id="30" name="TextBox 29"/>
          <p:cNvSpPr txBox="1"/>
          <p:nvPr/>
        </p:nvSpPr>
        <p:spPr>
          <a:xfrm>
            <a:off x="960120" y="5029200"/>
            <a:ext cx="10149840" cy="640080"/>
          </a:xfrm>
          <a:prstGeom prst="rect">
            <a:avLst/>
          </a:prstGeom>
          <a:noFill/>
        </p:spPr>
        <p:txBody>
          <a:bodyPr wrap="square" lIns="45720" rIns="45720" anchor="t">
            <a:spAutoFit/>
          </a:bodyPr>
          <a:lstStyle/>
          <a:p>
            <a:pPr algn="ctr">
              <a:spcAft>
                <a:spcPts val="500"/>
              </a:spcAft>
            </a:pPr>
            <a:r>
              <a:rPr sz="2100" b="0">
                <a:ea typeface="Hiragino Sans GB"/>
              </a:rPr>
              <a:t>从消费用途结构和农村居民消费支付方式结构不难看出，改革开放四十多年来，我国城乡居民消费结构不断提升，实现从贫困向富裕的多级跨越。</a:t>
            </a:r>
          </a:p>
        </p:txBody>
      </p:sp>
      <p:sp>
        <p:nvSpPr>
          <p:cNvPr id="32" name="矩形 31">
            <a:extLst>
              <a:ext uri="{FF2B5EF4-FFF2-40B4-BE49-F238E27FC236}">
                <a16:creationId xmlns:a16="http://schemas.microsoft.com/office/drawing/2014/main" id="{4DF5298E-0F9C-CDB2-15AA-559EED603A5E}"/>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074742F4-0DE5-E6E4-C00B-EEBFB357269A}"/>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19</a:t>
            </a:fld>
            <a:endParaRPr lang="zh-CN" altLang="en-US" sz="2000"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00635-48D1-C2C1-96B3-9DBB10FCB051}"/>
            </a:ext>
          </a:extLst>
        </p:cNvPr>
        <p:cNvGrpSpPr/>
        <p:nvPr/>
      </p:nvGrpSpPr>
      <p:grpSpPr>
        <a:xfrm>
          <a:off x="0" y="0"/>
          <a:ext cx="0" cy="0"/>
          <a:chOff x="0" y="0"/>
          <a:chExt cx="0" cy="0"/>
        </a:xfrm>
      </p:grpSpPr>
      <p:pic>
        <p:nvPicPr>
          <p:cNvPr id="2" name="Picture 1" descr="image.jpg">
            <a:extLst>
              <a:ext uri="{FF2B5EF4-FFF2-40B4-BE49-F238E27FC236}">
                <a16:creationId xmlns:a16="http://schemas.microsoft.com/office/drawing/2014/main" id="{E6916FBE-4455-8BBE-113E-994FE7F0014B}"/>
              </a:ext>
            </a:extLst>
          </p:cNvPr>
          <p:cNvPicPr>
            <a:picLocks noChangeAspect="1"/>
          </p:cNvPicPr>
          <p:nvPr/>
        </p:nvPicPr>
        <p:blipFill>
          <a:blip r:embed="rId2"/>
          <a:stretch>
            <a:fillRect/>
          </a:stretch>
        </p:blipFill>
        <p:spPr>
          <a:xfrm>
            <a:off x="478971" y="-65741"/>
            <a:ext cx="11713029" cy="6684750"/>
          </a:xfrm>
          <a:prstGeom prst="rect">
            <a:avLst/>
          </a:prstGeom>
        </p:spPr>
      </p:pic>
      <p:sp>
        <p:nvSpPr>
          <p:cNvPr id="7" name="TextBox 6">
            <a:extLst>
              <a:ext uri="{FF2B5EF4-FFF2-40B4-BE49-F238E27FC236}">
                <a16:creationId xmlns:a16="http://schemas.microsoft.com/office/drawing/2014/main" id="{C383648E-7C0E-0FFC-0829-9414DD10CB6E}"/>
              </a:ext>
            </a:extLst>
          </p:cNvPr>
          <p:cNvSpPr txBox="1"/>
          <p:nvPr/>
        </p:nvSpPr>
        <p:spPr>
          <a:xfrm>
            <a:off x="1965960" y="1078992"/>
            <a:ext cx="9372600" cy="769441"/>
          </a:xfrm>
          <a:prstGeom prst="rect">
            <a:avLst/>
          </a:prstGeom>
          <a:noFill/>
        </p:spPr>
        <p:txBody>
          <a:bodyPr wrap="square" lIns="45720" rIns="45720" anchor="t">
            <a:spAutoFit/>
          </a:bodyPr>
          <a:lstStyle/>
          <a:p>
            <a:pPr algn="ctr">
              <a:spcAft>
                <a:spcPts val="500"/>
              </a:spcAft>
            </a:pPr>
            <a:r>
              <a:rPr sz="4400" b="1" dirty="0">
                <a:latin typeface="楷体" panose="02010609060101010101" pitchFamily="49" charset="-122"/>
                <a:ea typeface="楷体" panose="02010609060101010101" pitchFamily="49" charset="-122"/>
              </a:rPr>
              <a:t>第</a:t>
            </a:r>
            <a:r>
              <a:rPr lang="zh-CN" altLang="en-US" sz="4400" b="1" dirty="0">
                <a:latin typeface="楷体" panose="02010609060101010101" pitchFamily="49" charset="-122"/>
                <a:ea typeface="楷体" panose="02010609060101010101" pitchFamily="49" charset="-122"/>
              </a:rPr>
              <a:t>三</a:t>
            </a:r>
            <a:r>
              <a:rPr sz="4400" b="1" dirty="0">
                <a:latin typeface="楷体" panose="02010609060101010101" pitchFamily="49" charset="-122"/>
                <a:ea typeface="楷体" panose="02010609060101010101" pitchFamily="49" charset="-122"/>
              </a:rPr>
              <a:t>节  </a:t>
            </a:r>
            <a:r>
              <a:rPr lang="zh-CN" altLang="en-US" sz="4400" b="1" dirty="0">
                <a:latin typeface="楷体" panose="02010609060101010101" pitchFamily="49" charset="-122"/>
                <a:ea typeface="楷体" panose="02010609060101010101" pitchFamily="49" charset="-122"/>
              </a:rPr>
              <a:t>中国消费函数估计与选择</a:t>
            </a:r>
            <a:endParaRPr sz="4400" b="1" dirty="0">
              <a:latin typeface="楷体" panose="02010609060101010101" pitchFamily="49" charset="-122"/>
              <a:ea typeface="楷体" panose="02010609060101010101" pitchFamily="49" charset="-122"/>
            </a:endParaRPr>
          </a:p>
        </p:txBody>
      </p:sp>
      <p:sp>
        <p:nvSpPr>
          <p:cNvPr id="8" name="Rectangle 7">
            <a:extLst>
              <a:ext uri="{FF2B5EF4-FFF2-40B4-BE49-F238E27FC236}">
                <a16:creationId xmlns:a16="http://schemas.microsoft.com/office/drawing/2014/main" id="{975705D8-0EA3-8F7C-3A9B-CA260EBE44A3}"/>
              </a:ext>
            </a:extLst>
          </p:cNvPr>
          <p:cNvSpPr/>
          <p:nvPr/>
        </p:nvSpPr>
        <p:spPr>
          <a:xfrm>
            <a:off x="1993392" y="2057400"/>
            <a:ext cx="7955279" cy="36576"/>
          </a:xfrm>
          <a:prstGeom prst="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矩形 15">
            <a:extLst>
              <a:ext uri="{FF2B5EF4-FFF2-40B4-BE49-F238E27FC236}">
                <a16:creationId xmlns:a16="http://schemas.microsoft.com/office/drawing/2014/main" id="{A4AF814B-CF5D-42C1-3A05-BC1BBAE811CF}"/>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18" name="Rectangle 9">
            <a:extLst>
              <a:ext uri="{FF2B5EF4-FFF2-40B4-BE49-F238E27FC236}">
                <a16:creationId xmlns:a16="http://schemas.microsoft.com/office/drawing/2014/main" id="{EEEED635-96A8-98A2-92FB-E8A1910767F2}"/>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一、消费函数模型比较</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二、中国消费函数选择：数据与检验</a:t>
            </a:r>
          </a:p>
        </p:txBody>
      </p:sp>
      <p:sp>
        <p:nvSpPr>
          <p:cNvPr id="3" name="灯片编号占位符 6">
            <a:extLst>
              <a:ext uri="{FF2B5EF4-FFF2-40B4-BE49-F238E27FC236}">
                <a16:creationId xmlns:a16="http://schemas.microsoft.com/office/drawing/2014/main" id="{02D5F983-69B9-FBD2-CFFE-C771BD94592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20</a:t>
            </a:fld>
            <a:endParaRPr lang="zh-CN" altLang="en-US" sz="2000" dirty="0">
              <a:solidFill>
                <a:schemeClr val="tx1"/>
              </a:solidFill>
            </a:endParaRPr>
          </a:p>
        </p:txBody>
      </p:sp>
    </p:spTree>
    <p:extLst>
      <p:ext uri="{BB962C8B-B14F-4D97-AF65-F5344CB8AC3E}">
        <p14:creationId xmlns:p14="http://schemas.microsoft.com/office/powerpoint/2010/main" val="3353885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786384" y="102412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786384" y="1024128"/>
            <a:ext cx="3401568"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ounded Rectangle 8"/>
          <p:cNvSpPr/>
          <p:nvPr/>
        </p:nvSpPr>
        <p:spPr>
          <a:xfrm>
            <a:off x="969264" y="1280160"/>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969264" y="1307592"/>
            <a:ext cx="438912" cy="347472"/>
          </a:xfrm>
          <a:prstGeom prst="rect">
            <a:avLst/>
          </a:prstGeom>
          <a:noFill/>
        </p:spPr>
        <p:txBody>
          <a:bodyPr wrap="square" lIns="45720" rIns="45720" anchor="t">
            <a:spAutoFit/>
          </a:bodyPr>
          <a:lstStyle/>
          <a:p>
            <a:pPr algn="ctr">
              <a:spcAft>
                <a:spcPts val="500"/>
              </a:spcAft>
            </a:pPr>
            <a:r>
              <a:rPr sz="1600" b="1">
                <a:ea typeface="Hiragino Sans GB"/>
              </a:rPr>
              <a:t>1</a:t>
            </a:r>
          </a:p>
        </p:txBody>
      </p:sp>
      <p:sp>
        <p:nvSpPr>
          <p:cNvPr id="11" name="TextBox 10"/>
          <p:cNvSpPr txBox="1"/>
          <p:nvPr/>
        </p:nvSpPr>
        <p:spPr>
          <a:xfrm>
            <a:off x="1517904" y="1252728"/>
            <a:ext cx="2487168" cy="402336"/>
          </a:xfrm>
          <a:prstGeom prst="rect">
            <a:avLst/>
          </a:prstGeom>
          <a:noFill/>
        </p:spPr>
        <p:txBody>
          <a:bodyPr wrap="square" lIns="45720" rIns="45720" anchor="t">
            <a:spAutoFit/>
          </a:bodyPr>
          <a:lstStyle/>
          <a:p>
            <a:pPr algn="l">
              <a:spcAft>
                <a:spcPts val="500"/>
              </a:spcAft>
            </a:pPr>
            <a:r>
              <a:rPr sz="2000" b="1">
                <a:ea typeface="Hiragino Sans GB"/>
              </a:rPr>
              <a:t>绝对收入</a:t>
            </a:r>
          </a:p>
        </p:txBody>
      </p:sp>
      <p:sp>
        <p:nvSpPr>
          <p:cNvPr id="12" name="TextBox 11"/>
          <p:cNvSpPr txBox="1"/>
          <p:nvPr/>
        </p:nvSpPr>
        <p:spPr>
          <a:xfrm>
            <a:off x="987552" y="1755648"/>
            <a:ext cx="2999232" cy="612647"/>
          </a:xfrm>
          <a:prstGeom prst="rect">
            <a:avLst/>
          </a:prstGeom>
          <a:noFill/>
        </p:spPr>
        <p:txBody>
          <a:bodyPr wrap="square" lIns="45720" rIns="45720" anchor="t">
            <a:spAutoFit/>
          </a:bodyPr>
          <a:lstStyle/>
          <a:p>
            <a:pPr algn="l">
              <a:spcAft>
                <a:spcPts val="500"/>
              </a:spcAft>
            </a:pPr>
            <a:r>
              <a:rPr sz="1900" b="0">
                <a:ea typeface="Hiragino Sans GB"/>
              </a:rPr>
              <a:t>当期收入</a:t>
            </a:r>
          </a:p>
        </p:txBody>
      </p:sp>
      <p:sp>
        <p:nvSpPr>
          <p:cNvPr id="13" name="Rounded Rectangle 12"/>
          <p:cNvSpPr/>
          <p:nvPr/>
        </p:nvSpPr>
        <p:spPr>
          <a:xfrm>
            <a:off x="4553712" y="102412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ounded Rectangle 13"/>
          <p:cNvSpPr/>
          <p:nvPr/>
        </p:nvSpPr>
        <p:spPr>
          <a:xfrm>
            <a:off x="4553712" y="10241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ounded Rectangle 14"/>
          <p:cNvSpPr/>
          <p:nvPr/>
        </p:nvSpPr>
        <p:spPr>
          <a:xfrm>
            <a:off x="4736592" y="1280160"/>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4736592" y="1307592"/>
            <a:ext cx="438912" cy="347472"/>
          </a:xfrm>
          <a:prstGeom prst="rect">
            <a:avLst/>
          </a:prstGeom>
          <a:noFill/>
        </p:spPr>
        <p:txBody>
          <a:bodyPr wrap="square" lIns="45720" rIns="45720" anchor="t">
            <a:spAutoFit/>
          </a:bodyPr>
          <a:lstStyle/>
          <a:p>
            <a:pPr algn="ctr">
              <a:spcAft>
                <a:spcPts val="500"/>
              </a:spcAft>
            </a:pPr>
            <a:r>
              <a:rPr sz="1600" b="1">
                <a:ea typeface="Hiragino Sans GB"/>
              </a:rPr>
              <a:t>2</a:t>
            </a:r>
          </a:p>
        </p:txBody>
      </p:sp>
      <p:sp>
        <p:nvSpPr>
          <p:cNvPr id="17" name="TextBox 16"/>
          <p:cNvSpPr txBox="1"/>
          <p:nvPr/>
        </p:nvSpPr>
        <p:spPr>
          <a:xfrm>
            <a:off x="5285232" y="1252728"/>
            <a:ext cx="2487168" cy="402336"/>
          </a:xfrm>
          <a:prstGeom prst="rect">
            <a:avLst/>
          </a:prstGeom>
          <a:noFill/>
        </p:spPr>
        <p:txBody>
          <a:bodyPr wrap="square" lIns="45720" rIns="45720" anchor="t">
            <a:spAutoFit/>
          </a:bodyPr>
          <a:lstStyle/>
          <a:p>
            <a:pPr algn="l">
              <a:spcAft>
                <a:spcPts val="500"/>
              </a:spcAft>
            </a:pPr>
            <a:r>
              <a:rPr sz="2000" b="1">
                <a:ea typeface="Hiragino Sans GB"/>
              </a:rPr>
              <a:t>相对收入</a:t>
            </a:r>
          </a:p>
        </p:txBody>
      </p:sp>
      <p:sp>
        <p:nvSpPr>
          <p:cNvPr id="18" name="TextBox 17"/>
          <p:cNvSpPr txBox="1"/>
          <p:nvPr/>
        </p:nvSpPr>
        <p:spPr>
          <a:xfrm>
            <a:off x="4754880" y="1755648"/>
            <a:ext cx="2999232" cy="612647"/>
          </a:xfrm>
          <a:prstGeom prst="rect">
            <a:avLst/>
          </a:prstGeom>
          <a:noFill/>
        </p:spPr>
        <p:txBody>
          <a:bodyPr wrap="square" lIns="45720" rIns="45720" anchor="t">
            <a:spAutoFit/>
          </a:bodyPr>
          <a:lstStyle/>
          <a:p>
            <a:pPr algn="l">
              <a:spcAft>
                <a:spcPts val="500"/>
              </a:spcAft>
            </a:pPr>
            <a:r>
              <a:rPr sz="1900" b="0">
                <a:ea typeface="Hiragino Sans GB"/>
              </a:rPr>
              <a:t>相对收入</a:t>
            </a:r>
          </a:p>
        </p:txBody>
      </p:sp>
      <p:sp>
        <p:nvSpPr>
          <p:cNvPr id="19" name="Rounded Rectangle 18"/>
          <p:cNvSpPr/>
          <p:nvPr/>
        </p:nvSpPr>
        <p:spPr>
          <a:xfrm>
            <a:off x="8321040" y="102412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8321040" y="10241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ounded Rectangle 20"/>
          <p:cNvSpPr/>
          <p:nvPr/>
        </p:nvSpPr>
        <p:spPr>
          <a:xfrm>
            <a:off x="8503919" y="1280160"/>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8503919" y="1307592"/>
            <a:ext cx="438912" cy="347472"/>
          </a:xfrm>
          <a:prstGeom prst="rect">
            <a:avLst/>
          </a:prstGeom>
          <a:noFill/>
        </p:spPr>
        <p:txBody>
          <a:bodyPr wrap="square" lIns="45720" rIns="45720" anchor="t">
            <a:spAutoFit/>
          </a:bodyPr>
          <a:lstStyle/>
          <a:p>
            <a:pPr algn="ctr">
              <a:spcAft>
                <a:spcPts val="500"/>
              </a:spcAft>
            </a:pPr>
            <a:r>
              <a:rPr sz="1600" b="1">
                <a:ea typeface="Hiragino Sans GB"/>
              </a:rPr>
              <a:t>3</a:t>
            </a:r>
          </a:p>
        </p:txBody>
      </p:sp>
      <p:sp>
        <p:nvSpPr>
          <p:cNvPr id="23" name="TextBox 22"/>
          <p:cNvSpPr txBox="1"/>
          <p:nvPr/>
        </p:nvSpPr>
        <p:spPr>
          <a:xfrm>
            <a:off x="9052560" y="1252728"/>
            <a:ext cx="2487168" cy="402336"/>
          </a:xfrm>
          <a:prstGeom prst="rect">
            <a:avLst/>
          </a:prstGeom>
          <a:noFill/>
        </p:spPr>
        <p:txBody>
          <a:bodyPr wrap="square" lIns="45720" rIns="45720" anchor="t">
            <a:spAutoFit/>
          </a:bodyPr>
          <a:lstStyle/>
          <a:p>
            <a:pPr algn="l">
              <a:spcAft>
                <a:spcPts val="500"/>
              </a:spcAft>
            </a:pPr>
            <a:r>
              <a:rPr sz="2000" b="1">
                <a:ea typeface="Hiragino Sans GB"/>
              </a:rPr>
              <a:t>持久收入</a:t>
            </a:r>
          </a:p>
        </p:txBody>
      </p:sp>
      <p:sp>
        <p:nvSpPr>
          <p:cNvPr id="24" name="TextBox 23"/>
          <p:cNvSpPr txBox="1"/>
          <p:nvPr/>
        </p:nvSpPr>
        <p:spPr>
          <a:xfrm>
            <a:off x="8522208" y="1755648"/>
            <a:ext cx="2999232" cy="612647"/>
          </a:xfrm>
          <a:prstGeom prst="rect">
            <a:avLst/>
          </a:prstGeom>
          <a:noFill/>
        </p:spPr>
        <p:txBody>
          <a:bodyPr wrap="square" lIns="45720" rIns="45720" anchor="t">
            <a:spAutoFit/>
          </a:bodyPr>
          <a:lstStyle/>
          <a:p>
            <a:pPr algn="l">
              <a:spcAft>
                <a:spcPts val="500"/>
              </a:spcAft>
            </a:pPr>
            <a:r>
              <a:rPr sz="1900" b="0">
                <a:ea typeface="Hiragino Sans GB"/>
              </a:rPr>
              <a:t>持久收入</a:t>
            </a:r>
          </a:p>
        </p:txBody>
      </p:sp>
      <p:sp>
        <p:nvSpPr>
          <p:cNvPr id="25" name="Rounded Rectangle 24"/>
          <p:cNvSpPr/>
          <p:nvPr/>
        </p:nvSpPr>
        <p:spPr>
          <a:xfrm>
            <a:off x="786384" y="312724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Rounded Rectangle 25"/>
          <p:cNvSpPr/>
          <p:nvPr/>
        </p:nvSpPr>
        <p:spPr>
          <a:xfrm>
            <a:off x="786384" y="312724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ounded Rectangle 26"/>
          <p:cNvSpPr/>
          <p:nvPr/>
        </p:nvSpPr>
        <p:spPr>
          <a:xfrm>
            <a:off x="969264" y="3383280"/>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969264" y="3410712"/>
            <a:ext cx="438912" cy="347472"/>
          </a:xfrm>
          <a:prstGeom prst="rect">
            <a:avLst/>
          </a:prstGeom>
          <a:noFill/>
        </p:spPr>
        <p:txBody>
          <a:bodyPr wrap="square" lIns="45720" rIns="45720" anchor="t">
            <a:spAutoFit/>
          </a:bodyPr>
          <a:lstStyle/>
          <a:p>
            <a:pPr algn="ctr">
              <a:spcAft>
                <a:spcPts val="500"/>
              </a:spcAft>
            </a:pPr>
            <a:r>
              <a:rPr sz="1600" b="1">
                <a:ea typeface="Hiragino Sans GB"/>
              </a:rPr>
              <a:t>4</a:t>
            </a:r>
          </a:p>
        </p:txBody>
      </p:sp>
      <p:sp>
        <p:nvSpPr>
          <p:cNvPr id="29" name="TextBox 28"/>
          <p:cNvSpPr txBox="1"/>
          <p:nvPr/>
        </p:nvSpPr>
        <p:spPr>
          <a:xfrm>
            <a:off x="1517904" y="3355848"/>
            <a:ext cx="2487168" cy="402336"/>
          </a:xfrm>
          <a:prstGeom prst="rect">
            <a:avLst/>
          </a:prstGeom>
          <a:noFill/>
        </p:spPr>
        <p:txBody>
          <a:bodyPr wrap="square" lIns="45720" rIns="45720" anchor="t">
            <a:spAutoFit/>
          </a:bodyPr>
          <a:lstStyle/>
          <a:p>
            <a:pPr algn="l">
              <a:spcAft>
                <a:spcPts val="500"/>
              </a:spcAft>
            </a:pPr>
            <a:r>
              <a:rPr sz="2000" b="1">
                <a:ea typeface="Hiragino Sans GB"/>
              </a:rPr>
              <a:t>生命周期</a:t>
            </a:r>
          </a:p>
        </p:txBody>
      </p:sp>
      <p:sp>
        <p:nvSpPr>
          <p:cNvPr id="30" name="TextBox 29"/>
          <p:cNvSpPr txBox="1"/>
          <p:nvPr/>
        </p:nvSpPr>
        <p:spPr>
          <a:xfrm>
            <a:off x="987552" y="3858768"/>
            <a:ext cx="2999232" cy="612647"/>
          </a:xfrm>
          <a:prstGeom prst="rect">
            <a:avLst/>
          </a:prstGeom>
          <a:noFill/>
        </p:spPr>
        <p:txBody>
          <a:bodyPr wrap="square" lIns="45720" rIns="45720" anchor="t">
            <a:spAutoFit/>
          </a:bodyPr>
          <a:lstStyle/>
          <a:p>
            <a:pPr algn="l">
              <a:spcAft>
                <a:spcPts val="500"/>
              </a:spcAft>
            </a:pPr>
            <a:r>
              <a:rPr sz="1900" b="0">
                <a:ea typeface="Hiragino Sans GB"/>
              </a:rPr>
              <a:t>终生收入总量</a:t>
            </a:r>
          </a:p>
        </p:txBody>
      </p:sp>
      <p:sp>
        <p:nvSpPr>
          <p:cNvPr id="31" name="Rounded Rectangle 30"/>
          <p:cNvSpPr/>
          <p:nvPr/>
        </p:nvSpPr>
        <p:spPr>
          <a:xfrm>
            <a:off x="4553712" y="312724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Rounded Rectangle 31"/>
          <p:cNvSpPr/>
          <p:nvPr/>
        </p:nvSpPr>
        <p:spPr>
          <a:xfrm>
            <a:off x="4553712" y="312724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ounded Rectangle 32"/>
          <p:cNvSpPr/>
          <p:nvPr/>
        </p:nvSpPr>
        <p:spPr>
          <a:xfrm>
            <a:off x="4736592" y="3383280"/>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4736592" y="3410712"/>
            <a:ext cx="438912" cy="347472"/>
          </a:xfrm>
          <a:prstGeom prst="rect">
            <a:avLst/>
          </a:prstGeom>
          <a:noFill/>
        </p:spPr>
        <p:txBody>
          <a:bodyPr wrap="square" lIns="45720" rIns="45720" anchor="t">
            <a:spAutoFit/>
          </a:bodyPr>
          <a:lstStyle/>
          <a:p>
            <a:pPr algn="ctr">
              <a:spcAft>
                <a:spcPts val="500"/>
              </a:spcAft>
            </a:pPr>
            <a:r>
              <a:rPr sz="1600" b="1">
                <a:ea typeface="Hiragino Sans GB"/>
              </a:rPr>
              <a:t>5</a:t>
            </a:r>
          </a:p>
        </p:txBody>
      </p:sp>
      <p:sp>
        <p:nvSpPr>
          <p:cNvPr id="35" name="TextBox 34"/>
          <p:cNvSpPr txBox="1"/>
          <p:nvPr/>
        </p:nvSpPr>
        <p:spPr>
          <a:xfrm>
            <a:off x="5285232" y="3355848"/>
            <a:ext cx="2487168" cy="402336"/>
          </a:xfrm>
          <a:prstGeom prst="rect">
            <a:avLst/>
          </a:prstGeom>
          <a:noFill/>
        </p:spPr>
        <p:txBody>
          <a:bodyPr wrap="square" lIns="45720" rIns="45720" anchor="t">
            <a:spAutoFit/>
          </a:bodyPr>
          <a:lstStyle/>
          <a:p>
            <a:pPr algn="l">
              <a:spcAft>
                <a:spcPts val="500"/>
              </a:spcAft>
            </a:pPr>
            <a:r>
              <a:rPr sz="2000" b="1">
                <a:ea typeface="Hiragino Sans GB"/>
              </a:rPr>
              <a:t>适应预期</a:t>
            </a:r>
          </a:p>
        </p:txBody>
      </p:sp>
      <p:sp>
        <p:nvSpPr>
          <p:cNvPr id="36" name="TextBox 35"/>
          <p:cNvSpPr txBox="1"/>
          <p:nvPr/>
        </p:nvSpPr>
        <p:spPr>
          <a:xfrm>
            <a:off x="4754880" y="3858768"/>
            <a:ext cx="2999232" cy="612647"/>
          </a:xfrm>
          <a:prstGeom prst="rect">
            <a:avLst/>
          </a:prstGeom>
          <a:noFill/>
        </p:spPr>
        <p:txBody>
          <a:bodyPr wrap="square" lIns="45720" rIns="45720" anchor="t">
            <a:spAutoFit/>
          </a:bodyPr>
          <a:lstStyle/>
          <a:p>
            <a:pPr algn="l">
              <a:spcAft>
                <a:spcPts val="500"/>
              </a:spcAft>
            </a:pPr>
            <a:r>
              <a:rPr sz="1900" b="0">
                <a:ea typeface="Hiragino Sans GB"/>
              </a:rPr>
              <a:t>预期消费</a:t>
            </a:r>
          </a:p>
        </p:txBody>
      </p:sp>
      <p:sp>
        <p:nvSpPr>
          <p:cNvPr id="37" name="Rounded Rectangle 36"/>
          <p:cNvSpPr/>
          <p:nvPr/>
        </p:nvSpPr>
        <p:spPr>
          <a:xfrm>
            <a:off x="8321040" y="3127248"/>
            <a:ext cx="3401568" cy="15087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ounded Rectangle 37"/>
          <p:cNvSpPr/>
          <p:nvPr/>
        </p:nvSpPr>
        <p:spPr>
          <a:xfrm>
            <a:off x="8321040" y="3127248"/>
            <a:ext cx="3401568"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Rounded Rectangle 38"/>
          <p:cNvSpPr/>
          <p:nvPr/>
        </p:nvSpPr>
        <p:spPr>
          <a:xfrm>
            <a:off x="8503919" y="3383280"/>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0" name="TextBox 39"/>
          <p:cNvSpPr txBox="1"/>
          <p:nvPr/>
        </p:nvSpPr>
        <p:spPr>
          <a:xfrm>
            <a:off x="8503919" y="3410712"/>
            <a:ext cx="438912" cy="347472"/>
          </a:xfrm>
          <a:prstGeom prst="rect">
            <a:avLst/>
          </a:prstGeom>
          <a:noFill/>
        </p:spPr>
        <p:txBody>
          <a:bodyPr wrap="square" lIns="45720" rIns="45720" anchor="t">
            <a:spAutoFit/>
          </a:bodyPr>
          <a:lstStyle/>
          <a:p>
            <a:pPr algn="ctr">
              <a:spcAft>
                <a:spcPts val="500"/>
              </a:spcAft>
            </a:pPr>
            <a:r>
              <a:rPr sz="1600" b="1">
                <a:ea typeface="Hiragino Sans GB"/>
              </a:rPr>
              <a:t>6</a:t>
            </a:r>
          </a:p>
        </p:txBody>
      </p:sp>
      <p:sp>
        <p:nvSpPr>
          <p:cNvPr id="41" name="TextBox 40"/>
          <p:cNvSpPr txBox="1"/>
          <p:nvPr/>
        </p:nvSpPr>
        <p:spPr>
          <a:xfrm>
            <a:off x="9052560" y="3355848"/>
            <a:ext cx="2487168" cy="402336"/>
          </a:xfrm>
          <a:prstGeom prst="rect">
            <a:avLst/>
          </a:prstGeom>
          <a:noFill/>
        </p:spPr>
        <p:txBody>
          <a:bodyPr wrap="square" lIns="45720" rIns="45720" anchor="t">
            <a:spAutoFit/>
          </a:bodyPr>
          <a:lstStyle/>
          <a:p>
            <a:pPr algn="l">
              <a:spcAft>
                <a:spcPts val="500"/>
              </a:spcAft>
            </a:pPr>
            <a:r>
              <a:rPr sz="2000" b="1">
                <a:ea typeface="Hiragino Sans GB"/>
              </a:rPr>
              <a:t>理性预期</a:t>
            </a:r>
          </a:p>
        </p:txBody>
      </p:sp>
      <p:sp>
        <p:nvSpPr>
          <p:cNvPr id="42" name="TextBox 41"/>
          <p:cNvSpPr txBox="1"/>
          <p:nvPr/>
        </p:nvSpPr>
        <p:spPr>
          <a:xfrm>
            <a:off x="8522208" y="3858768"/>
            <a:ext cx="2999232" cy="612647"/>
          </a:xfrm>
          <a:prstGeom prst="rect">
            <a:avLst/>
          </a:prstGeom>
          <a:noFill/>
        </p:spPr>
        <p:txBody>
          <a:bodyPr wrap="square" lIns="45720" rIns="45720" anchor="t">
            <a:spAutoFit/>
          </a:bodyPr>
          <a:lstStyle/>
          <a:p>
            <a:pPr algn="l">
              <a:spcAft>
                <a:spcPts val="500"/>
              </a:spcAft>
            </a:pPr>
            <a:r>
              <a:rPr sz="1900" b="0">
                <a:ea typeface="Hiragino Sans GB"/>
              </a:rPr>
              <a:t>理性预期收入</a:t>
            </a:r>
          </a:p>
        </p:txBody>
      </p:sp>
      <p:sp>
        <p:nvSpPr>
          <p:cNvPr id="43" name="TextBox 42"/>
          <p:cNvSpPr txBox="1"/>
          <p:nvPr/>
        </p:nvSpPr>
        <p:spPr>
          <a:xfrm>
            <a:off x="914400" y="5321808"/>
            <a:ext cx="10241280" cy="411480"/>
          </a:xfrm>
          <a:prstGeom prst="rect">
            <a:avLst/>
          </a:prstGeom>
          <a:noFill/>
        </p:spPr>
        <p:txBody>
          <a:bodyPr wrap="square" lIns="45720" rIns="45720" anchor="t">
            <a:spAutoFit/>
          </a:bodyPr>
          <a:lstStyle/>
          <a:p>
            <a:pPr algn="ctr">
              <a:spcAft>
                <a:spcPts val="500"/>
              </a:spcAft>
            </a:pPr>
            <a:r>
              <a:rPr sz="2400" b="1">
                <a:ea typeface="STSong"/>
              </a:rPr>
              <a:t>当期 → 相对／持久 → 终生 → 预期</a:t>
            </a:r>
          </a:p>
        </p:txBody>
      </p:sp>
      <p:sp>
        <p:nvSpPr>
          <p:cNvPr id="45" name="矩形 44">
            <a:extLst>
              <a:ext uri="{FF2B5EF4-FFF2-40B4-BE49-F238E27FC236}">
                <a16:creationId xmlns:a16="http://schemas.microsoft.com/office/drawing/2014/main" id="{4F4BA94A-9438-F3A1-EDDE-4B2FF7F5FC66}"/>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47" name="Rectangle 4" descr="浅色上对角线">
            <a:extLst>
              <a:ext uri="{FF2B5EF4-FFF2-40B4-BE49-F238E27FC236}">
                <a16:creationId xmlns:a16="http://schemas.microsoft.com/office/drawing/2014/main" id="{B8F00A91-5142-751D-DBD5-F5C933B64F01}"/>
              </a:ext>
            </a:extLst>
          </p:cNvPr>
          <p:cNvSpPr>
            <a:spLocks noChangeArrowheads="1"/>
          </p:cNvSpPr>
          <p:nvPr/>
        </p:nvSpPr>
        <p:spPr bwMode="auto">
          <a:xfrm>
            <a:off x="713232" y="6223"/>
            <a:ext cx="403831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一、消费函数模型比较</a:t>
            </a:r>
          </a:p>
        </p:txBody>
      </p:sp>
      <p:sp>
        <p:nvSpPr>
          <p:cNvPr id="2" name="灯片编号占位符 6">
            <a:extLst>
              <a:ext uri="{FF2B5EF4-FFF2-40B4-BE49-F238E27FC236}">
                <a16:creationId xmlns:a16="http://schemas.microsoft.com/office/drawing/2014/main" id="{CD6B050C-04B5-5F1A-0079-CE6F0ADA8F54}"/>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21</a:t>
            </a:fld>
            <a:endParaRPr lang="zh-CN" altLang="en-US" sz="2000"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绝对收入消费函数</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33856"/>
            <a:ext cx="9464040" cy="384048"/>
          </a:xfrm>
          <a:prstGeom prst="rect">
            <a:avLst/>
          </a:prstGeom>
          <a:noFill/>
        </p:spPr>
        <p:txBody>
          <a:bodyPr wrap="square" lIns="45720" rIns="45720" anchor="ctr">
            <a:spAutoFit/>
          </a:bodyPr>
          <a:lstStyle/>
          <a:p>
            <a:pPr algn="ctr">
              <a:spcAft>
                <a:spcPts val="500"/>
              </a:spcAft>
            </a:pPr>
            <a:r>
              <a:rPr sz="2900" b="0">
                <a:ea typeface="Hiragino Sans GB"/>
              </a:rPr>
              <a:t>Cₜ = α + βYₜ + uₜ</a:t>
            </a:r>
          </a:p>
        </p:txBody>
      </p:sp>
      <p:sp>
        <p:nvSpPr>
          <p:cNvPr id="9" name="TextBox 8"/>
          <p:cNvSpPr txBox="1"/>
          <p:nvPr/>
        </p:nvSpPr>
        <p:spPr>
          <a:xfrm>
            <a:off x="10469880" y="1197864"/>
            <a:ext cx="502920" cy="323165"/>
          </a:xfrm>
          <a:prstGeom prst="rect">
            <a:avLst/>
          </a:prstGeom>
          <a:noFill/>
        </p:spPr>
        <p:txBody>
          <a:bodyPr wrap="square" lIns="45720" rIns="45720" anchor="t">
            <a:spAutoFit/>
          </a:bodyPr>
          <a:lstStyle/>
          <a:p>
            <a:pPr algn="r">
              <a:spcAft>
                <a:spcPts val="500"/>
              </a:spcAft>
            </a:pPr>
            <a:r>
              <a:rPr sz="1500" b="0" dirty="0">
                <a:ea typeface="Hiragino Sans GB"/>
              </a:rPr>
              <a:t>7.1</a:t>
            </a:r>
          </a:p>
        </p:txBody>
      </p:sp>
      <p:sp>
        <p:nvSpPr>
          <p:cNvPr id="10" name="Rounded Rectangle 9"/>
          <p:cNvSpPr/>
          <p:nvPr/>
        </p:nvSpPr>
        <p:spPr>
          <a:xfrm>
            <a:off x="868680" y="193852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112264"/>
            <a:ext cx="9464040" cy="384048"/>
          </a:xfrm>
          <a:prstGeom prst="rect">
            <a:avLst/>
          </a:prstGeom>
          <a:noFill/>
        </p:spPr>
        <p:txBody>
          <a:bodyPr wrap="square" lIns="45720" rIns="45720" anchor="ctr">
            <a:spAutoFit/>
          </a:bodyPr>
          <a:lstStyle/>
          <a:p>
            <a:pPr algn="ctr">
              <a:spcAft>
                <a:spcPts val="500"/>
              </a:spcAft>
            </a:pPr>
            <a:r>
              <a:rPr sz="2900" b="0">
                <a:ea typeface="Hiragino Sans GB"/>
              </a:rPr>
              <a:t>Cₜ = α + β₀Yₜ + β₁Yₜ² + uₜ</a:t>
            </a:r>
          </a:p>
        </p:txBody>
      </p:sp>
      <p:sp>
        <p:nvSpPr>
          <p:cNvPr id="12" name="TextBox 11"/>
          <p:cNvSpPr txBox="1"/>
          <p:nvPr/>
        </p:nvSpPr>
        <p:spPr>
          <a:xfrm>
            <a:off x="10469880" y="2176272"/>
            <a:ext cx="502920" cy="323165"/>
          </a:xfrm>
          <a:prstGeom prst="rect">
            <a:avLst/>
          </a:prstGeom>
          <a:noFill/>
        </p:spPr>
        <p:txBody>
          <a:bodyPr wrap="square" lIns="45720" rIns="45720" anchor="t">
            <a:spAutoFit/>
          </a:bodyPr>
          <a:lstStyle/>
          <a:p>
            <a:pPr algn="r">
              <a:spcAft>
                <a:spcPts val="500"/>
              </a:spcAft>
            </a:pPr>
            <a:r>
              <a:rPr sz="1500" b="0" dirty="0">
                <a:ea typeface="Hiragino Sans GB"/>
              </a:rPr>
              <a:t>7.</a:t>
            </a:r>
            <a:r>
              <a:rPr lang="en-US" altLang="zh-CN" sz="1500" b="0" dirty="0">
                <a:ea typeface="Hiragino Sans GB"/>
              </a:rPr>
              <a:t>2</a:t>
            </a:r>
            <a:endParaRPr sz="1500" b="0" dirty="0">
              <a:ea typeface="Hiragino Sans GB"/>
            </a:endParaRPr>
          </a:p>
        </p:txBody>
      </p:sp>
      <p:sp>
        <p:nvSpPr>
          <p:cNvPr id="13" name="Rounded Rectangle 12"/>
          <p:cNvSpPr/>
          <p:nvPr/>
        </p:nvSpPr>
        <p:spPr>
          <a:xfrm>
            <a:off x="914400" y="3154680"/>
            <a:ext cx="10332720" cy="192024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115568" y="3300984"/>
            <a:ext cx="9985248" cy="1691640"/>
          </a:xfrm>
          <a:prstGeom prst="rect">
            <a:avLst/>
          </a:prstGeom>
          <a:noFill/>
        </p:spPr>
        <p:txBody>
          <a:bodyPr wrap="square">
            <a:spAutoFit/>
          </a:bodyPr>
          <a:lstStyle/>
          <a:p>
            <a:pPr>
              <a:spcAft>
                <a:spcPts val="800"/>
              </a:spcAft>
            </a:pPr>
            <a:r>
              <a:rPr sz="1900" b="1">
                <a:ea typeface="Hiragino Sans GB"/>
              </a:rPr>
              <a:t>• </a:t>
            </a:r>
            <a:r>
              <a:rPr sz="1900" b="0">
                <a:ea typeface="Hiragino Sans GB"/>
              </a:rPr>
              <a:t>Ct表示t期消费，Yt表示t期收入；α代表自发消费，取值为正。</a:t>
            </a:r>
          </a:p>
          <a:p>
            <a:pPr>
              <a:spcAft>
                <a:spcPts val="800"/>
              </a:spcAft>
            </a:pPr>
            <a:r>
              <a:rPr sz="1900" b="1">
                <a:ea typeface="Hiragino Sans GB"/>
              </a:rPr>
              <a:t>• </a:t>
            </a:r>
            <a:r>
              <a:rPr sz="1900" b="0">
                <a:ea typeface="Hiragino Sans GB"/>
              </a:rPr>
              <a:t>β为边际消费倾向，取值介于0与1之间。</a:t>
            </a:r>
          </a:p>
          <a:p>
            <a:pPr>
              <a:spcAft>
                <a:spcPts val="800"/>
              </a:spcAft>
            </a:pPr>
            <a:r>
              <a:rPr sz="1900" b="1">
                <a:ea typeface="Hiragino Sans GB"/>
              </a:rPr>
              <a:t>• </a:t>
            </a:r>
            <a:r>
              <a:rPr sz="1900" b="0">
                <a:ea typeface="Hiragino Sans GB"/>
              </a:rPr>
              <a:t>为反映边际消费倾向递减规律，常采用引入二次项的设定。</a:t>
            </a:r>
          </a:p>
        </p:txBody>
      </p:sp>
      <p:sp>
        <p:nvSpPr>
          <p:cNvPr id="16" name="矩形 15">
            <a:extLst>
              <a:ext uri="{FF2B5EF4-FFF2-40B4-BE49-F238E27FC236}">
                <a16:creationId xmlns:a16="http://schemas.microsoft.com/office/drawing/2014/main" id="{C32BE108-767B-2B77-1E18-C45F26432D93}"/>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7" name="Picture 16" descr="s23.png"/>
          <p:cNvPicPr>
            <a:picLocks noChangeAspect="1"/>
          </p:cNvPicPr>
          <p:nvPr/>
        </p:nvPicPr>
        <p:blipFill>
          <a:blip r:embed="rId2"/>
          <a:stretch>
            <a:fillRect/>
          </a:stretch>
        </p:blipFill>
        <p:spPr>
          <a:xfrm>
            <a:off x="932688" y="5212080"/>
            <a:ext cx="10104120" cy="347472"/>
          </a:xfrm>
          <a:prstGeom prst="rect">
            <a:avLst/>
          </a:prstGeom>
        </p:spPr>
      </p:pic>
      <p:sp>
        <p:nvSpPr>
          <p:cNvPr id="2" name="灯片编号占位符 6">
            <a:extLst>
              <a:ext uri="{FF2B5EF4-FFF2-40B4-BE49-F238E27FC236}">
                <a16:creationId xmlns:a16="http://schemas.microsoft.com/office/drawing/2014/main" id="{23C25983-1AFD-F9B9-B726-9AD301507F32}"/>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22</a:t>
            </a:fld>
            <a:endParaRPr lang="zh-CN" altLang="en-US" sz="2000"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相对收入消费函数</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33856"/>
            <a:ext cx="9464040" cy="384048"/>
          </a:xfrm>
          <a:prstGeom prst="rect">
            <a:avLst/>
          </a:prstGeom>
          <a:noFill/>
        </p:spPr>
        <p:txBody>
          <a:bodyPr wrap="square" lIns="45720" rIns="45720" anchor="ctr">
            <a:spAutoFit/>
          </a:bodyPr>
          <a:lstStyle/>
          <a:p>
            <a:pPr algn="ctr">
              <a:spcAft>
                <a:spcPts val="500"/>
              </a:spcAft>
            </a:pPr>
            <a:r>
              <a:rPr sz="2300" b="0">
                <a:ea typeface="Hiragino Sans GB"/>
              </a:rPr>
              <a:t>Cᵢ / Yᵢ = α₀ + α₁(Ȳᵢ / Yᵢ) + uᵢ  ⇒  Cᵢ = α₀Yᵢ + α₁Ȳᵢ + vᵢ</a:t>
            </a:r>
          </a:p>
        </p:txBody>
      </p:sp>
      <p:sp>
        <p:nvSpPr>
          <p:cNvPr id="9" name="TextBox 8"/>
          <p:cNvSpPr txBox="1"/>
          <p:nvPr/>
        </p:nvSpPr>
        <p:spPr>
          <a:xfrm>
            <a:off x="10469880" y="1197864"/>
            <a:ext cx="502920" cy="323165"/>
          </a:xfrm>
          <a:prstGeom prst="rect">
            <a:avLst/>
          </a:prstGeom>
          <a:noFill/>
        </p:spPr>
        <p:txBody>
          <a:bodyPr wrap="square" lIns="45720" rIns="45720" anchor="t">
            <a:spAutoFit/>
          </a:bodyPr>
          <a:lstStyle/>
          <a:p>
            <a:pPr algn="r">
              <a:spcAft>
                <a:spcPts val="500"/>
              </a:spcAft>
            </a:pPr>
            <a:r>
              <a:rPr sz="1500" b="0" dirty="0">
                <a:ea typeface="Hiragino Sans GB"/>
              </a:rPr>
              <a:t>7.3</a:t>
            </a:r>
          </a:p>
        </p:txBody>
      </p:sp>
      <p:sp>
        <p:nvSpPr>
          <p:cNvPr id="10" name="Rounded Rectangle 9"/>
          <p:cNvSpPr/>
          <p:nvPr/>
        </p:nvSpPr>
        <p:spPr>
          <a:xfrm>
            <a:off x="868680" y="193852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112264"/>
            <a:ext cx="9464040" cy="384048"/>
          </a:xfrm>
          <a:prstGeom prst="rect">
            <a:avLst/>
          </a:prstGeom>
          <a:noFill/>
        </p:spPr>
        <p:txBody>
          <a:bodyPr wrap="square" lIns="45720" rIns="45720" anchor="ctr">
            <a:spAutoFit/>
          </a:bodyPr>
          <a:lstStyle/>
          <a:p>
            <a:pPr algn="ctr">
              <a:spcAft>
                <a:spcPts val="500"/>
              </a:spcAft>
            </a:pPr>
            <a:r>
              <a:rPr sz="2300" b="0">
                <a:ea typeface="Hiragino Sans GB"/>
              </a:rPr>
              <a:t>Cₜ / Yₜ = α₀ + α₁(Yₕ / Yₜ) + uₜ  ⇒  Cₜ = α₀Yₜ + α₁Yₕ + vₜ</a:t>
            </a:r>
          </a:p>
        </p:txBody>
      </p:sp>
      <p:sp>
        <p:nvSpPr>
          <p:cNvPr id="12" name="TextBox 11"/>
          <p:cNvSpPr txBox="1"/>
          <p:nvPr/>
        </p:nvSpPr>
        <p:spPr>
          <a:xfrm>
            <a:off x="10469880" y="2176272"/>
            <a:ext cx="502920" cy="323165"/>
          </a:xfrm>
          <a:prstGeom prst="rect">
            <a:avLst/>
          </a:prstGeom>
          <a:noFill/>
        </p:spPr>
        <p:txBody>
          <a:bodyPr wrap="square" lIns="45720" rIns="45720" anchor="t">
            <a:spAutoFit/>
          </a:bodyPr>
          <a:lstStyle/>
          <a:p>
            <a:pPr algn="r">
              <a:spcAft>
                <a:spcPts val="500"/>
              </a:spcAft>
            </a:pPr>
            <a:r>
              <a:rPr sz="1500" b="0" dirty="0">
                <a:ea typeface="Hiragino Sans GB"/>
              </a:rPr>
              <a:t>7.4</a:t>
            </a:r>
          </a:p>
        </p:txBody>
      </p:sp>
      <p:sp>
        <p:nvSpPr>
          <p:cNvPr id="13" name="Rounded Rectangle 12"/>
          <p:cNvSpPr/>
          <p:nvPr/>
        </p:nvSpPr>
        <p:spPr>
          <a:xfrm>
            <a:off x="914400" y="3127248"/>
            <a:ext cx="489204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ounded Rectangle 13"/>
          <p:cNvSpPr/>
          <p:nvPr/>
        </p:nvSpPr>
        <p:spPr>
          <a:xfrm>
            <a:off x="914400" y="3127248"/>
            <a:ext cx="489204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TextBox 14"/>
          <p:cNvSpPr txBox="1"/>
          <p:nvPr/>
        </p:nvSpPr>
        <p:spPr>
          <a:xfrm>
            <a:off x="1115568" y="3355848"/>
            <a:ext cx="4489703" cy="402336"/>
          </a:xfrm>
          <a:prstGeom prst="rect">
            <a:avLst/>
          </a:prstGeom>
          <a:noFill/>
        </p:spPr>
        <p:txBody>
          <a:bodyPr wrap="square" lIns="45720" rIns="45720" anchor="t">
            <a:spAutoFit/>
          </a:bodyPr>
          <a:lstStyle/>
          <a:p>
            <a:pPr algn="l">
              <a:spcAft>
                <a:spcPts val="500"/>
              </a:spcAft>
            </a:pPr>
            <a:r>
              <a:rPr sz="2000" b="1">
                <a:ea typeface="Hiragino Sans GB"/>
              </a:rPr>
              <a:t>消费“示范性”</a:t>
            </a:r>
          </a:p>
        </p:txBody>
      </p:sp>
      <p:sp>
        <p:nvSpPr>
          <p:cNvPr id="16" name="TextBox 15"/>
          <p:cNvSpPr txBox="1"/>
          <p:nvPr/>
        </p:nvSpPr>
        <p:spPr>
          <a:xfrm>
            <a:off x="1115568" y="3858768"/>
            <a:ext cx="4489703" cy="658368"/>
          </a:xfrm>
          <a:prstGeom prst="rect">
            <a:avLst/>
          </a:prstGeom>
          <a:noFill/>
        </p:spPr>
        <p:txBody>
          <a:bodyPr wrap="square" lIns="45720" rIns="45720" anchor="t">
            <a:spAutoFit/>
          </a:bodyPr>
          <a:lstStyle/>
          <a:p>
            <a:pPr algn="l">
              <a:spcAft>
                <a:spcPts val="500"/>
              </a:spcAft>
            </a:pPr>
            <a:r>
              <a:rPr sz="1800" b="0">
                <a:ea typeface="Hiragino Sans GB"/>
              </a:rPr>
              <a:t>某人的消费倾向不仅取决于自身收入，还与其所在群体平均收入有关。</a:t>
            </a:r>
          </a:p>
        </p:txBody>
      </p:sp>
      <p:sp>
        <p:nvSpPr>
          <p:cNvPr id="17" name="Rounded Rectangle 16"/>
          <p:cNvSpPr/>
          <p:nvPr/>
        </p:nvSpPr>
        <p:spPr>
          <a:xfrm>
            <a:off x="6355080" y="3127248"/>
            <a:ext cx="489204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ounded Rectangle 17"/>
          <p:cNvSpPr/>
          <p:nvPr/>
        </p:nvSpPr>
        <p:spPr>
          <a:xfrm>
            <a:off x="6355080" y="3127248"/>
            <a:ext cx="489204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6556248" y="3355848"/>
            <a:ext cx="4489703" cy="402336"/>
          </a:xfrm>
          <a:prstGeom prst="rect">
            <a:avLst/>
          </a:prstGeom>
          <a:noFill/>
        </p:spPr>
        <p:txBody>
          <a:bodyPr wrap="square" lIns="45720" rIns="45720" anchor="t">
            <a:spAutoFit/>
          </a:bodyPr>
          <a:lstStyle/>
          <a:p>
            <a:pPr algn="l">
              <a:spcAft>
                <a:spcPts val="500"/>
              </a:spcAft>
            </a:pPr>
            <a:r>
              <a:rPr sz="2000" b="1">
                <a:ea typeface="Hiragino Sans GB"/>
              </a:rPr>
              <a:t>消费“难逆性”</a:t>
            </a:r>
          </a:p>
        </p:txBody>
      </p:sp>
      <p:sp>
        <p:nvSpPr>
          <p:cNvPr id="20" name="TextBox 19"/>
          <p:cNvSpPr txBox="1"/>
          <p:nvPr/>
        </p:nvSpPr>
        <p:spPr>
          <a:xfrm>
            <a:off x="6556248" y="3858768"/>
            <a:ext cx="4489703" cy="658368"/>
          </a:xfrm>
          <a:prstGeom prst="rect">
            <a:avLst/>
          </a:prstGeom>
          <a:noFill/>
        </p:spPr>
        <p:txBody>
          <a:bodyPr wrap="square" lIns="45720" rIns="45720" anchor="t">
            <a:spAutoFit/>
          </a:bodyPr>
          <a:lstStyle/>
          <a:p>
            <a:pPr algn="l">
              <a:spcAft>
                <a:spcPts val="500"/>
              </a:spcAft>
            </a:pPr>
            <a:r>
              <a:rPr sz="1700" b="0">
                <a:ea typeface="Hiragino Sans GB"/>
              </a:rPr>
              <a:t>消费者在高收入时达到的消费水平构成此后消费的重要参照，导致易升难降的“棘轮效应”。</a:t>
            </a:r>
          </a:p>
        </p:txBody>
      </p:sp>
      <p:sp>
        <p:nvSpPr>
          <p:cNvPr id="22" name="矩形 21">
            <a:extLst>
              <a:ext uri="{FF2B5EF4-FFF2-40B4-BE49-F238E27FC236}">
                <a16:creationId xmlns:a16="http://schemas.microsoft.com/office/drawing/2014/main" id="{242CF259-8ACE-0FD1-75EF-9109AE55AE30}"/>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23" name="Picture 22" descr="s24.png"/>
          <p:cNvPicPr>
            <a:picLocks noChangeAspect="1"/>
          </p:cNvPicPr>
          <p:nvPr/>
        </p:nvPicPr>
        <p:blipFill>
          <a:blip r:embed="rId2"/>
          <a:stretch>
            <a:fillRect/>
          </a:stretch>
        </p:blipFill>
        <p:spPr>
          <a:xfrm>
            <a:off x="932688" y="4937760"/>
            <a:ext cx="10104120" cy="621792"/>
          </a:xfrm>
          <a:prstGeom prst="rect">
            <a:avLst/>
          </a:prstGeom>
        </p:spPr>
      </p:pic>
      <p:sp>
        <p:nvSpPr>
          <p:cNvPr id="2" name="灯片编号占位符 6">
            <a:extLst>
              <a:ext uri="{FF2B5EF4-FFF2-40B4-BE49-F238E27FC236}">
                <a16:creationId xmlns:a16="http://schemas.microsoft.com/office/drawing/2014/main" id="{F1DA1875-6B9A-525B-2467-6CE235076260}"/>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23</a:t>
            </a:fld>
            <a:endParaRPr lang="zh-CN" altLang="en-US" sz="2000"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持久收入消费函数</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33856"/>
            <a:ext cx="9464040" cy="384048"/>
          </a:xfrm>
          <a:prstGeom prst="rect">
            <a:avLst/>
          </a:prstGeom>
          <a:noFill/>
        </p:spPr>
        <p:txBody>
          <a:bodyPr wrap="square" lIns="45720" rIns="45720" anchor="ctr">
            <a:spAutoFit/>
          </a:bodyPr>
          <a:lstStyle/>
          <a:p>
            <a:pPr algn="ctr">
              <a:spcAft>
                <a:spcPts val="500"/>
              </a:spcAft>
            </a:pPr>
            <a:r>
              <a:rPr sz="2700" b="0">
                <a:ea typeface="Hiragino Sans GB"/>
              </a:rPr>
              <a:t>Cₜ = α₀ + α₁Yₜᴾ + α₂Yₜᵀ + uₜ</a:t>
            </a:r>
          </a:p>
        </p:txBody>
      </p:sp>
      <p:sp>
        <p:nvSpPr>
          <p:cNvPr id="9" name="TextBox 8"/>
          <p:cNvSpPr txBox="1"/>
          <p:nvPr/>
        </p:nvSpPr>
        <p:spPr>
          <a:xfrm>
            <a:off x="10469880" y="1197864"/>
            <a:ext cx="502920" cy="323165"/>
          </a:xfrm>
          <a:prstGeom prst="rect">
            <a:avLst/>
          </a:prstGeom>
          <a:noFill/>
        </p:spPr>
        <p:txBody>
          <a:bodyPr wrap="square" lIns="45720" rIns="45720" anchor="t">
            <a:spAutoFit/>
          </a:bodyPr>
          <a:lstStyle/>
          <a:p>
            <a:pPr algn="r">
              <a:spcAft>
                <a:spcPts val="500"/>
              </a:spcAft>
            </a:pPr>
            <a:r>
              <a:rPr sz="1500" b="0" dirty="0">
                <a:ea typeface="Hiragino Sans GB"/>
              </a:rPr>
              <a:t>7.5</a:t>
            </a:r>
          </a:p>
        </p:txBody>
      </p:sp>
      <p:sp>
        <p:nvSpPr>
          <p:cNvPr id="10" name="Rounded Rectangle 9"/>
          <p:cNvSpPr/>
          <p:nvPr/>
        </p:nvSpPr>
        <p:spPr>
          <a:xfrm>
            <a:off x="868680" y="193852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112264"/>
            <a:ext cx="9464040" cy="384048"/>
          </a:xfrm>
          <a:prstGeom prst="rect">
            <a:avLst/>
          </a:prstGeom>
          <a:noFill/>
        </p:spPr>
        <p:txBody>
          <a:bodyPr wrap="square" lIns="45720" rIns="45720" anchor="ctr">
            <a:spAutoFit/>
          </a:bodyPr>
          <a:lstStyle/>
          <a:p>
            <a:pPr algn="ctr">
              <a:spcAft>
                <a:spcPts val="500"/>
              </a:spcAft>
            </a:pPr>
            <a:r>
              <a:rPr sz="2700" b="0">
                <a:ea typeface="Hiragino Sans GB"/>
              </a:rPr>
              <a:t>Yₜᴾ = λYₜ + (1 − λ)Yₜ₋₁ᴾ</a:t>
            </a:r>
          </a:p>
        </p:txBody>
      </p:sp>
      <p:sp>
        <p:nvSpPr>
          <p:cNvPr id="12" name="TextBox 11"/>
          <p:cNvSpPr txBox="1"/>
          <p:nvPr/>
        </p:nvSpPr>
        <p:spPr>
          <a:xfrm>
            <a:off x="10469880" y="2176272"/>
            <a:ext cx="502920" cy="323165"/>
          </a:xfrm>
          <a:prstGeom prst="rect">
            <a:avLst/>
          </a:prstGeom>
          <a:noFill/>
        </p:spPr>
        <p:txBody>
          <a:bodyPr wrap="square" lIns="45720" rIns="45720" anchor="t">
            <a:spAutoFit/>
          </a:bodyPr>
          <a:lstStyle/>
          <a:p>
            <a:pPr algn="r">
              <a:spcAft>
                <a:spcPts val="500"/>
              </a:spcAft>
            </a:pPr>
            <a:r>
              <a:rPr sz="1500" b="0" dirty="0">
                <a:ea typeface="Hiragino Sans GB"/>
              </a:rPr>
              <a:t>7.6</a:t>
            </a:r>
          </a:p>
        </p:txBody>
      </p:sp>
      <p:sp>
        <p:nvSpPr>
          <p:cNvPr id="13" name="Rounded Rectangle 12"/>
          <p:cNvSpPr/>
          <p:nvPr/>
        </p:nvSpPr>
        <p:spPr>
          <a:xfrm>
            <a:off x="914400" y="3154680"/>
            <a:ext cx="10332720" cy="192024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115568" y="3300984"/>
            <a:ext cx="9985248" cy="1691640"/>
          </a:xfrm>
          <a:prstGeom prst="rect">
            <a:avLst/>
          </a:prstGeom>
          <a:noFill/>
        </p:spPr>
        <p:txBody>
          <a:bodyPr wrap="square">
            <a:spAutoFit/>
          </a:bodyPr>
          <a:lstStyle/>
          <a:p>
            <a:pPr>
              <a:spcAft>
                <a:spcPts val="800"/>
              </a:spcAft>
            </a:pPr>
            <a:r>
              <a:rPr sz="1900" b="1">
                <a:ea typeface="Hiragino Sans GB"/>
              </a:rPr>
              <a:t>• </a:t>
            </a:r>
            <a:r>
              <a:rPr sz="1900" b="0">
                <a:ea typeface="Hiragino Sans GB"/>
              </a:rPr>
              <a:t>收入划分为持久收入和暂时收入。</a:t>
            </a:r>
          </a:p>
          <a:p>
            <a:pPr>
              <a:spcAft>
                <a:spcPts val="800"/>
              </a:spcAft>
            </a:pPr>
            <a:r>
              <a:rPr sz="1900" b="1">
                <a:ea typeface="Hiragino Sans GB"/>
              </a:rPr>
              <a:t>• </a:t>
            </a:r>
            <a:r>
              <a:rPr sz="1900" b="0">
                <a:ea typeface="Hiragino Sans GB"/>
              </a:rPr>
              <a:t>持久收入是可预见的常规性长久收入，暂时收入是非持续的偶然性暂时收入。</a:t>
            </a:r>
          </a:p>
          <a:p>
            <a:pPr>
              <a:spcAft>
                <a:spcPts val="800"/>
              </a:spcAft>
            </a:pPr>
            <a:r>
              <a:rPr sz="1900" b="1">
                <a:ea typeface="Hiragino Sans GB"/>
              </a:rPr>
              <a:t>• </a:t>
            </a:r>
            <a:r>
              <a:rPr sz="1900" b="0">
                <a:ea typeface="Hiragino Sans GB"/>
              </a:rPr>
              <a:t>平滑系数可根据经验设定；当λ=1时，退化为绝对收入消费函数。</a:t>
            </a:r>
          </a:p>
        </p:txBody>
      </p:sp>
      <p:sp>
        <p:nvSpPr>
          <p:cNvPr id="16" name="矩形 15">
            <a:extLst>
              <a:ext uri="{FF2B5EF4-FFF2-40B4-BE49-F238E27FC236}">
                <a16:creationId xmlns:a16="http://schemas.microsoft.com/office/drawing/2014/main" id="{EDA50334-378F-2647-F11C-2B6CE52C365A}"/>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7" name="Picture 16" descr="s25.png"/>
          <p:cNvPicPr>
            <a:picLocks noChangeAspect="1"/>
          </p:cNvPicPr>
          <p:nvPr/>
        </p:nvPicPr>
        <p:blipFill>
          <a:blip r:embed="rId2"/>
          <a:stretch>
            <a:fillRect/>
          </a:stretch>
        </p:blipFill>
        <p:spPr>
          <a:xfrm>
            <a:off x="932688" y="5212080"/>
            <a:ext cx="10104120" cy="347472"/>
          </a:xfrm>
          <a:prstGeom prst="rect">
            <a:avLst/>
          </a:prstGeom>
        </p:spPr>
      </p:pic>
      <p:sp>
        <p:nvSpPr>
          <p:cNvPr id="2" name="灯片编号占位符 6">
            <a:extLst>
              <a:ext uri="{FF2B5EF4-FFF2-40B4-BE49-F238E27FC236}">
                <a16:creationId xmlns:a16="http://schemas.microsoft.com/office/drawing/2014/main" id="{A06A33E2-50AC-DEEC-3E19-C5CA9ADDAA78}"/>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24</a:t>
            </a:fld>
            <a:endParaRPr lang="zh-CN" altLang="en-US" sz="200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生命周期消费函数</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33856"/>
            <a:ext cx="9464040" cy="384048"/>
          </a:xfrm>
          <a:prstGeom prst="rect">
            <a:avLst/>
          </a:prstGeom>
          <a:noFill/>
        </p:spPr>
        <p:txBody>
          <a:bodyPr wrap="square" lIns="45720" rIns="45720" anchor="ctr">
            <a:spAutoFit/>
          </a:bodyPr>
          <a:lstStyle/>
          <a:p>
            <a:pPr algn="ctr">
              <a:spcAft>
                <a:spcPts val="500"/>
              </a:spcAft>
            </a:pPr>
            <a:r>
              <a:rPr sz="2300" b="0">
                <a:ea typeface="Hiragino Sans GB"/>
              </a:rPr>
              <a:t>Σₜ₌₁ᵀ Cₜ/(1+r)ᵗ⁻¹ = Σₜ₌₁ᵀ Yₜ/(1+r)ᵗ⁻¹</a:t>
            </a:r>
          </a:p>
        </p:txBody>
      </p:sp>
      <p:sp>
        <p:nvSpPr>
          <p:cNvPr id="9" name="TextBox 8"/>
          <p:cNvSpPr txBox="1"/>
          <p:nvPr/>
        </p:nvSpPr>
        <p:spPr>
          <a:xfrm>
            <a:off x="10469880" y="1197864"/>
            <a:ext cx="502920" cy="323165"/>
          </a:xfrm>
          <a:prstGeom prst="rect">
            <a:avLst/>
          </a:prstGeom>
          <a:noFill/>
        </p:spPr>
        <p:txBody>
          <a:bodyPr wrap="square" lIns="45720" rIns="45720" anchor="t">
            <a:spAutoFit/>
          </a:bodyPr>
          <a:lstStyle/>
          <a:p>
            <a:pPr algn="r">
              <a:spcAft>
                <a:spcPts val="500"/>
              </a:spcAft>
            </a:pPr>
            <a:r>
              <a:rPr sz="1500" b="0" dirty="0">
                <a:ea typeface="Hiragino Sans GB"/>
              </a:rPr>
              <a:t>7.7</a:t>
            </a:r>
          </a:p>
        </p:txBody>
      </p:sp>
      <p:sp>
        <p:nvSpPr>
          <p:cNvPr id="10" name="Rounded Rectangle 9"/>
          <p:cNvSpPr/>
          <p:nvPr/>
        </p:nvSpPr>
        <p:spPr>
          <a:xfrm>
            <a:off x="868680" y="193852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112264"/>
            <a:ext cx="9464040" cy="384048"/>
          </a:xfrm>
          <a:prstGeom prst="rect">
            <a:avLst/>
          </a:prstGeom>
          <a:noFill/>
        </p:spPr>
        <p:txBody>
          <a:bodyPr wrap="square" lIns="45720" rIns="45720" anchor="ctr">
            <a:spAutoFit/>
          </a:bodyPr>
          <a:lstStyle/>
          <a:p>
            <a:pPr algn="ctr">
              <a:spcAft>
                <a:spcPts val="500"/>
              </a:spcAft>
            </a:pPr>
            <a:r>
              <a:rPr sz="2700" b="0">
                <a:ea typeface="Hiragino Sans GB"/>
              </a:rPr>
              <a:t>Cₜ = α₀ + α₁Yₜ + α₂Aₜ + uₜ</a:t>
            </a:r>
          </a:p>
        </p:txBody>
      </p:sp>
      <p:sp>
        <p:nvSpPr>
          <p:cNvPr id="12" name="TextBox 11"/>
          <p:cNvSpPr txBox="1"/>
          <p:nvPr/>
        </p:nvSpPr>
        <p:spPr>
          <a:xfrm>
            <a:off x="10469880" y="2176272"/>
            <a:ext cx="502920" cy="323165"/>
          </a:xfrm>
          <a:prstGeom prst="rect">
            <a:avLst/>
          </a:prstGeom>
          <a:noFill/>
        </p:spPr>
        <p:txBody>
          <a:bodyPr wrap="square" lIns="45720" rIns="45720" anchor="t">
            <a:spAutoFit/>
          </a:bodyPr>
          <a:lstStyle/>
          <a:p>
            <a:pPr algn="r">
              <a:spcAft>
                <a:spcPts val="500"/>
              </a:spcAft>
            </a:pPr>
            <a:r>
              <a:rPr sz="1500" b="0" dirty="0">
                <a:ea typeface="Hiragino Sans GB"/>
              </a:rPr>
              <a:t>7.8</a:t>
            </a:r>
          </a:p>
        </p:txBody>
      </p:sp>
      <p:sp>
        <p:nvSpPr>
          <p:cNvPr id="13" name="Rounded Rectangle 12"/>
          <p:cNvSpPr/>
          <p:nvPr/>
        </p:nvSpPr>
        <p:spPr>
          <a:xfrm>
            <a:off x="914400" y="3154680"/>
            <a:ext cx="10332720" cy="192024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115568" y="3300984"/>
            <a:ext cx="9985248" cy="1691640"/>
          </a:xfrm>
          <a:prstGeom prst="rect">
            <a:avLst/>
          </a:prstGeom>
          <a:noFill/>
        </p:spPr>
        <p:txBody>
          <a:bodyPr wrap="square">
            <a:spAutoFit/>
          </a:bodyPr>
          <a:lstStyle/>
          <a:p>
            <a:pPr>
              <a:spcAft>
                <a:spcPts val="800"/>
              </a:spcAft>
            </a:pPr>
            <a:r>
              <a:rPr sz="1900" b="1">
                <a:ea typeface="Hiragino Sans GB"/>
              </a:rPr>
              <a:t>• </a:t>
            </a:r>
            <a:r>
              <a:rPr sz="1900" b="0">
                <a:ea typeface="Hiragino Sans GB"/>
              </a:rPr>
              <a:t>消费者现期消费不仅与同期收入有关，而是取决于其终生收入总量。</a:t>
            </a:r>
          </a:p>
          <a:p>
            <a:pPr>
              <a:spcAft>
                <a:spcPts val="800"/>
              </a:spcAft>
            </a:pPr>
            <a:r>
              <a:rPr sz="1900" b="1">
                <a:ea typeface="Hiragino Sans GB"/>
              </a:rPr>
              <a:t>• </a:t>
            </a:r>
            <a:r>
              <a:rPr sz="1900" b="0">
                <a:ea typeface="Hiragino Sans GB"/>
              </a:rPr>
              <a:t>青年时期消费倾向很高；中年时期消费倾向显著下降；老年时期消费倾向也很高。</a:t>
            </a:r>
          </a:p>
          <a:p>
            <a:pPr>
              <a:spcAft>
                <a:spcPts val="800"/>
              </a:spcAft>
            </a:pPr>
            <a:r>
              <a:rPr sz="1900" b="1">
                <a:ea typeface="Hiragino Sans GB"/>
              </a:rPr>
              <a:t>• </a:t>
            </a:r>
            <a:r>
              <a:rPr sz="1900" b="0">
                <a:ea typeface="Hiragino Sans GB"/>
              </a:rPr>
              <a:t>资产存量不仅包含此前各期的储蓄积累，也包含未来预期收入流的贴现。</a:t>
            </a:r>
          </a:p>
        </p:txBody>
      </p:sp>
      <p:sp>
        <p:nvSpPr>
          <p:cNvPr id="16" name="矩形 15">
            <a:extLst>
              <a:ext uri="{FF2B5EF4-FFF2-40B4-BE49-F238E27FC236}">
                <a16:creationId xmlns:a16="http://schemas.microsoft.com/office/drawing/2014/main" id="{06A7F7A2-E695-9AE3-87FB-2F7263CF03AB}"/>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7" name="Picture 16" descr="s26.png"/>
          <p:cNvPicPr>
            <a:picLocks noChangeAspect="1"/>
          </p:cNvPicPr>
          <p:nvPr/>
        </p:nvPicPr>
        <p:blipFill>
          <a:blip r:embed="rId2"/>
          <a:stretch>
            <a:fillRect/>
          </a:stretch>
        </p:blipFill>
        <p:spPr>
          <a:xfrm>
            <a:off x="932688" y="5212080"/>
            <a:ext cx="10104120" cy="347472"/>
          </a:xfrm>
          <a:prstGeom prst="rect">
            <a:avLst/>
          </a:prstGeom>
        </p:spPr>
      </p:pic>
      <p:sp>
        <p:nvSpPr>
          <p:cNvPr id="2" name="灯片编号占位符 6">
            <a:extLst>
              <a:ext uri="{FF2B5EF4-FFF2-40B4-BE49-F238E27FC236}">
                <a16:creationId xmlns:a16="http://schemas.microsoft.com/office/drawing/2014/main" id="{B1EB1FEC-3A75-A72A-7B7A-FE3B0090FA93}"/>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25</a:t>
            </a:fld>
            <a:endParaRPr lang="zh-CN" altLang="en-US" sz="2000"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适应预期与理性预期</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896112"/>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069848"/>
            <a:ext cx="9464040" cy="384048"/>
          </a:xfrm>
          <a:prstGeom prst="rect">
            <a:avLst/>
          </a:prstGeom>
          <a:noFill/>
        </p:spPr>
        <p:txBody>
          <a:bodyPr wrap="square" lIns="45720" rIns="45720" anchor="ctr">
            <a:spAutoFit/>
          </a:bodyPr>
          <a:lstStyle/>
          <a:p>
            <a:pPr algn="ctr">
              <a:spcAft>
                <a:spcPts val="500"/>
              </a:spcAft>
            </a:pPr>
            <a:r>
              <a:rPr sz="2600" b="0">
                <a:ea typeface="Hiragino Sans GB"/>
              </a:rPr>
              <a:t>Cₜ − Cₜ₋₁ = φ(Cₜᵉ − Cₜ₋₁)</a:t>
            </a:r>
          </a:p>
        </p:txBody>
      </p:sp>
      <p:sp>
        <p:nvSpPr>
          <p:cNvPr id="9" name="TextBox 8"/>
          <p:cNvSpPr txBox="1"/>
          <p:nvPr/>
        </p:nvSpPr>
        <p:spPr>
          <a:xfrm>
            <a:off x="10469880" y="1133856"/>
            <a:ext cx="502920" cy="323165"/>
          </a:xfrm>
          <a:prstGeom prst="rect">
            <a:avLst/>
          </a:prstGeom>
          <a:noFill/>
        </p:spPr>
        <p:txBody>
          <a:bodyPr wrap="square" lIns="45720" rIns="45720" anchor="t">
            <a:spAutoFit/>
          </a:bodyPr>
          <a:lstStyle/>
          <a:p>
            <a:pPr algn="r">
              <a:spcAft>
                <a:spcPts val="500"/>
              </a:spcAft>
            </a:pPr>
            <a:r>
              <a:rPr sz="1500" b="0" dirty="0">
                <a:ea typeface="Hiragino Sans GB"/>
              </a:rPr>
              <a:t>7.9</a:t>
            </a:r>
          </a:p>
        </p:txBody>
      </p:sp>
      <p:sp>
        <p:nvSpPr>
          <p:cNvPr id="10" name="Rounded Rectangle 9"/>
          <p:cNvSpPr/>
          <p:nvPr/>
        </p:nvSpPr>
        <p:spPr>
          <a:xfrm>
            <a:off x="868680" y="178308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1956816"/>
            <a:ext cx="9464040" cy="384048"/>
          </a:xfrm>
          <a:prstGeom prst="rect">
            <a:avLst/>
          </a:prstGeom>
          <a:noFill/>
        </p:spPr>
        <p:txBody>
          <a:bodyPr wrap="square" lIns="45720" rIns="45720" anchor="ctr">
            <a:spAutoFit/>
          </a:bodyPr>
          <a:lstStyle/>
          <a:p>
            <a:pPr algn="ctr">
              <a:spcAft>
                <a:spcPts val="500"/>
              </a:spcAft>
            </a:pPr>
            <a:r>
              <a:rPr sz="2400" b="0" dirty="0">
                <a:ea typeface="Hiragino Sans GB"/>
              </a:rPr>
              <a:t>Cₜ = φα + (1−φ)Cₜ₋₁ + φβYₜ + uₜ</a:t>
            </a:r>
          </a:p>
        </p:txBody>
      </p:sp>
      <p:sp>
        <p:nvSpPr>
          <p:cNvPr id="12" name="TextBox 11"/>
          <p:cNvSpPr txBox="1"/>
          <p:nvPr/>
        </p:nvSpPr>
        <p:spPr>
          <a:xfrm>
            <a:off x="10469880" y="2020824"/>
            <a:ext cx="502920" cy="323165"/>
          </a:xfrm>
          <a:prstGeom prst="rect">
            <a:avLst/>
          </a:prstGeom>
          <a:noFill/>
        </p:spPr>
        <p:txBody>
          <a:bodyPr wrap="square" lIns="45720" rIns="45720" anchor="t">
            <a:spAutoFit/>
          </a:bodyPr>
          <a:lstStyle/>
          <a:p>
            <a:pPr algn="r">
              <a:spcAft>
                <a:spcPts val="500"/>
              </a:spcAft>
            </a:pPr>
            <a:r>
              <a:rPr sz="1500" b="0" dirty="0">
                <a:ea typeface="Hiragino Sans GB"/>
              </a:rPr>
              <a:t>7.10</a:t>
            </a:r>
          </a:p>
        </p:txBody>
      </p:sp>
      <p:sp>
        <p:nvSpPr>
          <p:cNvPr id="13" name="Rounded Rectangle 12"/>
          <p:cNvSpPr/>
          <p:nvPr/>
        </p:nvSpPr>
        <p:spPr>
          <a:xfrm>
            <a:off x="868680" y="2670048"/>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051560" y="2804976"/>
            <a:ext cx="9464040" cy="461665"/>
          </a:xfrm>
          <a:prstGeom prst="rect">
            <a:avLst/>
          </a:prstGeom>
          <a:noFill/>
        </p:spPr>
        <p:txBody>
          <a:bodyPr wrap="square" lIns="45720" rIns="45720" anchor="ctr">
            <a:spAutoFit/>
          </a:bodyPr>
          <a:lstStyle/>
          <a:p>
            <a:pPr algn="ctr">
              <a:spcAft>
                <a:spcPts val="500"/>
              </a:spcAft>
            </a:pPr>
            <a:r>
              <a:rPr sz="2400" b="0" dirty="0">
                <a:ea typeface="Hiragino Sans GB"/>
              </a:rPr>
              <a:t>Yₜᵉ = (1−φ)Yₜ + </a:t>
            </a:r>
            <a:r>
              <a:rPr sz="2400" b="0" dirty="0" err="1">
                <a:ea typeface="Hiragino Sans GB"/>
              </a:rPr>
              <a:t>φY</a:t>
            </a:r>
            <a:r>
              <a:rPr sz="2400" b="0" dirty="0">
                <a:ea typeface="Hiragino Sans GB"/>
              </a:rPr>
              <a:t>ₜ₋₁ᵉ</a:t>
            </a:r>
          </a:p>
        </p:txBody>
      </p:sp>
      <p:sp>
        <p:nvSpPr>
          <p:cNvPr id="15" name="TextBox 14"/>
          <p:cNvSpPr txBox="1"/>
          <p:nvPr/>
        </p:nvSpPr>
        <p:spPr>
          <a:xfrm>
            <a:off x="10469880" y="2913767"/>
            <a:ext cx="502920" cy="323165"/>
          </a:xfrm>
          <a:prstGeom prst="rect">
            <a:avLst/>
          </a:prstGeom>
          <a:noFill/>
        </p:spPr>
        <p:txBody>
          <a:bodyPr wrap="square" lIns="45720" rIns="45720" anchor="t">
            <a:spAutoFit/>
          </a:bodyPr>
          <a:lstStyle/>
          <a:p>
            <a:pPr algn="r">
              <a:spcAft>
                <a:spcPts val="500"/>
              </a:spcAft>
            </a:pPr>
            <a:r>
              <a:rPr sz="1500" b="0" dirty="0">
                <a:ea typeface="Hiragino Sans GB"/>
              </a:rPr>
              <a:t>7.1</a:t>
            </a:r>
            <a:r>
              <a:rPr lang="en-US" altLang="zh-CN" sz="1500" b="0" dirty="0">
                <a:ea typeface="Hiragino Sans GB"/>
              </a:rPr>
              <a:t>1</a:t>
            </a:r>
            <a:endParaRPr sz="1500" b="0" dirty="0">
              <a:ea typeface="Hiragino Sans GB"/>
            </a:endParaRPr>
          </a:p>
        </p:txBody>
      </p:sp>
      <p:sp>
        <p:nvSpPr>
          <p:cNvPr id="16" name="Rounded Rectangle 15"/>
          <p:cNvSpPr/>
          <p:nvPr/>
        </p:nvSpPr>
        <p:spPr>
          <a:xfrm>
            <a:off x="941832" y="4645152"/>
            <a:ext cx="10332720" cy="1078992"/>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1216152" y="4901183"/>
            <a:ext cx="9875520" cy="677108"/>
          </a:xfrm>
          <a:prstGeom prst="rect">
            <a:avLst/>
          </a:prstGeom>
          <a:noFill/>
        </p:spPr>
        <p:txBody>
          <a:bodyPr wrap="square" lIns="45720" rIns="45720" anchor="t">
            <a:spAutoFit/>
          </a:bodyPr>
          <a:lstStyle/>
          <a:p>
            <a:pPr algn="ctr">
              <a:spcAft>
                <a:spcPts val="500"/>
              </a:spcAft>
            </a:pPr>
            <a:r>
              <a:rPr sz="1900" b="0" dirty="0" err="1">
                <a:ea typeface="Hiragino Sans GB"/>
              </a:rPr>
              <a:t>尽管</a:t>
            </a:r>
            <a:r>
              <a:rPr lang="zh-CN" altLang="en-US" sz="1900" b="0" dirty="0">
                <a:ea typeface="Hiragino Sans GB"/>
              </a:rPr>
              <a:t>式</a:t>
            </a:r>
            <a:r>
              <a:rPr lang="zh-CN" altLang="en-US" sz="1900" dirty="0">
                <a:ea typeface="Hiragino Sans GB"/>
              </a:rPr>
              <a:t>（</a:t>
            </a:r>
            <a:r>
              <a:rPr lang="en-US" altLang="zh-CN" sz="1900" dirty="0">
                <a:ea typeface="Hiragino Sans GB"/>
              </a:rPr>
              <a:t>7.12</a:t>
            </a:r>
            <a:r>
              <a:rPr lang="zh-CN" altLang="en-US" sz="1900" dirty="0">
                <a:ea typeface="Hiragino Sans GB"/>
              </a:rPr>
              <a:t>）</a:t>
            </a:r>
            <a:r>
              <a:rPr sz="1900" b="0" dirty="0">
                <a:ea typeface="Hiragino Sans GB"/>
              </a:rPr>
              <a:t>与式（7.10）的参数结构存在差异，但所涉及的观测变量完全一致。二者具有完全相同的统计形式，无法通过计量模型估计做出区分。</a:t>
            </a:r>
          </a:p>
        </p:txBody>
      </p:sp>
      <p:sp>
        <p:nvSpPr>
          <p:cNvPr id="19" name="矩形 18">
            <a:extLst>
              <a:ext uri="{FF2B5EF4-FFF2-40B4-BE49-F238E27FC236}">
                <a16:creationId xmlns:a16="http://schemas.microsoft.com/office/drawing/2014/main" id="{2A1DD92B-AFB9-198B-0B01-649F283A733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3" name="Rounded Rectangle 12">
            <a:extLst>
              <a:ext uri="{FF2B5EF4-FFF2-40B4-BE49-F238E27FC236}">
                <a16:creationId xmlns:a16="http://schemas.microsoft.com/office/drawing/2014/main" id="{6818CD6E-DF3D-7864-042E-55BE239222DD}"/>
              </a:ext>
            </a:extLst>
          </p:cNvPr>
          <p:cNvSpPr/>
          <p:nvPr/>
        </p:nvSpPr>
        <p:spPr>
          <a:xfrm>
            <a:off x="868680" y="356616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13">
            <a:extLst>
              <a:ext uri="{FF2B5EF4-FFF2-40B4-BE49-F238E27FC236}">
                <a16:creationId xmlns:a16="http://schemas.microsoft.com/office/drawing/2014/main" id="{E6258C72-9B53-3A05-45A4-15EF39AD8D7B}"/>
              </a:ext>
            </a:extLst>
          </p:cNvPr>
          <p:cNvSpPr txBox="1"/>
          <p:nvPr/>
        </p:nvSpPr>
        <p:spPr>
          <a:xfrm>
            <a:off x="1051560" y="3673655"/>
            <a:ext cx="9464040" cy="461665"/>
          </a:xfrm>
          <a:prstGeom prst="rect">
            <a:avLst/>
          </a:prstGeom>
          <a:noFill/>
        </p:spPr>
        <p:txBody>
          <a:bodyPr wrap="square" lIns="45720" rIns="45720" anchor="ctr">
            <a:spAutoFit/>
          </a:bodyPr>
          <a:lstStyle/>
          <a:p>
            <a:pPr algn="ctr">
              <a:spcAft>
                <a:spcPts val="500"/>
              </a:spcAft>
            </a:pPr>
            <a:r>
              <a:rPr lang="en-US" sz="2400" b="0" dirty="0">
                <a:ea typeface="Hiragino Sans GB"/>
              </a:rPr>
              <a:t>Cₜ = </a:t>
            </a:r>
            <a:r>
              <a:rPr lang="el-GR" sz="2400" b="0" dirty="0">
                <a:ea typeface="Hiragino Sans GB"/>
              </a:rPr>
              <a:t>α(1−φ)+φ</a:t>
            </a:r>
            <a:r>
              <a:rPr lang="en-US" sz="2400" b="0" dirty="0">
                <a:ea typeface="Hiragino Sans GB"/>
              </a:rPr>
              <a:t>Cₜ₋₁+</a:t>
            </a:r>
            <a:r>
              <a:rPr lang="el-GR" sz="2400" b="0" dirty="0">
                <a:ea typeface="Hiragino Sans GB"/>
              </a:rPr>
              <a:t>β(1−φ)</a:t>
            </a:r>
            <a:r>
              <a:rPr lang="en-US" sz="2400" b="0" dirty="0">
                <a:ea typeface="Hiragino Sans GB"/>
              </a:rPr>
              <a:t>Yₜ+uₜ</a:t>
            </a:r>
            <a:endParaRPr sz="2400" b="0" dirty="0">
              <a:ea typeface="Hiragino Sans GB"/>
            </a:endParaRPr>
          </a:p>
        </p:txBody>
      </p:sp>
      <p:sp>
        <p:nvSpPr>
          <p:cNvPr id="27" name="TextBox 14">
            <a:extLst>
              <a:ext uri="{FF2B5EF4-FFF2-40B4-BE49-F238E27FC236}">
                <a16:creationId xmlns:a16="http://schemas.microsoft.com/office/drawing/2014/main" id="{970A5989-2AE9-9E17-2BBB-52F8F714CB0D}"/>
              </a:ext>
            </a:extLst>
          </p:cNvPr>
          <p:cNvSpPr txBox="1"/>
          <p:nvPr/>
        </p:nvSpPr>
        <p:spPr>
          <a:xfrm>
            <a:off x="10485720" y="3812155"/>
            <a:ext cx="502920" cy="323165"/>
          </a:xfrm>
          <a:prstGeom prst="rect">
            <a:avLst/>
          </a:prstGeom>
          <a:noFill/>
        </p:spPr>
        <p:txBody>
          <a:bodyPr wrap="square" lIns="45720" rIns="45720" anchor="t">
            <a:spAutoFit/>
          </a:bodyPr>
          <a:lstStyle/>
          <a:p>
            <a:pPr algn="r">
              <a:spcAft>
                <a:spcPts val="500"/>
              </a:spcAft>
            </a:pPr>
            <a:r>
              <a:rPr sz="1500" b="0" dirty="0">
                <a:ea typeface="Hiragino Sans GB"/>
              </a:rPr>
              <a:t>7.1</a:t>
            </a:r>
            <a:r>
              <a:rPr lang="en-US" sz="1500" dirty="0">
                <a:ea typeface="Hiragino Sans GB"/>
              </a:rPr>
              <a:t>2</a:t>
            </a:r>
            <a:endParaRPr sz="1500" b="0" dirty="0">
              <a:ea typeface="Hiragino Sans GB"/>
            </a:endParaRPr>
          </a:p>
        </p:txBody>
      </p:sp>
      <p:pic>
        <p:nvPicPr>
          <p:cNvPr id="28" name="Picture 27" descr="s27.png"/>
          <p:cNvPicPr>
            <a:picLocks noChangeAspect="1"/>
          </p:cNvPicPr>
          <p:nvPr/>
        </p:nvPicPr>
        <p:blipFill>
          <a:blip r:embed="rId2"/>
          <a:stretch>
            <a:fillRect/>
          </a:stretch>
        </p:blipFill>
        <p:spPr>
          <a:xfrm>
            <a:off x="932688" y="5797296"/>
            <a:ext cx="10104120" cy="310896"/>
          </a:xfrm>
          <a:prstGeom prst="rect">
            <a:avLst/>
          </a:prstGeom>
        </p:spPr>
      </p:pic>
      <p:sp>
        <p:nvSpPr>
          <p:cNvPr id="2" name="灯片编号占位符 6">
            <a:extLst>
              <a:ext uri="{FF2B5EF4-FFF2-40B4-BE49-F238E27FC236}">
                <a16:creationId xmlns:a16="http://schemas.microsoft.com/office/drawing/2014/main" id="{166BA16E-590D-716B-25D8-75C8CD164756}"/>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26</a:t>
            </a:fld>
            <a:endParaRPr lang="zh-CN" altLang="en-US" sz="2000"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1097280"/>
            <a:ext cx="4983480" cy="169164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868680" y="1097280"/>
            <a:ext cx="498348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69848" y="1325880"/>
            <a:ext cx="4581144" cy="402336"/>
          </a:xfrm>
          <a:prstGeom prst="rect">
            <a:avLst/>
          </a:prstGeom>
          <a:noFill/>
        </p:spPr>
        <p:txBody>
          <a:bodyPr wrap="square" lIns="45720" rIns="45720" anchor="t">
            <a:spAutoFit/>
          </a:bodyPr>
          <a:lstStyle/>
          <a:p>
            <a:pPr algn="l">
              <a:spcAft>
                <a:spcPts val="500"/>
              </a:spcAft>
            </a:pPr>
            <a:r>
              <a:rPr sz="2000" b="1">
                <a:ea typeface="Hiragino Sans GB"/>
              </a:rPr>
              <a:t>国民经济层面</a:t>
            </a:r>
          </a:p>
        </p:txBody>
      </p:sp>
      <p:sp>
        <p:nvSpPr>
          <p:cNvPr id="10" name="TextBox 9"/>
          <p:cNvSpPr txBox="1"/>
          <p:nvPr/>
        </p:nvSpPr>
        <p:spPr>
          <a:xfrm>
            <a:off x="1069848" y="1828800"/>
            <a:ext cx="4581144" cy="795528"/>
          </a:xfrm>
          <a:prstGeom prst="rect">
            <a:avLst/>
          </a:prstGeom>
          <a:noFill/>
        </p:spPr>
        <p:txBody>
          <a:bodyPr wrap="square" lIns="45720" rIns="45720" anchor="t">
            <a:spAutoFit/>
          </a:bodyPr>
          <a:lstStyle/>
          <a:p>
            <a:pPr algn="l">
              <a:spcAft>
                <a:spcPts val="500"/>
              </a:spcAft>
            </a:pPr>
            <a:r>
              <a:rPr sz="1800" b="0">
                <a:ea typeface="Hiragino Sans GB"/>
              </a:rPr>
              <a:t>数据跨度为1952—2023年；模型估计利用1952—2021年数据，最后两年数据用于预测检验。</a:t>
            </a:r>
          </a:p>
        </p:txBody>
      </p:sp>
      <p:sp>
        <p:nvSpPr>
          <p:cNvPr id="11" name="Rounded Rectangle 10"/>
          <p:cNvSpPr/>
          <p:nvPr/>
        </p:nvSpPr>
        <p:spPr>
          <a:xfrm>
            <a:off x="6355080" y="1097280"/>
            <a:ext cx="4983480" cy="169164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6355080" y="1097280"/>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6556248" y="1325880"/>
            <a:ext cx="4581144" cy="402336"/>
          </a:xfrm>
          <a:prstGeom prst="rect">
            <a:avLst/>
          </a:prstGeom>
          <a:noFill/>
        </p:spPr>
        <p:txBody>
          <a:bodyPr wrap="square" lIns="45720" rIns="45720" anchor="t">
            <a:spAutoFit/>
          </a:bodyPr>
          <a:lstStyle/>
          <a:p>
            <a:pPr algn="l">
              <a:spcAft>
                <a:spcPts val="500"/>
              </a:spcAft>
            </a:pPr>
            <a:r>
              <a:rPr sz="2000" b="1">
                <a:ea typeface="Hiragino Sans GB"/>
              </a:rPr>
              <a:t>城乡居民</a:t>
            </a:r>
          </a:p>
        </p:txBody>
      </p:sp>
      <p:sp>
        <p:nvSpPr>
          <p:cNvPr id="14" name="TextBox 13"/>
          <p:cNvSpPr txBox="1"/>
          <p:nvPr/>
        </p:nvSpPr>
        <p:spPr>
          <a:xfrm>
            <a:off x="6556248" y="1828800"/>
            <a:ext cx="4581144" cy="795528"/>
          </a:xfrm>
          <a:prstGeom prst="rect">
            <a:avLst/>
          </a:prstGeom>
          <a:noFill/>
        </p:spPr>
        <p:txBody>
          <a:bodyPr wrap="square" lIns="45720" rIns="45720" anchor="t">
            <a:spAutoFit/>
          </a:bodyPr>
          <a:lstStyle/>
          <a:p>
            <a:pPr algn="l">
              <a:spcAft>
                <a:spcPts val="500"/>
              </a:spcAft>
            </a:pPr>
            <a:r>
              <a:rPr sz="1800" b="0">
                <a:ea typeface="Hiragino Sans GB"/>
              </a:rPr>
              <a:t>城乡居民消费与收入数据跨度为1978—2023年；不再考察生命周期消费函数。</a:t>
            </a:r>
          </a:p>
        </p:txBody>
      </p:sp>
      <p:sp>
        <p:nvSpPr>
          <p:cNvPr id="15" name="Rounded Rectangle 14"/>
          <p:cNvSpPr/>
          <p:nvPr/>
        </p:nvSpPr>
        <p:spPr>
          <a:xfrm>
            <a:off x="868680" y="3383280"/>
            <a:ext cx="3154680" cy="12801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68680" y="3383280"/>
            <a:ext cx="31546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1069848" y="3611880"/>
            <a:ext cx="2752344" cy="402336"/>
          </a:xfrm>
          <a:prstGeom prst="rect">
            <a:avLst/>
          </a:prstGeom>
          <a:noFill/>
        </p:spPr>
        <p:txBody>
          <a:bodyPr wrap="square" lIns="45720" rIns="45720" anchor="t">
            <a:spAutoFit/>
          </a:bodyPr>
          <a:lstStyle/>
          <a:p>
            <a:pPr algn="l">
              <a:spcAft>
                <a:spcPts val="500"/>
              </a:spcAft>
            </a:pPr>
            <a:r>
              <a:rPr sz="2000" b="1">
                <a:ea typeface="Hiragino Sans GB"/>
              </a:rPr>
              <a:t>经济意义检验</a:t>
            </a:r>
          </a:p>
        </p:txBody>
      </p:sp>
      <p:sp>
        <p:nvSpPr>
          <p:cNvPr id="18" name="TextBox 17"/>
          <p:cNvSpPr txBox="1"/>
          <p:nvPr/>
        </p:nvSpPr>
        <p:spPr>
          <a:xfrm>
            <a:off x="1069848" y="4114800"/>
            <a:ext cx="2752344" cy="384047"/>
          </a:xfrm>
          <a:prstGeom prst="rect">
            <a:avLst/>
          </a:prstGeom>
          <a:noFill/>
        </p:spPr>
        <p:txBody>
          <a:bodyPr wrap="square" lIns="45720" rIns="45720" anchor="t">
            <a:spAutoFit/>
          </a:bodyPr>
          <a:lstStyle/>
          <a:p>
            <a:pPr algn="l">
              <a:spcAft>
                <a:spcPts val="500"/>
              </a:spcAft>
            </a:pPr>
            <a:r>
              <a:rPr sz="1800" b="0">
                <a:ea typeface="Hiragino Sans GB"/>
              </a:rPr>
              <a:t>检验模型是否符合理论预期。</a:t>
            </a:r>
          </a:p>
        </p:txBody>
      </p:sp>
      <p:sp>
        <p:nvSpPr>
          <p:cNvPr id="19" name="Rounded Rectangle 18"/>
          <p:cNvSpPr/>
          <p:nvPr/>
        </p:nvSpPr>
        <p:spPr>
          <a:xfrm>
            <a:off x="4526280" y="3383280"/>
            <a:ext cx="3154680" cy="12801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4526280" y="3383280"/>
            <a:ext cx="315468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4727448" y="3611880"/>
            <a:ext cx="2752344" cy="402336"/>
          </a:xfrm>
          <a:prstGeom prst="rect">
            <a:avLst/>
          </a:prstGeom>
          <a:noFill/>
        </p:spPr>
        <p:txBody>
          <a:bodyPr wrap="square" lIns="45720" rIns="45720" anchor="t">
            <a:spAutoFit/>
          </a:bodyPr>
          <a:lstStyle/>
          <a:p>
            <a:pPr algn="l">
              <a:spcAft>
                <a:spcPts val="500"/>
              </a:spcAft>
            </a:pPr>
            <a:r>
              <a:rPr sz="2000" b="1">
                <a:ea typeface="Hiragino Sans GB"/>
              </a:rPr>
              <a:t>统计检验</a:t>
            </a:r>
          </a:p>
        </p:txBody>
      </p:sp>
      <p:sp>
        <p:nvSpPr>
          <p:cNvPr id="22" name="TextBox 21"/>
          <p:cNvSpPr txBox="1"/>
          <p:nvPr/>
        </p:nvSpPr>
        <p:spPr>
          <a:xfrm>
            <a:off x="4727448" y="4114800"/>
            <a:ext cx="2752344" cy="384047"/>
          </a:xfrm>
          <a:prstGeom prst="rect">
            <a:avLst/>
          </a:prstGeom>
          <a:noFill/>
        </p:spPr>
        <p:txBody>
          <a:bodyPr wrap="square" lIns="45720" rIns="45720" anchor="t">
            <a:spAutoFit/>
          </a:bodyPr>
          <a:lstStyle/>
          <a:p>
            <a:pPr algn="l">
              <a:spcAft>
                <a:spcPts val="500"/>
              </a:spcAft>
            </a:pPr>
            <a:r>
              <a:rPr sz="1800" b="0">
                <a:ea typeface="Hiragino Sans GB"/>
              </a:rPr>
              <a:t>比较调整后的拟合优度。</a:t>
            </a:r>
          </a:p>
        </p:txBody>
      </p:sp>
      <p:sp>
        <p:nvSpPr>
          <p:cNvPr id="23" name="Rounded Rectangle 22"/>
          <p:cNvSpPr/>
          <p:nvPr/>
        </p:nvSpPr>
        <p:spPr>
          <a:xfrm>
            <a:off x="8183879" y="3383280"/>
            <a:ext cx="3154680" cy="128016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Rounded Rectangle 23"/>
          <p:cNvSpPr/>
          <p:nvPr/>
        </p:nvSpPr>
        <p:spPr>
          <a:xfrm>
            <a:off x="8183879" y="3383280"/>
            <a:ext cx="31546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8385048" y="3611880"/>
            <a:ext cx="2752344" cy="402336"/>
          </a:xfrm>
          <a:prstGeom prst="rect">
            <a:avLst/>
          </a:prstGeom>
          <a:noFill/>
        </p:spPr>
        <p:txBody>
          <a:bodyPr wrap="square" lIns="45720" rIns="45720" anchor="t">
            <a:spAutoFit/>
          </a:bodyPr>
          <a:lstStyle/>
          <a:p>
            <a:pPr algn="l">
              <a:spcAft>
                <a:spcPts val="500"/>
              </a:spcAft>
            </a:pPr>
            <a:r>
              <a:rPr sz="2000" b="1">
                <a:ea typeface="Hiragino Sans GB"/>
              </a:rPr>
              <a:t>预测检验</a:t>
            </a:r>
          </a:p>
        </p:txBody>
      </p:sp>
      <p:sp>
        <p:nvSpPr>
          <p:cNvPr id="26" name="TextBox 25"/>
          <p:cNvSpPr txBox="1"/>
          <p:nvPr/>
        </p:nvSpPr>
        <p:spPr>
          <a:xfrm>
            <a:off x="8385048" y="4114800"/>
            <a:ext cx="2752344" cy="384047"/>
          </a:xfrm>
          <a:prstGeom prst="rect">
            <a:avLst/>
          </a:prstGeom>
          <a:noFill/>
        </p:spPr>
        <p:txBody>
          <a:bodyPr wrap="square" lIns="45720" rIns="45720" anchor="t">
            <a:spAutoFit/>
          </a:bodyPr>
          <a:lstStyle/>
          <a:p>
            <a:pPr algn="l">
              <a:spcAft>
                <a:spcPts val="500"/>
              </a:spcAft>
            </a:pPr>
            <a:r>
              <a:rPr sz="1800" b="0">
                <a:ea typeface="Hiragino Sans GB"/>
              </a:rPr>
              <a:t>比较最后两年预测误差。</a:t>
            </a:r>
          </a:p>
        </p:txBody>
      </p:sp>
      <p:sp>
        <p:nvSpPr>
          <p:cNvPr id="28" name="矩形 27">
            <a:extLst>
              <a:ext uri="{FF2B5EF4-FFF2-40B4-BE49-F238E27FC236}">
                <a16:creationId xmlns:a16="http://schemas.microsoft.com/office/drawing/2014/main" id="{F5494F34-3580-AA07-5B6D-030F97482806}"/>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30" name="Rectangle 4" descr="浅色上对角线">
            <a:extLst>
              <a:ext uri="{FF2B5EF4-FFF2-40B4-BE49-F238E27FC236}">
                <a16:creationId xmlns:a16="http://schemas.microsoft.com/office/drawing/2014/main" id="{B2D2F779-75FF-7B67-26FB-CA752CA34B89}"/>
              </a:ext>
            </a:extLst>
          </p:cNvPr>
          <p:cNvSpPr>
            <a:spLocks noChangeArrowheads="1"/>
          </p:cNvSpPr>
          <p:nvPr/>
        </p:nvSpPr>
        <p:spPr bwMode="auto">
          <a:xfrm>
            <a:off x="713232" y="0"/>
            <a:ext cx="6195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二、中国消费函数选择：数据与检验</a:t>
            </a:r>
          </a:p>
        </p:txBody>
      </p:sp>
      <p:sp>
        <p:nvSpPr>
          <p:cNvPr id="2" name="灯片编号占位符 6">
            <a:extLst>
              <a:ext uri="{FF2B5EF4-FFF2-40B4-BE49-F238E27FC236}">
                <a16:creationId xmlns:a16="http://schemas.microsoft.com/office/drawing/2014/main" id="{60F7B4A4-4532-C473-BC13-999ED4965EBE}"/>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27</a:t>
            </a:fld>
            <a:endParaRPr lang="zh-CN" altLang="en-US" sz="2000"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97B57-F437-CDCC-1D10-E23525D49EE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81D14E5F-5981-12A4-8FA7-A311A004CA45}"/>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矩形 27">
            <a:extLst>
              <a:ext uri="{FF2B5EF4-FFF2-40B4-BE49-F238E27FC236}">
                <a16:creationId xmlns:a16="http://schemas.microsoft.com/office/drawing/2014/main" id="{F28A38C0-E856-F4E2-FEA0-6562408426F8}"/>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30" name="Rectangle 4" descr="浅色上对角线">
            <a:extLst>
              <a:ext uri="{FF2B5EF4-FFF2-40B4-BE49-F238E27FC236}">
                <a16:creationId xmlns:a16="http://schemas.microsoft.com/office/drawing/2014/main" id="{31551E43-FCC6-85E4-ACF0-9164BD73910C}"/>
              </a:ext>
            </a:extLst>
          </p:cNvPr>
          <p:cNvSpPr>
            <a:spLocks noChangeArrowheads="1"/>
          </p:cNvSpPr>
          <p:nvPr/>
        </p:nvSpPr>
        <p:spPr bwMode="auto">
          <a:xfrm>
            <a:off x="713232" y="0"/>
            <a:ext cx="6195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二、中国消费函数选择：数据与检验</a:t>
            </a:r>
          </a:p>
        </p:txBody>
      </p:sp>
      <p:pic>
        <p:nvPicPr>
          <p:cNvPr id="3" name="图片 2" descr="修正后的表7.5">
            <a:extLst>
              <a:ext uri="{FF2B5EF4-FFF2-40B4-BE49-F238E27FC236}">
                <a16:creationId xmlns:a16="http://schemas.microsoft.com/office/drawing/2014/main" id="{4CC08424-AEDE-5B2D-DE49-2B150ED740D2}"/>
              </a:ext>
            </a:extLst>
          </p:cNvPr>
          <p:cNvPicPr>
            <a:picLocks/>
          </p:cNvPicPr>
          <p:nvPr/>
        </p:nvPicPr>
        <p:blipFill>
          <a:blip r:embed="rId2"/>
          <a:srcRect b="13033"/>
          <a:stretch>
            <a:fillRect/>
          </a:stretch>
        </p:blipFill>
        <p:spPr>
          <a:xfrm>
            <a:off x="1314450" y="988949"/>
            <a:ext cx="9925050" cy="5480431"/>
          </a:xfrm>
          <a:prstGeom prst="rect">
            <a:avLst/>
          </a:prstGeom>
        </p:spPr>
      </p:pic>
      <p:sp>
        <p:nvSpPr>
          <p:cNvPr id="2" name="灯片编号占位符 6">
            <a:extLst>
              <a:ext uri="{FF2B5EF4-FFF2-40B4-BE49-F238E27FC236}">
                <a16:creationId xmlns:a16="http://schemas.microsoft.com/office/drawing/2014/main" id="{E96F5499-0974-D2F8-B976-8C05432CD3E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28</a:t>
            </a:fld>
            <a:endParaRPr lang="zh-CN" altLang="en-US" sz="2000" dirty="0">
              <a:solidFill>
                <a:schemeClr val="tx1"/>
              </a:solidFill>
            </a:endParaRPr>
          </a:p>
        </p:txBody>
      </p:sp>
    </p:spTree>
    <p:extLst>
      <p:ext uri="{BB962C8B-B14F-4D97-AF65-F5344CB8AC3E}">
        <p14:creationId xmlns:p14="http://schemas.microsoft.com/office/powerpoint/2010/main" val="523424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消费需求理论概述</a:t>
            </a: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中国消费函数估计与选择</a:t>
            </a: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中国消费支出结构分析</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中国消费规模与结构分析</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
        <p:nvSpPr>
          <p:cNvPr id="4" name="圆角矩形 10">
            <a:extLst>
              <a:ext uri="{FF2B5EF4-FFF2-40B4-BE49-F238E27FC236}">
                <a16:creationId xmlns:a16="http://schemas.microsoft.com/office/drawing/2014/main" id="{5BB54D97-58D3-6C8E-7199-A5960A75F2C9}"/>
              </a:ext>
            </a:extLst>
          </p:cNvPr>
          <p:cNvSpPr/>
          <p:nvPr/>
        </p:nvSpPr>
        <p:spPr>
          <a:xfrm>
            <a:off x="2647315" y="541655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案例使用说明</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国民经济消费函数：结果与选择</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1051560"/>
            <a:ext cx="10424160" cy="214884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69848" y="1197863"/>
            <a:ext cx="10076688" cy="1964640"/>
          </a:xfrm>
          <a:prstGeom prst="rect">
            <a:avLst/>
          </a:prstGeom>
          <a:noFill/>
        </p:spPr>
        <p:txBody>
          <a:bodyPr wrap="square">
            <a:spAutoFit/>
          </a:bodyPr>
          <a:lstStyle/>
          <a:p>
            <a:pPr marL="342900" indent="-342900">
              <a:spcAft>
                <a:spcPts val="800"/>
              </a:spcAft>
              <a:buFont typeface="Wingdings" panose="05000000000000000000" pitchFamily="2" charset="2"/>
              <a:buChar char="Ø"/>
            </a:pPr>
            <a:r>
              <a:rPr sz="1900" b="0" dirty="0" err="1">
                <a:ea typeface="Hiragino Sans GB"/>
              </a:rPr>
              <a:t>同期收入是消费的重要决定因素：除相对收入模型外，其系数均显著为正</a:t>
            </a:r>
            <a:r>
              <a:rPr sz="1900" b="0" dirty="0">
                <a:ea typeface="Hiragino Sans GB"/>
              </a:rPr>
              <a:t>。</a:t>
            </a:r>
            <a:endParaRPr lang="en-US" sz="1900" b="0" dirty="0">
              <a:ea typeface="Hiragino Sans GB"/>
            </a:endParaRPr>
          </a:p>
          <a:p>
            <a:pPr>
              <a:spcAft>
                <a:spcPts val="800"/>
              </a:spcAft>
            </a:pPr>
            <a:endParaRPr sz="1900" b="0" dirty="0">
              <a:ea typeface="Hiragino Sans GB"/>
            </a:endParaRPr>
          </a:p>
          <a:p>
            <a:pPr marL="342900" indent="-342900">
              <a:spcAft>
                <a:spcPts val="800"/>
              </a:spcAft>
              <a:buFont typeface="Wingdings" panose="05000000000000000000" pitchFamily="2" charset="2"/>
              <a:buChar char="Ø"/>
            </a:pPr>
            <a:r>
              <a:rPr sz="1900" b="0" dirty="0" err="1">
                <a:ea typeface="Hiragino Sans GB"/>
              </a:rPr>
              <a:t>相对收入模型的两个解释变量均未通过t检验，主要源于共线性问题</a:t>
            </a:r>
            <a:r>
              <a:rPr sz="1900" b="0" dirty="0">
                <a:ea typeface="Hiragino Sans GB"/>
              </a:rPr>
              <a:t>。</a:t>
            </a:r>
            <a:endParaRPr lang="en-US" sz="1900" b="0" dirty="0">
              <a:ea typeface="Hiragino Sans GB"/>
            </a:endParaRPr>
          </a:p>
          <a:p>
            <a:pPr>
              <a:spcAft>
                <a:spcPts val="800"/>
              </a:spcAft>
            </a:pPr>
            <a:endParaRPr sz="1900" b="0" dirty="0">
              <a:ea typeface="Hiragino Sans GB"/>
            </a:endParaRPr>
          </a:p>
          <a:p>
            <a:pPr marL="342900" indent="-342900">
              <a:spcAft>
                <a:spcPts val="800"/>
              </a:spcAft>
              <a:buFont typeface="Wingdings" panose="05000000000000000000" pitchFamily="2" charset="2"/>
              <a:buChar char="Ø"/>
            </a:pPr>
            <a:r>
              <a:rPr sz="1900" b="0" dirty="0">
                <a:ea typeface="Hiragino Sans GB"/>
              </a:rPr>
              <a:t>调整后的拟合优度最高的是预期模型；预测检验中式（7.2）和式（7.8）效果更好。</a:t>
            </a:r>
          </a:p>
        </p:txBody>
      </p:sp>
      <p:sp>
        <p:nvSpPr>
          <p:cNvPr id="9" name="Rounded Rectangle 8"/>
          <p:cNvSpPr/>
          <p:nvPr/>
        </p:nvSpPr>
        <p:spPr>
          <a:xfrm>
            <a:off x="914400" y="3474720"/>
            <a:ext cx="10332720" cy="1143000"/>
          </a:xfrm>
          <a:prstGeom prst="roundRect">
            <a:avLst/>
          </a:prstGeom>
          <a:solidFill>
            <a:srgbClr val="DDEBF7"/>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1143000" y="3794760"/>
            <a:ext cx="9875520" cy="384048"/>
          </a:xfrm>
          <a:prstGeom prst="rect">
            <a:avLst/>
          </a:prstGeom>
          <a:noFill/>
        </p:spPr>
        <p:txBody>
          <a:bodyPr wrap="square" lIns="45720" rIns="45720" anchor="t">
            <a:spAutoFit/>
          </a:bodyPr>
          <a:lstStyle/>
          <a:p>
            <a:pPr algn="ctr">
              <a:spcAft>
                <a:spcPts val="500"/>
              </a:spcAft>
            </a:pPr>
            <a:r>
              <a:rPr sz="2300" b="1">
                <a:ea typeface="STSong"/>
              </a:rPr>
              <a:t>两类预期模型和持久收入模型，对我国居民消费行为具有更好的解释能力。</a:t>
            </a:r>
          </a:p>
        </p:txBody>
      </p:sp>
      <p:sp>
        <p:nvSpPr>
          <p:cNvPr id="11" name="TextBox 10"/>
          <p:cNvSpPr txBox="1"/>
          <p:nvPr/>
        </p:nvSpPr>
        <p:spPr>
          <a:xfrm>
            <a:off x="1143000" y="5074920"/>
            <a:ext cx="9875520" cy="384048"/>
          </a:xfrm>
          <a:prstGeom prst="rect">
            <a:avLst/>
          </a:prstGeom>
          <a:noFill/>
        </p:spPr>
        <p:txBody>
          <a:bodyPr wrap="square" lIns="45720" rIns="45720" anchor="t">
            <a:spAutoFit/>
          </a:bodyPr>
          <a:lstStyle/>
          <a:p>
            <a:pPr algn="ctr">
              <a:spcAft>
                <a:spcPts val="500"/>
              </a:spcAft>
            </a:pPr>
            <a:r>
              <a:rPr sz="2100" b="0">
                <a:ea typeface="Hiragino Sans GB"/>
              </a:rPr>
              <a:t>根据估计结果无法区分我国居民的消费模式属于理性预期还是适应预期。</a:t>
            </a:r>
          </a:p>
        </p:txBody>
      </p:sp>
      <p:sp>
        <p:nvSpPr>
          <p:cNvPr id="13" name="矩形 12">
            <a:extLst>
              <a:ext uri="{FF2B5EF4-FFF2-40B4-BE49-F238E27FC236}">
                <a16:creationId xmlns:a16="http://schemas.microsoft.com/office/drawing/2014/main" id="{ED92A33D-DEC3-403D-F7D9-D109668522F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6F6AA2A1-2F8D-50C5-D3E6-A1F899D619F8}"/>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29</a:t>
            </a:fld>
            <a:endParaRPr lang="zh-CN" altLang="en-US" sz="2000" dirty="0">
              <a:solidFill>
                <a:schemeClr val="tx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城镇居民消费函数：结果与选择</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矩形 9">
            <a:extLst>
              <a:ext uri="{FF2B5EF4-FFF2-40B4-BE49-F238E27FC236}">
                <a16:creationId xmlns:a16="http://schemas.microsoft.com/office/drawing/2014/main" id="{68F4298A-E0DB-D645-3334-E4006173C1B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1" name="图片 10" descr="表7.6 中国城镇居民消费函数估计结果">
            <a:extLst>
              <a:ext uri="{FF2B5EF4-FFF2-40B4-BE49-F238E27FC236}">
                <a16:creationId xmlns:a16="http://schemas.microsoft.com/office/drawing/2014/main" id="{5FDBFBF1-76BB-0EA7-D5C1-E6A94B735623}"/>
              </a:ext>
            </a:extLst>
          </p:cNvPr>
          <p:cNvPicPr>
            <a:picLocks/>
          </p:cNvPicPr>
          <p:nvPr/>
        </p:nvPicPr>
        <p:blipFill>
          <a:blip r:embed="rId2"/>
          <a:srcRect b="10670"/>
          <a:stretch>
            <a:fillRect/>
          </a:stretch>
        </p:blipFill>
        <p:spPr>
          <a:xfrm>
            <a:off x="923925" y="804862"/>
            <a:ext cx="10670667" cy="5765102"/>
          </a:xfrm>
          <a:prstGeom prst="rect">
            <a:avLst/>
          </a:prstGeom>
        </p:spPr>
      </p:pic>
      <p:sp>
        <p:nvSpPr>
          <p:cNvPr id="2" name="灯片编号占位符 6">
            <a:extLst>
              <a:ext uri="{FF2B5EF4-FFF2-40B4-BE49-F238E27FC236}">
                <a16:creationId xmlns:a16="http://schemas.microsoft.com/office/drawing/2014/main" id="{1FB2845C-F009-FEBC-9EB6-7DC6C111013B}"/>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30</a:t>
            </a:fld>
            <a:endParaRPr lang="zh-CN" altLang="en-US" sz="2000"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84391-DEDE-6B2E-B925-07C87C4536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65F1883-51A0-2E5C-8489-AC872C842358}"/>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城镇居民消费函数：结果与选择</a:t>
            </a:r>
          </a:p>
        </p:txBody>
      </p:sp>
      <p:sp>
        <p:nvSpPr>
          <p:cNvPr id="5" name="Rectangle 4">
            <a:extLst>
              <a:ext uri="{FF2B5EF4-FFF2-40B4-BE49-F238E27FC236}">
                <a16:creationId xmlns:a16="http://schemas.microsoft.com/office/drawing/2014/main" id="{12AA2409-FB49-9C79-268D-0D5634CAEFC4}"/>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a:extLst>
              <a:ext uri="{FF2B5EF4-FFF2-40B4-BE49-F238E27FC236}">
                <a16:creationId xmlns:a16="http://schemas.microsoft.com/office/drawing/2014/main" id="{5A513205-E61B-837A-F25D-45A4F4B6957A}"/>
              </a:ext>
            </a:extLst>
          </p:cNvPr>
          <p:cNvSpPr/>
          <p:nvPr/>
        </p:nvSpPr>
        <p:spPr>
          <a:xfrm>
            <a:off x="868680" y="1051560"/>
            <a:ext cx="10424160" cy="40690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AB1140A4-5BD2-D325-6DA7-7BE3156CC1BB}"/>
              </a:ext>
            </a:extLst>
          </p:cNvPr>
          <p:cNvSpPr txBox="1"/>
          <p:nvPr/>
        </p:nvSpPr>
        <p:spPr>
          <a:xfrm>
            <a:off x="1069848" y="1197863"/>
            <a:ext cx="10076688" cy="3170099"/>
          </a:xfrm>
          <a:prstGeom prst="rect">
            <a:avLst/>
          </a:prstGeom>
          <a:noFill/>
        </p:spPr>
        <p:txBody>
          <a:bodyPr wrap="square">
            <a:spAutoFit/>
          </a:bodyPr>
          <a:lstStyle/>
          <a:p>
            <a:pPr marL="342900" indent="-342900">
              <a:spcAft>
                <a:spcPts val="800"/>
              </a:spcAft>
              <a:buFont typeface="Wingdings" panose="05000000000000000000" pitchFamily="2" charset="2"/>
              <a:buChar char="Ø"/>
            </a:pPr>
            <a:r>
              <a:rPr sz="2000" b="0" dirty="0" err="1">
                <a:ea typeface="Hiragino Sans GB"/>
              </a:rPr>
              <a:t>持久收入假说对城镇居民消费行为的刻画能力最强</a:t>
            </a:r>
            <a:r>
              <a:rPr sz="2000" b="0" dirty="0">
                <a:ea typeface="Hiragino Sans GB"/>
              </a:rPr>
              <a:t>。</a:t>
            </a:r>
            <a:endParaRPr lang="en-US" sz="2000" b="0" dirty="0">
              <a:ea typeface="Hiragino Sans GB"/>
            </a:endParaRPr>
          </a:p>
          <a:p>
            <a:pPr>
              <a:spcAft>
                <a:spcPts val="800"/>
              </a:spcAft>
            </a:pPr>
            <a:endParaRPr sz="2000" b="0" dirty="0">
              <a:ea typeface="Hiragino Sans GB"/>
            </a:endParaRPr>
          </a:p>
          <a:p>
            <a:pPr marL="342900" indent="-342900">
              <a:spcAft>
                <a:spcPts val="800"/>
              </a:spcAft>
              <a:buFont typeface="Wingdings" panose="05000000000000000000" pitchFamily="2" charset="2"/>
              <a:buChar char="Ø"/>
            </a:pPr>
            <a:r>
              <a:rPr sz="2000" b="0" dirty="0">
                <a:ea typeface="Hiragino Sans GB"/>
              </a:rPr>
              <a:t>持久收入的消费倾向为0.39，与国民经济整体估计结果非常接近。</a:t>
            </a:r>
            <a:endParaRPr lang="en-US" sz="2000" b="0" dirty="0">
              <a:ea typeface="Hiragino Sans GB"/>
            </a:endParaRPr>
          </a:p>
          <a:p>
            <a:pPr>
              <a:spcAft>
                <a:spcPts val="800"/>
              </a:spcAft>
            </a:pPr>
            <a:endParaRPr sz="2000" b="0" dirty="0">
              <a:ea typeface="Hiragino Sans GB"/>
            </a:endParaRPr>
          </a:p>
          <a:p>
            <a:pPr marL="342900" indent="-342900">
              <a:spcAft>
                <a:spcPts val="800"/>
              </a:spcAft>
              <a:buFont typeface="Wingdings" panose="05000000000000000000" pitchFamily="2" charset="2"/>
              <a:buChar char="Ø"/>
            </a:pPr>
            <a:r>
              <a:rPr sz="2000" b="0" dirty="0">
                <a:ea typeface="Hiragino Sans GB"/>
              </a:rPr>
              <a:t>式（7.2）估计结果也较好，其估计的消费倾向为0.6，且支持边际消费倾向递减的理论预期。</a:t>
            </a:r>
            <a:endParaRPr lang="en-US" sz="2000" b="0" dirty="0">
              <a:ea typeface="Hiragino Sans GB"/>
            </a:endParaRPr>
          </a:p>
          <a:p>
            <a:pPr>
              <a:spcAft>
                <a:spcPts val="800"/>
              </a:spcAft>
            </a:pPr>
            <a:endParaRPr sz="2000" b="0" dirty="0">
              <a:ea typeface="Hiragino Sans GB"/>
            </a:endParaRPr>
          </a:p>
          <a:p>
            <a:pPr marL="342900" indent="-342900">
              <a:spcAft>
                <a:spcPts val="800"/>
              </a:spcAft>
              <a:buFont typeface="Wingdings" panose="05000000000000000000" pitchFamily="2" charset="2"/>
              <a:buChar char="Ø"/>
            </a:pPr>
            <a:r>
              <a:rPr sz="2000" b="0" dirty="0" err="1">
                <a:ea typeface="Hiragino Sans GB"/>
              </a:rPr>
              <a:t>相对收入模型估计系数无法通过经济意义检验，预期模型则难以通过统计检验</a:t>
            </a:r>
            <a:r>
              <a:rPr sz="2000" b="0" dirty="0">
                <a:ea typeface="Hiragino Sans GB"/>
              </a:rPr>
              <a:t>。</a:t>
            </a:r>
          </a:p>
        </p:txBody>
      </p:sp>
      <p:sp>
        <p:nvSpPr>
          <p:cNvPr id="10" name="矩形 9">
            <a:extLst>
              <a:ext uri="{FF2B5EF4-FFF2-40B4-BE49-F238E27FC236}">
                <a16:creationId xmlns:a16="http://schemas.microsoft.com/office/drawing/2014/main" id="{B02A4697-DBAD-3203-C7C1-E1E71AFB82D8}"/>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B9DB63C6-6FCA-3CFB-84AA-C945D23FFDEC}"/>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31</a:t>
            </a:fld>
            <a:endParaRPr lang="zh-CN" altLang="en-US" sz="2000" dirty="0">
              <a:solidFill>
                <a:schemeClr val="tx1"/>
              </a:solidFill>
            </a:endParaRPr>
          </a:p>
        </p:txBody>
      </p:sp>
    </p:spTree>
    <p:extLst>
      <p:ext uri="{BB962C8B-B14F-4D97-AF65-F5344CB8AC3E}">
        <p14:creationId xmlns:p14="http://schemas.microsoft.com/office/powerpoint/2010/main" val="32763525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2E5B3-3198-F1A3-6496-D5151CBC2CC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ADF0C99-981C-3CF9-6C3D-AE2C016FBAFB}"/>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lang="zh-CN" altLang="en-US" sz="2600" b="1" dirty="0">
                <a:ea typeface="Hiragino Sans GB"/>
              </a:rPr>
              <a:t>农村</a:t>
            </a:r>
            <a:r>
              <a:rPr sz="2600" b="1" dirty="0" err="1">
                <a:ea typeface="Hiragino Sans GB"/>
              </a:rPr>
              <a:t>居民消费函数：结果与选择</a:t>
            </a:r>
            <a:endParaRPr sz="2600" b="1" dirty="0">
              <a:ea typeface="Hiragino Sans GB"/>
            </a:endParaRPr>
          </a:p>
        </p:txBody>
      </p:sp>
      <p:sp>
        <p:nvSpPr>
          <p:cNvPr id="5" name="Rectangle 4">
            <a:extLst>
              <a:ext uri="{FF2B5EF4-FFF2-40B4-BE49-F238E27FC236}">
                <a16:creationId xmlns:a16="http://schemas.microsoft.com/office/drawing/2014/main" id="{8F9B0666-453A-D847-C79F-57F5F88BB4DC}"/>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矩形 9">
            <a:extLst>
              <a:ext uri="{FF2B5EF4-FFF2-40B4-BE49-F238E27FC236}">
                <a16:creationId xmlns:a16="http://schemas.microsoft.com/office/drawing/2014/main" id="{17CF616D-178B-A503-69AB-8FFEB877945F}"/>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3" name="图片 2">
            <a:extLst>
              <a:ext uri="{FF2B5EF4-FFF2-40B4-BE49-F238E27FC236}">
                <a16:creationId xmlns:a16="http://schemas.microsoft.com/office/drawing/2014/main" id="{2AA89096-C95B-FF1C-675B-3596A713F921}"/>
              </a:ext>
            </a:extLst>
          </p:cNvPr>
          <p:cNvPicPr>
            <a:picLocks/>
          </p:cNvPicPr>
          <p:nvPr/>
        </p:nvPicPr>
        <p:blipFill>
          <a:blip r:embed="rId2"/>
          <a:srcRect b="11736"/>
          <a:stretch>
            <a:fillRect/>
          </a:stretch>
        </p:blipFill>
        <p:spPr>
          <a:xfrm>
            <a:off x="1008888" y="865694"/>
            <a:ext cx="10581132" cy="5571682"/>
          </a:xfrm>
          <a:prstGeom prst="rect">
            <a:avLst/>
          </a:prstGeom>
        </p:spPr>
      </p:pic>
      <p:sp>
        <p:nvSpPr>
          <p:cNvPr id="2" name="灯片编号占位符 6">
            <a:extLst>
              <a:ext uri="{FF2B5EF4-FFF2-40B4-BE49-F238E27FC236}">
                <a16:creationId xmlns:a16="http://schemas.microsoft.com/office/drawing/2014/main" id="{7DEA94D2-3247-EABF-F4FA-EFB47BC8F94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32</a:t>
            </a:fld>
            <a:endParaRPr lang="zh-CN" altLang="en-US" sz="2000" dirty="0">
              <a:solidFill>
                <a:schemeClr val="tx1"/>
              </a:solidFill>
            </a:endParaRPr>
          </a:p>
        </p:txBody>
      </p:sp>
    </p:spTree>
    <p:extLst>
      <p:ext uri="{BB962C8B-B14F-4D97-AF65-F5344CB8AC3E}">
        <p14:creationId xmlns:p14="http://schemas.microsoft.com/office/powerpoint/2010/main" val="26686764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24D7C-E063-8281-97A8-62EF8B6D3D9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632A927-4E0B-2D57-AA83-291C9D58DFD7}"/>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lang="zh-CN" altLang="en-US" sz="2600" b="1" dirty="0">
                <a:ea typeface="Hiragino Sans GB"/>
              </a:rPr>
              <a:t>农村</a:t>
            </a:r>
            <a:r>
              <a:rPr sz="2600" b="1" dirty="0" err="1">
                <a:ea typeface="Hiragino Sans GB"/>
              </a:rPr>
              <a:t>居民消费函数：结果与选择</a:t>
            </a:r>
            <a:endParaRPr sz="2600" b="1" dirty="0">
              <a:ea typeface="Hiragino Sans GB"/>
            </a:endParaRPr>
          </a:p>
        </p:txBody>
      </p:sp>
      <p:sp>
        <p:nvSpPr>
          <p:cNvPr id="5" name="Rectangle 4">
            <a:extLst>
              <a:ext uri="{FF2B5EF4-FFF2-40B4-BE49-F238E27FC236}">
                <a16:creationId xmlns:a16="http://schemas.microsoft.com/office/drawing/2014/main" id="{A08DCC7F-BEEF-A9AC-2454-0E367535E9F5}"/>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a:extLst>
              <a:ext uri="{FF2B5EF4-FFF2-40B4-BE49-F238E27FC236}">
                <a16:creationId xmlns:a16="http://schemas.microsoft.com/office/drawing/2014/main" id="{C8163354-8223-D576-75FC-79ED9A8D8CAD}"/>
              </a:ext>
            </a:extLst>
          </p:cNvPr>
          <p:cNvSpPr/>
          <p:nvPr/>
        </p:nvSpPr>
        <p:spPr>
          <a:xfrm>
            <a:off x="868680" y="1051560"/>
            <a:ext cx="10424160" cy="406908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D3D469F7-E8C9-CA58-0F81-EFA60BD43E14}"/>
              </a:ext>
            </a:extLst>
          </p:cNvPr>
          <p:cNvSpPr txBox="1"/>
          <p:nvPr/>
        </p:nvSpPr>
        <p:spPr>
          <a:xfrm>
            <a:off x="1069848" y="1197863"/>
            <a:ext cx="10076688" cy="3170099"/>
          </a:xfrm>
          <a:prstGeom prst="rect">
            <a:avLst/>
          </a:prstGeom>
          <a:noFill/>
        </p:spPr>
        <p:txBody>
          <a:bodyPr wrap="square">
            <a:spAutoFit/>
          </a:bodyPr>
          <a:lstStyle/>
          <a:p>
            <a:pPr marL="342900" indent="-342900">
              <a:spcAft>
                <a:spcPts val="800"/>
              </a:spcAft>
              <a:buFont typeface="Wingdings" panose="05000000000000000000" pitchFamily="2" charset="2"/>
              <a:buChar char="Ø"/>
            </a:pPr>
            <a:r>
              <a:rPr lang="zh-CN" altLang="en-US" sz="2000" b="0" dirty="0">
                <a:ea typeface="Hiragino Sans GB"/>
              </a:rPr>
              <a:t>绝对收入模型和预期模型效果较好。预期模型的预测效果最佳。</a:t>
            </a:r>
            <a:endParaRPr lang="en-US" sz="2000" b="0" dirty="0">
              <a:ea typeface="Hiragino Sans GB"/>
            </a:endParaRPr>
          </a:p>
          <a:p>
            <a:pPr>
              <a:spcAft>
                <a:spcPts val="800"/>
              </a:spcAft>
            </a:pPr>
            <a:endParaRPr sz="2000" b="0" dirty="0">
              <a:ea typeface="Hiragino Sans GB"/>
            </a:endParaRPr>
          </a:p>
          <a:p>
            <a:pPr marL="342900" indent="-342900">
              <a:spcAft>
                <a:spcPts val="800"/>
              </a:spcAft>
              <a:buFont typeface="Wingdings" panose="05000000000000000000" pitchFamily="2" charset="2"/>
              <a:buChar char="Ø"/>
            </a:pPr>
            <a:r>
              <a:rPr lang="zh-CN" altLang="en-US" sz="2000" b="0" dirty="0">
                <a:ea typeface="Hiragino Sans GB"/>
              </a:rPr>
              <a:t>农村居民消费受上期消费影响很大</a:t>
            </a:r>
            <a:endParaRPr lang="en-US" altLang="zh-CN" sz="2000" b="0" dirty="0">
              <a:ea typeface="Hiragino Sans GB"/>
            </a:endParaRPr>
          </a:p>
          <a:p>
            <a:pPr marL="342900" indent="-342900">
              <a:spcAft>
                <a:spcPts val="800"/>
              </a:spcAft>
              <a:buFont typeface="Wingdings" panose="05000000000000000000" pitchFamily="2" charset="2"/>
              <a:buChar char="Ø"/>
            </a:pPr>
            <a:endParaRPr sz="2000" b="0" dirty="0">
              <a:ea typeface="Hiragino Sans GB"/>
            </a:endParaRPr>
          </a:p>
          <a:p>
            <a:pPr marL="342900" indent="-342900">
              <a:spcAft>
                <a:spcPts val="800"/>
              </a:spcAft>
              <a:buFont typeface="Wingdings" panose="05000000000000000000" pitchFamily="2" charset="2"/>
              <a:buChar char="Ø"/>
            </a:pPr>
            <a:r>
              <a:rPr lang="zh-CN" altLang="en-US" sz="2000" b="0" dirty="0">
                <a:ea typeface="Hiragino Sans GB"/>
              </a:rPr>
              <a:t>绝对收入模型的消费倾向取值合理；虽不符合边际消费倾向递减规律，但二次项系数绝对值非常微小</a:t>
            </a:r>
            <a:r>
              <a:rPr sz="2000" b="0" dirty="0">
                <a:ea typeface="Hiragino Sans GB"/>
              </a:rPr>
              <a:t>。</a:t>
            </a:r>
            <a:endParaRPr lang="en-US" sz="2000" b="0" dirty="0">
              <a:ea typeface="Hiragino Sans GB"/>
            </a:endParaRPr>
          </a:p>
          <a:p>
            <a:pPr>
              <a:spcAft>
                <a:spcPts val="800"/>
              </a:spcAft>
            </a:pPr>
            <a:endParaRPr sz="2000" b="0" dirty="0">
              <a:ea typeface="Hiragino Sans GB"/>
            </a:endParaRPr>
          </a:p>
          <a:p>
            <a:pPr marL="342900" indent="-342900">
              <a:spcAft>
                <a:spcPts val="800"/>
              </a:spcAft>
              <a:buFont typeface="Wingdings" panose="05000000000000000000" pitchFamily="2" charset="2"/>
              <a:buChar char="Ø"/>
            </a:pPr>
            <a:r>
              <a:rPr lang="zh-CN" altLang="en-US" sz="2000" b="0" dirty="0">
                <a:ea typeface="Hiragino Sans GB"/>
              </a:rPr>
              <a:t>农村居民消费倾向并未下降主要源于其收入尚处于较低水平</a:t>
            </a:r>
            <a:r>
              <a:rPr sz="2000" b="0" dirty="0">
                <a:ea typeface="Hiragino Sans GB"/>
              </a:rPr>
              <a:t>。</a:t>
            </a:r>
          </a:p>
        </p:txBody>
      </p:sp>
      <p:sp>
        <p:nvSpPr>
          <p:cNvPr id="10" name="矩形 9">
            <a:extLst>
              <a:ext uri="{FF2B5EF4-FFF2-40B4-BE49-F238E27FC236}">
                <a16:creationId xmlns:a16="http://schemas.microsoft.com/office/drawing/2014/main" id="{B85CFD5E-D8AA-FC66-8BA8-6CBB140E7BA3}"/>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33371D4C-4DF8-6B46-B137-362C05D6B503}"/>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33</a:t>
            </a:fld>
            <a:endParaRPr lang="zh-CN" altLang="en-US" sz="2000" dirty="0">
              <a:solidFill>
                <a:schemeClr val="tx1"/>
              </a:solidFill>
            </a:endParaRPr>
          </a:p>
        </p:txBody>
      </p:sp>
    </p:spTree>
    <p:extLst>
      <p:ext uri="{BB962C8B-B14F-4D97-AF65-F5344CB8AC3E}">
        <p14:creationId xmlns:p14="http://schemas.microsoft.com/office/powerpoint/2010/main" val="3749225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城乡差异</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ounded Rectangle 14"/>
          <p:cNvSpPr/>
          <p:nvPr/>
        </p:nvSpPr>
        <p:spPr>
          <a:xfrm>
            <a:off x="914400" y="1285875"/>
            <a:ext cx="4983480" cy="17830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914400" y="1285875"/>
            <a:ext cx="49834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1115568" y="1514475"/>
            <a:ext cx="4581144" cy="402336"/>
          </a:xfrm>
          <a:prstGeom prst="rect">
            <a:avLst/>
          </a:prstGeom>
          <a:noFill/>
        </p:spPr>
        <p:txBody>
          <a:bodyPr wrap="square" lIns="45720" rIns="45720" anchor="t">
            <a:spAutoFit/>
          </a:bodyPr>
          <a:lstStyle/>
          <a:p>
            <a:pPr algn="l">
              <a:spcAft>
                <a:spcPts val="500"/>
              </a:spcAft>
            </a:pPr>
            <a:r>
              <a:rPr sz="2000" b="1">
                <a:ea typeface="Hiragino Sans GB"/>
              </a:rPr>
              <a:t>城乡差异</a:t>
            </a:r>
          </a:p>
        </p:txBody>
      </p:sp>
      <p:sp>
        <p:nvSpPr>
          <p:cNvPr id="18" name="TextBox 17"/>
          <p:cNvSpPr txBox="1"/>
          <p:nvPr/>
        </p:nvSpPr>
        <p:spPr>
          <a:xfrm>
            <a:off x="1115568" y="2017395"/>
            <a:ext cx="4581144" cy="886968"/>
          </a:xfrm>
          <a:prstGeom prst="rect">
            <a:avLst/>
          </a:prstGeom>
          <a:noFill/>
        </p:spPr>
        <p:txBody>
          <a:bodyPr wrap="square" lIns="45720" rIns="45720" anchor="t">
            <a:spAutoFit/>
          </a:bodyPr>
          <a:lstStyle/>
          <a:p>
            <a:pPr algn="l">
              <a:spcAft>
                <a:spcPts val="500"/>
              </a:spcAft>
            </a:pPr>
            <a:r>
              <a:rPr sz="1800" b="0">
                <a:ea typeface="Hiragino Sans GB"/>
              </a:rPr>
              <a:t>城镇居民自发消费明显高于农村，同时消费倾向低于农村；城镇居民边际消费倾向递减，而农村居民消费倾向轻微上升。</a:t>
            </a:r>
          </a:p>
        </p:txBody>
      </p:sp>
      <p:sp>
        <p:nvSpPr>
          <p:cNvPr id="19" name="Rounded Rectangle 18"/>
          <p:cNvSpPr/>
          <p:nvPr/>
        </p:nvSpPr>
        <p:spPr>
          <a:xfrm>
            <a:off x="6400800" y="1285875"/>
            <a:ext cx="4983480" cy="17830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6400800" y="1285875"/>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6601968" y="1514475"/>
            <a:ext cx="4581144" cy="402336"/>
          </a:xfrm>
          <a:prstGeom prst="rect">
            <a:avLst/>
          </a:prstGeom>
          <a:noFill/>
        </p:spPr>
        <p:txBody>
          <a:bodyPr wrap="square" lIns="45720" rIns="45720" anchor="t">
            <a:spAutoFit/>
          </a:bodyPr>
          <a:lstStyle/>
          <a:p>
            <a:pPr algn="l">
              <a:spcAft>
                <a:spcPts val="500"/>
              </a:spcAft>
            </a:pPr>
            <a:r>
              <a:rPr sz="2000" b="1">
                <a:ea typeface="Hiragino Sans GB"/>
              </a:rPr>
              <a:t>模型差异</a:t>
            </a:r>
          </a:p>
        </p:txBody>
      </p:sp>
      <p:sp>
        <p:nvSpPr>
          <p:cNvPr id="22" name="TextBox 21"/>
          <p:cNvSpPr txBox="1"/>
          <p:nvPr/>
        </p:nvSpPr>
        <p:spPr>
          <a:xfrm>
            <a:off x="6601968" y="2017395"/>
            <a:ext cx="4581144" cy="886968"/>
          </a:xfrm>
          <a:prstGeom prst="rect">
            <a:avLst/>
          </a:prstGeom>
          <a:noFill/>
        </p:spPr>
        <p:txBody>
          <a:bodyPr wrap="square" lIns="45720" rIns="45720" anchor="t">
            <a:spAutoFit/>
          </a:bodyPr>
          <a:lstStyle/>
          <a:p>
            <a:pPr algn="l">
              <a:spcAft>
                <a:spcPts val="500"/>
              </a:spcAft>
            </a:pPr>
            <a:r>
              <a:rPr sz="1800" b="0">
                <a:ea typeface="Hiragino Sans GB"/>
              </a:rPr>
              <a:t>城镇居民消费行为可由持久收入模型很好刻画，而农村居民消费行为与绝对收入模型更接近。</a:t>
            </a:r>
          </a:p>
        </p:txBody>
      </p:sp>
      <p:sp>
        <p:nvSpPr>
          <p:cNvPr id="24" name="矩形 23">
            <a:extLst>
              <a:ext uri="{FF2B5EF4-FFF2-40B4-BE49-F238E27FC236}">
                <a16:creationId xmlns:a16="http://schemas.microsoft.com/office/drawing/2014/main" id="{141DF8BD-0601-AD83-B0E9-2CE87D6C43D4}"/>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E6744B3E-2909-22F3-87DD-D8354448C4F4}"/>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34</a:t>
            </a:fld>
            <a:endParaRPr lang="zh-CN" altLang="en-US" sz="2000" dirty="0">
              <a:solidFill>
                <a:schemeClr val="tx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318B2-D27B-C488-CCF6-22F94FF6E2A2}"/>
            </a:ext>
          </a:extLst>
        </p:cNvPr>
        <p:cNvGrpSpPr/>
        <p:nvPr/>
      </p:nvGrpSpPr>
      <p:grpSpPr>
        <a:xfrm>
          <a:off x="0" y="0"/>
          <a:ext cx="0" cy="0"/>
          <a:chOff x="0" y="0"/>
          <a:chExt cx="0" cy="0"/>
        </a:xfrm>
      </p:grpSpPr>
      <p:pic>
        <p:nvPicPr>
          <p:cNvPr id="2" name="Picture 1" descr="image.jpg">
            <a:extLst>
              <a:ext uri="{FF2B5EF4-FFF2-40B4-BE49-F238E27FC236}">
                <a16:creationId xmlns:a16="http://schemas.microsoft.com/office/drawing/2014/main" id="{DF44CDF4-8513-2552-1180-87F96481CAEA}"/>
              </a:ext>
            </a:extLst>
          </p:cNvPr>
          <p:cNvPicPr>
            <a:picLocks noChangeAspect="1"/>
          </p:cNvPicPr>
          <p:nvPr/>
        </p:nvPicPr>
        <p:blipFill>
          <a:blip r:embed="rId2"/>
          <a:stretch>
            <a:fillRect/>
          </a:stretch>
        </p:blipFill>
        <p:spPr>
          <a:xfrm>
            <a:off x="500743" y="-65741"/>
            <a:ext cx="11691257" cy="6684750"/>
          </a:xfrm>
          <a:prstGeom prst="rect">
            <a:avLst/>
          </a:prstGeom>
        </p:spPr>
      </p:pic>
      <p:sp>
        <p:nvSpPr>
          <p:cNvPr id="7" name="TextBox 6">
            <a:extLst>
              <a:ext uri="{FF2B5EF4-FFF2-40B4-BE49-F238E27FC236}">
                <a16:creationId xmlns:a16="http://schemas.microsoft.com/office/drawing/2014/main" id="{8AD0C6BE-6E21-F035-C4ED-8AFFB1EEA671}"/>
              </a:ext>
            </a:extLst>
          </p:cNvPr>
          <p:cNvSpPr txBox="1"/>
          <p:nvPr/>
        </p:nvSpPr>
        <p:spPr>
          <a:xfrm>
            <a:off x="1965960" y="1078992"/>
            <a:ext cx="9372600" cy="769441"/>
          </a:xfrm>
          <a:prstGeom prst="rect">
            <a:avLst/>
          </a:prstGeom>
          <a:noFill/>
        </p:spPr>
        <p:txBody>
          <a:bodyPr wrap="square" lIns="45720" rIns="45720" anchor="t">
            <a:spAutoFit/>
          </a:bodyPr>
          <a:lstStyle/>
          <a:p>
            <a:pPr algn="ctr">
              <a:spcAft>
                <a:spcPts val="500"/>
              </a:spcAft>
            </a:pPr>
            <a:r>
              <a:rPr sz="4400" b="1" dirty="0">
                <a:latin typeface="楷体" panose="02010609060101010101" pitchFamily="49" charset="-122"/>
                <a:ea typeface="楷体" panose="02010609060101010101" pitchFamily="49" charset="-122"/>
              </a:rPr>
              <a:t>第</a:t>
            </a:r>
            <a:r>
              <a:rPr lang="zh-CN" altLang="en-US" sz="4400" b="1" dirty="0">
                <a:latin typeface="楷体" panose="02010609060101010101" pitchFamily="49" charset="-122"/>
                <a:ea typeface="楷体" panose="02010609060101010101" pitchFamily="49" charset="-122"/>
              </a:rPr>
              <a:t>四</a:t>
            </a:r>
            <a:r>
              <a:rPr sz="4400" b="1" dirty="0">
                <a:latin typeface="楷体" panose="02010609060101010101" pitchFamily="49" charset="-122"/>
                <a:ea typeface="楷体" panose="02010609060101010101" pitchFamily="49" charset="-122"/>
              </a:rPr>
              <a:t>节  </a:t>
            </a:r>
            <a:r>
              <a:rPr lang="zh-CN" altLang="en-US" sz="4400" b="1" dirty="0">
                <a:latin typeface="楷体" panose="02010609060101010101" pitchFamily="49" charset="-122"/>
                <a:ea typeface="楷体" panose="02010609060101010101" pitchFamily="49" charset="-122"/>
              </a:rPr>
              <a:t>中国消费支出结构分析</a:t>
            </a:r>
            <a:endParaRPr sz="4400" b="1" dirty="0">
              <a:latin typeface="楷体" panose="02010609060101010101" pitchFamily="49" charset="-122"/>
              <a:ea typeface="楷体" panose="02010609060101010101" pitchFamily="49" charset="-122"/>
            </a:endParaRPr>
          </a:p>
        </p:txBody>
      </p:sp>
      <p:sp>
        <p:nvSpPr>
          <p:cNvPr id="8" name="Rectangle 7">
            <a:extLst>
              <a:ext uri="{FF2B5EF4-FFF2-40B4-BE49-F238E27FC236}">
                <a16:creationId xmlns:a16="http://schemas.microsoft.com/office/drawing/2014/main" id="{13D02431-EF1A-88A2-B77C-793256ED5628}"/>
              </a:ext>
            </a:extLst>
          </p:cNvPr>
          <p:cNvSpPr/>
          <p:nvPr/>
        </p:nvSpPr>
        <p:spPr>
          <a:xfrm>
            <a:off x="1993392" y="2057400"/>
            <a:ext cx="7955279" cy="36576"/>
          </a:xfrm>
          <a:prstGeom prst="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矩形 15">
            <a:extLst>
              <a:ext uri="{FF2B5EF4-FFF2-40B4-BE49-F238E27FC236}">
                <a16:creationId xmlns:a16="http://schemas.microsoft.com/office/drawing/2014/main" id="{9A0C7FD8-23CF-8D21-AFF9-A6BE422AD87A}"/>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18" name="Rectangle 9">
            <a:extLst>
              <a:ext uri="{FF2B5EF4-FFF2-40B4-BE49-F238E27FC236}">
                <a16:creationId xmlns:a16="http://schemas.microsoft.com/office/drawing/2014/main" id="{45CFFDF2-6B08-9D84-81A9-093669D45F86}"/>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一、需求函数模型简介</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二、中国</a:t>
            </a:r>
            <a:r>
              <a:rPr lang="en-US" altLang="zh-CN" sz="3600" b="1" dirty="0">
                <a:solidFill>
                  <a:srgbClr val="0070C0"/>
                </a:solidFill>
                <a:latin typeface="楷体" panose="02010609060101010101" charset="-122"/>
                <a:ea typeface="楷体" panose="02010609060101010101" charset="-122"/>
                <a:sym typeface="+mn-ea"/>
              </a:rPr>
              <a:t>ELES</a:t>
            </a:r>
            <a:r>
              <a:rPr lang="zh-CN" altLang="en-US" sz="3600" b="1" dirty="0">
                <a:solidFill>
                  <a:srgbClr val="0070C0"/>
                </a:solidFill>
                <a:latin typeface="楷体" panose="02010609060101010101" charset="-122"/>
                <a:ea typeface="楷体" panose="02010609060101010101" charset="-122"/>
                <a:sym typeface="+mn-ea"/>
              </a:rPr>
              <a:t>模型估计：</a:t>
            </a:r>
            <a:r>
              <a:rPr lang="zh-CN" altLang="en-US" sz="3200" b="1" dirty="0">
                <a:solidFill>
                  <a:srgbClr val="0070C0"/>
                </a:solidFill>
                <a:latin typeface="楷体" panose="02010609060101010101" charset="-122"/>
                <a:ea typeface="楷体" panose="02010609060101010101" charset="-122"/>
                <a:sym typeface="+mn-ea"/>
              </a:rPr>
              <a:t>居民整体消费模式</a:t>
            </a:r>
            <a:endParaRPr lang="zh-CN" altLang="en-US" sz="3600" b="1" dirty="0">
              <a:solidFill>
                <a:srgbClr val="0070C0"/>
              </a:solidFill>
              <a:latin typeface="楷体" panose="02010609060101010101" charset="-122"/>
              <a:ea typeface="楷体" panose="02010609060101010101" charset="-122"/>
              <a:sym typeface="+mn-ea"/>
            </a:endParaRPr>
          </a:p>
        </p:txBody>
      </p:sp>
      <p:sp>
        <p:nvSpPr>
          <p:cNvPr id="3" name="灯片编号占位符 6">
            <a:extLst>
              <a:ext uri="{FF2B5EF4-FFF2-40B4-BE49-F238E27FC236}">
                <a16:creationId xmlns:a16="http://schemas.microsoft.com/office/drawing/2014/main" id="{75D18C5D-C82D-799D-8580-E4D585729CC5}"/>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35</a:t>
            </a:fld>
            <a:endParaRPr lang="zh-CN" altLang="en-US" sz="2000" dirty="0">
              <a:solidFill>
                <a:schemeClr val="tx1"/>
              </a:solidFill>
            </a:endParaRPr>
          </a:p>
        </p:txBody>
      </p:sp>
    </p:spTree>
    <p:extLst>
      <p:ext uri="{BB962C8B-B14F-4D97-AF65-F5344CB8AC3E}">
        <p14:creationId xmlns:p14="http://schemas.microsoft.com/office/powerpoint/2010/main" val="31953929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100584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79576"/>
            <a:ext cx="9464040" cy="384048"/>
          </a:xfrm>
          <a:prstGeom prst="rect">
            <a:avLst/>
          </a:prstGeom>
          <a:noFill/>
        </p:spPr>
        <p:txBody>
          <a:bodyPr wrap="square" lIns="45720" rIns="45720" anchor="ctr">
            <a:spAutoFit/>
          </a:bodyPr>
          <a:lstStyle/>
          <a:p>
            <a:pPr algn="ctr">
              <a:spcAft>
                <a:spcPts val="500"/>
              </a:spcAft>
            </a:pPr>
            <a:r>
              <a:rPr sz="2600" b="0">
                <a:ea typeface="Hiragino Sans GB"/>
              </a:rPr>
              <a:t>qᵢ = α + Σⱼ₌₁ⁿ βⱼpⱼ + γY + uᵢ</a:t>
            </a:r>
          </a:p>
        </p:txBody>
      </p:sp>
      <p:sp>
        <p:nvSpPr>
          <p:cNvPr id="9" name="TextBox 8"/>
          <p:cNvSpPr txBox="1"/>
          <p:nvPr/>
        </p:nvSpPr>
        <p:spPr>
          <a:xfrm>
            <a:off x="10469880" y="1243584"/>
            <a:ext cx="502920" cy="323165"/>
          </a:xfrm>
          <a:prstGeom prst="rect">
            <a:avLst/>
          </a:prstGeom>
          <a:noFill/>
        </p:spPr>
        <p:txBody>
          <a:bodyPr wrap="square" lIns="45720" rIns="45720" anchor="t">
            <a:spAutoFit/>
          </a:bodyPr>
          <a:lstStyle/>
          <a:p>
            <a:pPr algn="r">
              <a:spcAft>
                <a:spcPts val="500"/>
              </a:spcAft>
            </a:pPr>
            <a:r>
              <a:rPr sz="1500" b="0" dirty="0">
                <a:ea typeface="Hiragino Sans GB"/>
              </a:rPr>
              <a:t>7.13</a:t>
            </a:r>
          </a:p>
        </p:txBody>
      </p:sp>
      <p:sp>
        <p:nvSpPr>
          <p:cNvPr id="10" name="Rounded Rectangle 9"/>
          <p:cNvSpPr/>
          <p:nvPr/>
        </p:nvSpPr>
        <p:spPr>
          <a:xfrm>
            <a:off x="868680" y="196596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139696"/>
            <a:ext cx="9464040" cy="384048"/>
          </a:xfrm>
          <a:prstGeom prst="rect">
            <a:avLst/>
          </a:prstGeom>
          <a:noFill/>
        </p:spPr>
        <p:txBody>
          <a:bodyPr wrap="square" lIns="45720" rIns="45720" anchor="ctr">
            <a:spAutoFit/>
          </a:bodyPr>
          <a:lstStyle/>
          <a:p>
            <a:pPr algn="ctr">
              <a:spcAft>
                <a:spcPts val="500"/>
              </a:spcAft>
            </a:pPr>
            <a:r>
              <a:rPr sz="2400" b="0">
                <a:ea typeface="Hiragino Sans GB"/>
              </a:rPr>
              <a:t>ln qᵢ = α + Σⱼ₌₁ⁿ βⱼln pⱼ + γln Y + uᵢ</a:t>
            </a:r>
          </a:p>
        </p:txBody>
      </p:sp>
      <p:sp>
        <p:nvSpPr>
          <p:cNvPr id="12" name="TextBox 11"/>
          <p:cNvSpPr txBox="1"/>
          <p:nvPr/>
        </p:nvSpPr>
        <p:spPr>
          <a:xfrm>
            <a:off x="10469880" y="2203704"/>
            <a:ext cx="502920" cy="323165"/>
          </a:xfrm>
          <a:prstGeom prst="rect">
            <a:avLst/>
          </a:prstGeom>
          <a:noFill/>
        </p:spPr>
        <p:txBody>
          <a:bodyPr wrap="square" lIns="45720" rIns="45720" anchor="t">
            <a:spAutoFit/>
          </a:bodyPr>
          <a:lstStyle/>
          <a:p>
            <a:pPr algn="r">
              <a:spcAft>
                <a:spcPts val="500"/>
              </a:spcAft>
            </a:pPr>
            <a:r>
              <a:rPr sz="1500" b="0" dirty="0">
                <a:ea typeface="Hiragino Sans GB"/>
              </a:rPr>
              <a:t>7.14</a:t>
            </a:r>
          </a:p>
        </p:txBody>
      </p:sp>
      <p:sp>
        <p:nvSpPr>
          <p:cNvPr id="13" name="Rounded Rectangle 12"/>
          <p:cNvSpPr/>
          <p:nvPr/>
        </p:nvSpPr>
        <p:spPr>
          <a:xfrm>
            <a:off x="914400" y="3291840"/>
            <a:ext cx="484632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ounded Rectangle 13"/>
          <p:cNvSpPr/>
          <p:nvPr/>
        </p:nvSpPr>
        <p:spPr>
          <a:xfrm>
            <a:off x="914400" y="3291840"/>
            <a:ext cx="484632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TextBox 14"/>
          <p:cNvSpPr txBox="1"/>
          <p:nvPr/>
        </p:nvSpPr>
        <p:spPr>
          <a:xfrm>
            <a:off x="1115568" y="3520440"/>
            <a:ext cx="4443983" cy="402336"/>
          </a:xfrm>
          <a:prstGeom prst="rect">
            <a:avLst/>
          </a:prstGeom>
          <a:noFill/>
        </p:spPr>
        <p:txBody>
          <a:bodyPr wrap="square" lIns="45720" rIns="45720" anchor="t">
            <a:spAutoFit/>
          </a:bodyPr>
          <a:lstStyle/>
          <a:p>
            <a:pPr algn="l">
              <a:spcAft>
                <a:spcPts val="500"/>
              </a:spcAft>
            </a:pPr>
            <a:r>
              <a:rPr sz="2000" b="1">
                <a:ea typeface="Hiragino Sans GB"/>
              </a:rPr>
              <a:t>线性需求函数模型</a:t>
            </a:r>
          </a:p>
        </p:txBody>
      </p:sp>
      <p:sp>
        <p:nvSpPr>
          <p:cNvPr id="16" name="TextBox 15"/>
          <p:cNvSpPr txBox="1"/>
          <p:nvPr/>
        </p:nvSpPr>
        <p:spPr>
          <a:xfrm>
            <a:off x="1115568" y="4023360"/>
            <a:ext cx="4443983" cy="658368"/>
          </a:xfrm>
          <a:prstGeom prst="rect">
            <a:avLst/>
          </a:prstGeom>
          <a:noFill/>
        </p:spPr>
        <p:txBody>
          <a:bodyPr wrap="square" lIns="45720" rIns="45720" anchor="t">
            <a:spAutoFit/>
          </a:bodyPr>
          <a:lstStyle/>
          <a:p>
            <a:pPr algn="l">
              <a:spcAft>
                <a:spcPts val="500"/>
              </a:spcAft>
            </a:pPr>
            <a:r>
              <a:rPr sz="1800" b="0">
                <a:ea typeface="Hiragino Sans GB"/>
              </a:rPr>
              <a:t>容易借助实际数据估计，但难以保证需求函数理论要求的0阶齐次性。</a:t>
            </a:r>
          </a:p>
        </p:txBody>
      </p:sp>
      <p:sp>
        <p:nvSpPr>
          <p:cNvPr id="17" name="Rounded Rectangle 16"/>
          <p:cNvSpPr/>
          <p:nvPr/>
        </p:nvSpPr>
        <p:spPr>
          <a:xfrm>
            <a:off x="6355080" y="3291840"/>
            <a:ext cx="484632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ounded Rectangle 17"/>
          <p:cNvSpPr/>
          <p:nvPr/>
        </p:nvSpPr>
        <p:spPr>
          <a:xfrm>
            <a:off x="6355080" y="3291840"/>
            <a:ext cx="48463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6556248" y="3520440"/>
            <a:ext cx="4443983" cy="402336"/>
          </a:xfrm>
          <a:prstGeom prst="rect">
            <a:avLst/>
          </a:prstGeom>
          <a:noFill/>
        </p:spPr>
        <p:txBody>
          <a:bodyPr wrap="square" lIns="45720" rIns="45720" anchor="t">
            <a:spAutoFit/>
          </a:bodyPr>
          <a:lstStyle/>
          <a:p>
            <a:pPr algn="l">
              <a:spcAft>
                <a:spcPts val="500"/>
              </a:spcAft>
            </a:pPr>
            <a:r>
              <a:rPr sz="2000" b="1">
                <a:ea typeface="Hiragino Sans GB"/>
              </a:rPr>
              <a:t>对数线性需求函数模型</a:t>
            </a:r>
          </a:p>
        </p:txBody>
      </p:sp>
      <p:sp>
        <p:nvSpPr>
          <p:cNvPr id="20" name="TextBox 19"/>
          <p:cNvSpPr txBox="1"/>
          <p:nvPr/>
        </p:nvSpPr>
        <p:spPr>
          <a:xfrm>
            <a:off x="6556248" y="4023360"/>
            <a:ext cx="4443983" cy="658368"/>
          </a:xfrm>
          <a:prstGeom prst="rect">
            <a:avLst/>
          </a:prstGeom>
          <a:noFill/>
        </p:spPr>
        <p:txBody>
          <a:bodyPr wrap="square" lIns="45720" rIns="45720" anchor="t">
            <a:spAutoFit/>
          </a:bodyPr>
          <a:lstStyle/>
          <a:p>
            <a:pPr algn="l">
              <a:spcAft>
                <a:spcPts val="500"/>
              </a:spcAft>
            </a:pPr>
            <a:r>
              <a:rPr sz="1800" b="0">
                <a:ea typeface="Hiragino Sans GB"/>
              </a:rPr>
              <a:t>参数具有更明确的经济意义，成为更受青睐的需求函数模型。</a:t>
            </a:r>
          </a:p>
        </p:txBody>
      </p:sp>
      <p:sp>
        <p:nvSpPr>
          <p:cNvPr id="22" name="矩形 21">
            <a:extLst>
              <a:ext uri="{FF2B5EF4-FFF2-40B4-BE49-F238E27FC236}">
                <a16:creationId xmlns:a16="http://schemas.microsoft.com/office/drawing/2014/main" id="{1C6068EA-68A8-00D6-7E5A-0107C7735C6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8" name="Rectangle 4" descr="浅色上对角线">
            <a:extLst>
              <a:ext uri="{FF2B5EF4-FFF2-40B4-BE49-F238E27FC236}">
                <a16:creationId xmlns:a16="http://schemas.microsoft.com/office/drawing/2014/main" id="{5ABDE381-C92C-1E58-E703-8124FFB9D05F}"/>
              </a:ext>
            </a:extLst>
          </p:cNvPr>
          <p:cNvSpPr>
            <a:spLocks noChangeArrowheads="1"/>
          </p:cNvSpPr>
          <p:nvPr/>
        </p:nvSpPr>
        <p:spPr bwMode="auto">
          <a:xfrm>
            <a:off x="713232" y="8542"/>
            <a:ext cx="402133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一、需求函数模型简介</a:t>
            </a:r>
          </a:p>
        </p:txBody>
      </p:sp>
      <p:pic>
        <p:nvPicPr>
          <p:cNvPr id="29" name="Picture 28" descr="s37.png"/>
          <p:cNvPicPr>
            <a:picLocks noChangeAspect="1"/>
          </p:cNvPicPr>
          <p:nvPr/>
        </p:nvPicPr>
        <p:blipFill>
          <a:blip r:embed="rId2"/>
          <a:stretch>
            <a:fillRect/>
          </a:stretch>
        </p:blipFill>
        <p:spPr>
          <a:xfrm>
            <a:off x="932688" y="4983480"/>
            <a:ext cx="10104120" cy="420624"/>
          </a:xfrm>
          <a:prstGeom prst="rect">
            <a:avLst/>
          </a:prstGeom>
        </p:spPr>
      </p:pic>
      <p:sp>
        <p:nvSpPr>
          <p:cNvPr id="2" name="灯片编号占位符 6">
            <a:extLst>
              <a:ext uri="{FF2B5EF4-FFF2-40B4-BE49-F238E27FC236}">
                <a16:creationId xmlns:a16="http://schemas.microsoft.com/office/drawing/2014/main" id="{E376C0CB-7C34-5B3E-5F82-F3F3B104601F}"/>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36</a:t>
            </a:fld>
            <a:endParaRPr lang="zh-CN" altLang="en-US" sz="2000" dirty="0">
              <a:solidFill>
                <a:schemeClr val="tx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线性支出系统需求函数模型</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33856"/>
            <a:ext cx="9464040" cy="384048"/>
          </a:xfrm>
          <a:prstGeom prst="rect">
            <a:avLst/>
          </a:prstGeom>
          <a:noFill/>
        </p:spPr>
        <p:txBody>
          <a:bodyPr wrap="square" lIns="45720" rIns="45720" anchor="ctr">
            <a:spAutoFit/>
          </a:bodyPr>
          <a:lstStyle/>
          <a:p>
            <a:pPr algn="ctr">
              <a:spcAft>
                <a:spcPts val="500"/>
              </a:spcAft>
            </a:pPr>
            <a:r>
              <a:rPr sz="2500" b="0">
                <a:ea typeface="Hiragino Sans GB"/>
              </a:rPr>
              <a:t>U = Σᵢ₌₁ⁿ bᵢ ln(qᵢ − rᵢ)</a:t>
            </a:r>
          </a:p>
        </p:txBody>
      </p:sp>
      <p:sp>
        <p:nvSpPr>
          <p:cNvPr id="9" name="TextBox 8"/>
          <p:cNvSpPr txBox="1"/>
          <p:nvPr/>
        </p:nvSpPr>
        <p:spPr>
          <a:xfrm>
            <a:off x="10469880" y="1197864"/>
            <a:ext cx="502920" cy="323165"/>
          </a:xfrm>
          <a:prstGeom prst="rect">
            <a:avLst/>
          </a:prstGeom>
          <a:noFill/>
        </p:spPr>
        <p:txBody>
          <a:bodyPr wrap="square" lIns="45720" rIns="45720" anchor="t">
            <a:spAutoFit/>
          </a:bodyPr>
          <a:lstStyle/>
          <a:p>
            <a:pPr algn="r">
              <a:spcAft>
                <a:spcPts val="500"/>
              </a:spcAft>
            </a:pPr>
            <a:r>
              <a:rPr sz="1500" b="0" dirty="0">
                <a:ea typeface="Hiragino Sans GB"/>
              </a:rPr>
              <a:t>7.15</a:t>
            </a:r>
          </a:p>
        </p:txBody>
      </p:sp>
      <p:sp>
        <p:nvSpPr>
          <p:cNvPr id="10" name="Rounded Rectangle 9"/>
          <p:cNvSpPr/>
          <p:nvPr/>
        </p:nvSpPr>
        <p:spPr>
          <a:xfrm>
            <a:off x="868680" y="1920240"/>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51560" y="2093976"/>
            <a:ext cx="9464040" cy="384048"/>
          </a:xfrm>
          <a:prstGeom prst="rect">
            <a:avLst/>
          </a:prstGeom>
          <a:noFill/>
        </p:spPr>
        <p:txBody>
          <a:bodyPr wrap="square" lIns="45720" rIns="45720" anchor="ctr">
            <a:spAutoFit/>
          </a:bodyPr>
          <a:lstStyle/>
          <a:p>
            <a:pPr algn="ctr">
              <a:spcAft>
                <a:spcPts val="500"/>
              </a:spcAft>
            </a:pPr>
            <a:r>
              <a:rPr sz="2400" b="0">
                <a:ea typeface="Hiragino Sans GB"/>
              </a:rPr>
              <a:t>qᵢ = rᵢ + bᵢ[(V − Σⱼ₌₁ⁿ pⱼrⱼ) / pᵢ]</a:t>
            </a:r>
          </a:p>
        </p:txBody>
      </p:sp>
      <p:sp>
        <p:nvSpPr>
          <p:cNvPr id="12" name="TextBox 11"/>
          <p:cNvSpPr txBox="1"/>
          <p:nvPr/>
        </p:nvSpPr>
        <p:spPr>
          <a:xfrm>
            <a:off x="10469880" y="2157984"/>
            <a:ext cx="502920" cy="323165"/>
          </a:xfrm>
          <a:prstGeom prst="rect">
            <a:avLst/>
          </a:prstGeom>
          <a:noFill/>
        </p:spPr>
        <p:txBody>
          <a:bodyPr wrap="square" lIns="45720" rIns="45720" anchor="t">
            <a:spAutoFit/>
          </a:bodyPr>
          <a:lstStyle/>
          <a:p>
            <a:pPr algn="r">
              <a:spcAft>
                <a:spcPts val="500"/>
              </a:spcAft>
            </a:pPr>
            <a:r>
              <a:rPr sz="1500" b="0" dirty="0">
                <a:ea typeface="Hiragino Sans GB"/>
              </a:rPr>
              <a:t>7.16</a:t>
            </a:r>
          </a:p>
        </p:txBody>
      </p:sp>
      <p:sp>
        <p:nvSpPr>
          <p:cNvPr id="13" name="Rounded Rectangle 12"/>
          <p:cNvSpPr/>
          <p:nvPr/>
        </p:nvSpPr>
        <p:spPr>
          <a:xfrm>
            <a:off x="914400" y="3182112"/>
            <a:ext cx="10332720" cy="192024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115568" y="3328416"/>
            <a:ext cx="9985248" cy="1691640"/>
          </a:xfrm>
          <a:prstGeom prst="rect">
            <a:avLst/>
          </a:prstGeom>
          <a:noFill/>
        </p:spPr>
        <p:txBody>
          <a:bodyPr wrap="square">
            <a:spAutoFit/>
          </a:bodyPr>
          <a:lstStyle/>
          <a:p>
            <a:pPr>
              <a:spcAft>
                <a:spcPts val="800"/>
              </a:spcAft>
            </a:pPr>
            <a:r>
              <a:rPr sz="1900" b="1">
                <a:ea typeface="Hiragino Sans GB"/>
              </a:rPr>
              <a:t>• </a:t>
            </a:r>
            <a:r>
              <a:rPr sz="1900" b="0">
                <a:ea typeface="Hiragino Sans GB"/>
              </a:rPr>
              <a:t>基本需求量取决于物理属性并独立于收入等经济条件。</a:t>
            </a:r>
          </a:p>
          <a:p>
            <a:pPr>
              <a:spcAft>
                <a:spcPts val="800"/>
              </a:spcAft>
            </a:pPr>
            <a:r>
              <a:rPr sz="1900" b="1">
                <a:ea typeface="Hiragino Sans GB"/>
              </a:rPr>
              <a:t>• </a:t>
            </a:r>
            <a:r>
              <a:rPr sz="1900" b="0">
                <a:ea typeface="Hiragino Sans GB"/>
              </a:rPr>
              <a:t>对第i种商品的需求量包括基本需求量和追加需求两部分。</a:t>
            </a:r>
          </a:p>
          <a:p>
            <a:pPr>
              <a:spcAft>
                <a:spcPts val="800"/>
              </a:spcAft>
            </a:pPr>
            <a:r>
              <a:rPr sz="1900" b="1">
                <a:ea typeface="Hiragino Sans GB"/>
              </a:rPr>
              <a:t>• </a:t>
            </a:r>
            <a:r>
              <a:rPr sz="1900" b="0">
                <a:ea typeface="Hiragino Sans GB"/>
              </a:rPr>
              <a:t>由于总预算V属于内生变量，无法外生给出，严重限制了模型的实际应用。</a:t>
            </a:r>
          </a:p>
        </p:txBody>
      </p:sp>
      <p:sp>
        <p:nvSpPr>
          <p:cNvPr id="16" name="矩形 15">
            <a:extLst>
              <a:ext uri="{FF2B5EF4-FFF2-40B4-BE49-F238E27FC236}">
                <a16:creationId xmlns:a16="http://schemas.microsoft.com/office/drawing/2014/main" id="{ABE59811-A7A7-F982-5889-D0B62B189F6F}"/>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7" name="Picture 16" descr="s38.png"/>
          <p:cNvPicPr>
            <a:picLocks noChangeAspect="1"/>
          </p:cNvPicPr>
          <p:nvPr/>
        </p:nvPicPr>
        <p:blipFill>
          <a:blip r:embed="rId2"/>
          <a:stretch>
            <a:fillRect/>
          </a:stretch>
        </p:blipFill>
        <p:spPr>
          <a:xfrm>
            <a:off x="932688" y="5230368"/>
            <a:ext cx="10104120" cy="420624"/>
          </a:xfrm>
          <a:prstGeom prst="rect">
            <a:avLst/>
          </a:prstGeom>
        </p:spPr>
      </p:pic>
      <p:sp>
        <p:nvSpPr>
          <p:cNvPr id="2" name="灯片编号占位符 6">
            <a:extLst>
              <a:ext uri="{FF2B5EF4-FFF2-40B4-BE49-F238E27FC236}">
                <a16:creationId xmlns:a16="http://schemas.microsoft.com/office/drawing/2014/main" id="{1414D2C9-0C05-6298-2C38-C39DF3F47DF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37</a:t>
            </a:fld>
            <a:endParaRPr lang="zh-CN" altLang="en-US" sz="2000" dirty="0">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dirty="0" err="1">
                <a:ea typeface="Hiragino Sans GB"/>
              </a:rPr>
              <a:t>扩展的线性支出系统需求函数模型</a:t>
            </a:r>
            <a:endParaRPr sz="2600" b="1" dirty="0">
              <a:ea typeface="Hiragino Sans GB"/>
            </a:endParaRP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87552"/>
            <a:ext cx="10332720" cy="804672"/>
          </a:xfrm>
          <a:prstGeom prst="roundRect">
            <a:avLst/>
          </a:prstGeom>
          <a:solidFill>
            <a:srgbClr val="FFFFFF"/>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51560" y="1161288"/>
            <a:ext cx="9464040" cy="384048"/>
          </a:xfrm>
          <a:prstGeom prst="rect">
            <a:avLst/>
          </a:prstGeom>
          <a:noFill/>
        </p:spPr>
        <p:txBody>
          <a:bodyPr wrap="square" lIns="45720" rIns="45720" anchor="ctr">
            <a:spAutoFit/>
          </a:bodyPr>
          <a:lstStyle/>
          <a:p>
            <a:pPr algn="ctr">
              <a:spcAft>
                <a:spcPts val="500"/>
              </a:spcAft>
            </a:pPr>
            <a:r>
              <a:rPr sz="2000" b="0">
                <a:ea typeface="Hiragino Sans GB"/>
              </a:rPr>
              <a:t>Vᵢ = pᵢqᵢ = pᵢrᵢ + bᵢ(Y − Σⱼ₌₁ⁿpⱼrⱼ) = aᵢ + bᵢ(Y − Σⱼ₌₁ⁿaⱼ)</a:t>
            </a:r>
          </a:p>
        </p:txBody>
      </p:sp>
      <p:sp>
        <p:nvSpPr>
          <p:cNvPr id="9" name="TextBox 8"/>
          <p:cNvSpPr txBox="1"/>
          <p:nvPr/>
        </p:nvSpPr>
        <p:spPr>
          <a:xfrm>
            <a:off x="10469880" y="1225296"/>
            <a:ext cx="502920" cy="323165"/>
          </a:xfrm>
          <a:prstGeom prst="rect">
            <a:avLst/>
          </a:prstGeom>
          <a:noFill/>
        </p:spPr>
        <p:txBody>
          <a:bodyPr wrap="square" lIns="45720" rIns="45720" anchor="t">
            <a:spAutoFit/>
          </a:bodyPr>
          <a:lstStyle/>
          <a:p>
            <a:pPr algn="r">
              <a:spcAft>
                <a:spcPts val="500"/>
              </a:spcAft>
            </a:pPr>
            <a:r>
              <a:rPr sz="1500" b="0" dirty="0">
                <a:ea typeface="Hiragino Sans GB"/>
              </a:rPr>
              <a:t>7.17</a:t>
            </a:r>
          </a:p>
        </p:txBody>
      </p:sp>
      <p:sp>
        <p:nvSpPr>
          <p:cNvPr id="10" name="Rounded Rectangle 9"/>
          <p:cNvSpPr/>
          <p:nvPr/>
        </p:nvSpPr>
        <p:spPr>
          <a:xfrm>
            <a:off x="868680" y="2103120"/>
            <a:ext cx="10424160" cy="205740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69848" y="2249424"/>
            <a:ext cx="10076688" cy="1828800"/>
          </a:xfrm>
          <a:prstGeom prst="rect">
            <a:avLst/>
          </a:prstGeom>
          <a:noFill/>
        </p:spPr>
        <p:txBody>
          <a:bodyPr wrap="square">
            <a:spAutoFit/>
          </a:bodyPr>
          <a:lstStyle/>
          <a:p>
            <a:pPr>
              <a:spcAft>
                <a:spcPts val="800"/>
              </a:spcAft>
            </a:pPr>
            <a:r>
              <a:rPr sz="1900" b="1">
                <a:ea typeface="Hiragino Sans GB"/>
              </a:rPr>
              <a:t>• </a:t>
            </a:r>
            <a:r>
              <a:rPr sz="1900" b="0">
                <a:ea typeface="Hiragino Sans GB"/>
              </a:rPr>
              <a:t>以收入Y代替预算V；将对bᵢ的解释由边际预算份额改为边际消费倾向。</a:t>
            </a:r>
          </a:p>
          <a:p>
            <a:pPr>
              <a:spcAft>
                <a:spcPts val="800"/>
              </a:spcAft>
            </a:pPr>
            <a:r>
              <a:rPr sz="1900" b="1">
                <a:ea typeface="Hiragino Sans GB"/>
              </a:rPr>
              <a:t>• </a:t>
            </a:r>
            <a:r>
              <a:rPr sz="1900" b="0">
                <a:ea typeface="Hiragino Sans GB"/>
              </a:rPr>
              <a:t>待估参数为基本需求量和边际消费倾向；已消除内生性问题，可以直接基于收入和价格的样本数据进行估计。</a:t>
            </a:r>
          </a:p>
          <a:p>
            <a:pPr>
              <a:spcAft>
                <a:spcPts val="800"/>
              </a:spcAft>
            </a:pPr>
            <a:r>
              <a:rPr sz="1900" b="1">
                <a:ea typeface="Hiragino Sans GB"/>
              </a:rPr>
              <a:t>• </a:t>
            </a:r>
            <a:r>
              <a:rPr sz="1900" b="0">
                <a:ea typeface="Hiragino Sans GB"/>
              </a:rPr>
              <a:t>参数估计可实施经济意义检验。</a:t>
            </a:r>
          </a:p>
        </p:txBody>
      </p:sp>
      <p:sp>
        <p:nvSpPr>
          <p:cNvPr id="12" name="TextBox 11"/>
          <p:cNvSpPr txBox="1"/>
          <p:nvPr/>
        </p:nvSpPr>
        <p:spPr>
          <a:xfrm>
            <a:off x="914400" y="4892040"/>
            <a:ext cx="10287000" cy="411480"/>
          </a:xfrm>
          <a:prstGeom prst="rect">
            <a:avLst/>
          </a:prstGeom>
          <a:noFill/>
        </p:spPr>
        <p:txBody>
          <a:bodyPr wrap="square" lIns="45720" rIns="45720" anchor="t">
            <a:spAutoFit/>
          </a:bodyPr>
          <a:lstStyle/>
          <a:p>
            <a:pPr algn="ctr">
              <a:spcAft>
                <a:spcPts val="500"/>
              </a:spcAft>
            </a:pPr>
            <a:r>
              <a:rPr sz="2000" b="1">
                <a:ea typeface="STSong"/>
              </a:rPr>
              <a:t>迭代法：两种不同的线性形式 → 两组参数 → 循环往复 → 收敛到预设精度范围</a:t>
            </a:r>
          </a:p>
        </p:txBody>
      </p:sp>
      <p:sp>
        <p:nvSpPr>
          <p:cNvPr id="14" name="矩形 13">
            <a:extLst>
              <a:ext uri="{FF2B5EF4-FFF2-40B4-BE49-F238E27FC236}">
                <a16:creationId xmlns:a16="http://schemas.microsoft.com/office/drawing/2014/main" id="{C718AB7E-99A6-C649-D799-40A53C79C715}"/>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15" name="Picture 14" descr="s39.png"/>
          <p:cNvPicPr>
            <a:picLocks noChangeAspect="1"/>
          </p:cNvPicPr>
          <p:nvPr/>
        </p:nvPicPr>
        <p:blipFill>
          <a:blip r:embed="rId2"/>
          <a:stretch>
            <a:fillRect/>
          </a:stretch>
        </p:blipFill>
        <p:spPr>
          <a:xfrm>
            <a:off x="932688" y="5413248"/>
            <a:ext cx="10104120" cy="420624"/>
          </a:xfrm>
          <a:prstGeom prst="rect">
            <a:avLst/>
          </a:prstGeom>
        </p:spPr>
      </p:pic>
      <p:sp>
        <p:nvSpPr>
          <p:cNvPr id="2" name="灯片编号占位符 6">
            <a:extLst>
              <a:ext uri="{FF2B5EF4-FFF2-40B4-BE49-F238E27FC236}">
                <a16:creationId xmlns:a16="http://schemas.microsoft.com/office/drawing/2014/main" id="{71FF2AFD-41F7-6090-3335-5367721C6D33}"/>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38</a:t>
            </a:fld>
            <a:endParaRPr lang="zh-CN" altLang="en-US" sz="20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jpg"/>
          <p:cNvPicPr>
            <a:picLocks noChangeAspect="1"/>
          </p:cNvPicPr>
          <p:nvPr/>
        </p:nvPicPr>
        <p:blipFill>
          <a:blip r:embed="rId2"/>
          <a:stretch>
            <a:fillRect/>
          </a:stretch>
        </p:blipFill>
        <p:spPr>
          <a:xfrm>
            <a:off x="531845" y="-65741"/>
            <a:ext cx="11660155" cy="6691008"/>
          </a:xfrm>
          <a:prstGeom prst="rect">
            <a:avLst/>
          </a:prstGeom>
        </p:spPr>
      </p:pic>
      <p:sp>
        <p:nvSpPr>
          <p:cNvPr id="7" name="TextBox 6"/>
          <p:cNvSpPr txBox="1"/>
          <p:nvPr/>
        </p:nvSpPr>
        <p:spPr>
          <a:xfrm>
            <a:off x="1965960" y="1078992"/>
            <a:ext cx="9372600" cy="769441"/>
          </a:xfrm>
          <a:prstGeom prst="rect">
            <a:avLst/>
          </a:prstGeom>
          <a:noFill/>
        </p:spPr>
        <p:txBody>
          <a:bodyPr wrap="square" lIns="45720" rIns="45720" anchor="t">
            <a:spAutoFit/>
          </a:bodyPr>
          <a:lstStyle/>
          <a:p>
            <a:pPr algn="ctr">
              <a:spcAft>
                <a:spcPts val="500"/>
              </a:spcAft>
            </a:pPr>
            <a:r>
              <a:rPr sz="4400" b="1" dirty="0" err="1">
                <a:latin typeface="楷体" panose="02010609060101010101" pitchFamily="49" charset="-122"/>
                <a:ea typeface="楷体" panose="02010609060101010101" pitchFamily="49" charset="-122"/>
              </a:rPr>
              <a:t>第一节</a:t>
            </a:r>
            <a:r>
              <a:rPr sz="4400" b="1" dirty="0">
                <a:latin typeface="楷体" panose="02010609060101010101" pitchFamily="49" charset="-122"/>
                <a:ea typeface="楷体" panose="02010609060101010101" pitchFamily="49" charset="-122"/>
              </a:rPr>
              <a:t>  </a:t>
            </a:r>
            <a:r>
              <a:rPr sz="4400" b="1" dirty="0" err="1">
                <a:latin typeface="楷体" panose="02010609060101010101" pitchFamily="49" charset="-122"/>
                <a:ea typeface="楷体" panose="02010609060101010101" pitchFamily="49" charset="-122"/>
              </a:rPr>
              <a:t>消费需求理论概述</a:t>
            </a:r>
            <a:endParaRPr sz="4400" b="1" dirty="0">
              <a:latin typeface="楷体" panose="02010609060101010101" pitchFamily="49" charset="-122"/>
              <a:ea typeface="楷体" panose="02010609060101010101" pitchFamily="49" charset="-122"/>
            </a:endParaRPr>
          </a:p>
        </p:txBody>
      </p:sp>
      <p:sp>
        <p:nvSpPr>
          <p:cNvPr id="8" name="Rectangle 7"/>
          <p:cNvSpPr/>
          <p:nvPr/>
        </p:nvSpPr>
        <p:spPr>
          <a:xfrm>
            <a:off x="1993392" y="2057400"/>
            <a:ext cx="7955279" cy="36576"/>
          </a:xfrm>
          <a:prstGeom prst="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矩形 15">
            <a:extLst>
              <a:ext uri="{FF2B5EF4-FFF2-40B4-BE49-F238E27FC236}">
                <a16:creationId xmlns:a16="http://schemas.microsoft.com/office/drawing/2014/main" id="{766424D4-94D2-5016-926F-BBE9DE9435E8}"/>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18" name="Rectangle 9">
            <a:extLst>
              <a:ext uri="{FF2B5EF4-FFF2-40B4-BE49-F238E27FC236}">
                <a16:creationId xmlns:a16="http://schemas.microsoft.com/office/drawing/2014/main" id="{A7EE39E8-0851-8120-1150-8FCA7AB34243}"/>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一、消费需求概念</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二、消费需求理论</a:t>
            </a:r>
          </a:p>
        </p:txBody>
      </p:sp>
      <p:sp>
        <p:nvSpPr>
          <p:cNvPr id="3" name="灯片编号占位符 6">
            <a:extLst>
              <a:ext uri="{FF2B5EF4-FFF2-40B4-BE49-F238E27FC236}">
                <a16:creationId xmlns:a16="http://schemas.microsoft.com/office/drawing/2014/main" id="{6F68898A-9187-6894-D864-C54551453773}"/>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4983480" cy="141732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868680" y="960120"/>
            <a:ext cx="498348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69848" y="1188720"/>
            <a:ext cx="4581144" cy="402336"/>
          </a:xfrm>
          <a:prstGeom prst="rect">
            <a:avLst/>
          </a:prstGeom>
          <a:noFill/>
        </p:spPr>
        <p:txBody>
          <a:bodyPr wrap="square" lIns="45720" rIns="45720" anchor="t">
            <a:spAutoFit/>
          </a:bodyPr>
          <a:lstStyle/>
          <a:p>
            <a:pPr algn="l">
              <a:spcAft>
                <a:spcPts val="500"/>
              </a:spcAft>
            </a:pPr>
            <a:r>
              <a:rPr sz="2000" b="1">
                <a:ea typeface="Hiragino Sans GB"/>
              </a:rPr>
              <a:t>数据</a:t>
            </a:r>
          </a:p>
        </p:txBody>
      </p:sp>
      <p:sp>
        <p:nvSpPr>
          <p:cNvPr id="10" name="TextBox 9"/>
          <p:cNvSpPr txBox="1"/>
          <p:nvPr/>
        </p:nvSpPr>
        <p:spPr>
          <a:xfrm>
            <a:off x="1069848" y="1691640"/>
            <a:ext cx="4581144" cy="521208"/>
          </a:xfrm>
          <a:prstGeom prst="rect">
            <a:avLst/>
          </a:prstGeom>
          <a:noFill/>
        </p:spPr>
        <p:txBody>
          <a:bodyPr wrap="square" lIns="45720" rIns="45720" anchor="t">
            <a:spAutoFit/>
          </a:bodyPr>
          <a:lstStyle/>
          <a:p>
            <a:pPr algn="l">
              <a:spcAft>
                <a:spcPts val="500"/>
              </a:spcAft>
            </a:pPr>
            <a:r>
              <a:rPr sz="1800" b="0">
                <a:ea typeface="Hiragino Sans GB"/>
              </a:rPr>
              <a:t>全体居民和分城乡居民的消费结构数据，跨度为1998—2023年；消费共分为8类。</a:t>
            </a:r>
          </a:p>
        </p:txBody>
      </p:sp>
      <p:sp>
        <p:nvSpPr>
          <p:cNvPr id="11" name="Rounded Rectangle 10"/>
          <p:cNvSpPr/>
          <p:nvPr/>
        </p:nvSpPr>
        <p:spPr>
          <a:xfrm>
            <a:off x="6355080" y="960120"/>
            <a:ext cx="4983480" cy="141732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6355080" y="960120"/>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6556248" y="1188720"/>
            <a:ext cx="4581144" cy="402336"/>
          </a:xfrm>
          <a:prstGeom prst="rect">
            <a:avLst/>
          </a:prstGeom>
          <a:noFill/>
        </p:spPr>
        <p:txBody>
          <a:bodyPr wrap="square" lIns="45720" rIns="45720" anchor="t">
            <a:spAutoFit/>
          </a:bodyPr>
          <a:lstStyle/>
          <a:p>
            <a:pPr algn="l">
              <a:spcAft>
                <a:spcPts val="500"/>
              </a:spcAft>
            </a:pPr>
            <a:r>
              <a:rPr sz="2000" b="1">
                <a:ea typeface="Hiragino Sans GB"/>
              </a:rPr>
              <a:t>估计方法</a:t>
            </a:r>
          </a:p>
        </p:txBody>
      </p:sp>
      <p:sp>
        <p:nvSpPr>
          <p:cNvPr id="14" name="TextBox 13"/>
          <p:cNvSpPr txBox="1"/>
          <p:nvPr/>
        </p:nvSpPr>
        <p:spPr>
          <a:xfrm>
            <a:off x="6556248" y="1691640"/>
            <a:ext cx="4581144" cy="521208"/>
          </a:xfrm>
          <a:prstGeom prst="rect">
            <a:avLst/>
          </a:prstGeom>
          <a:noFill/>
        </p:spPr>
        <p:txBody>
          <a:bodyPr wrap="square" lIns="45720" rIns="45720" anchor="t">
            <a:spAutoFit/>
          </a:bodyPr>
          <a:lstStyle/>
          <a:p>
            <a:pPr algn="l">
              <a:spcAft>
                <a:spcPts val="500"/>
              </a:spcAft>
            </a:pPr>
            <a:r>
              <a:rPr sz="1800" b="0">
                <a:ea typeface="Hiragino Sans GB"/>
              </a:rPr>
              <a:t>采用似无相关回归方法进行估计；对加权矩阵和系数估计值做同时迭代。</a:t>
            </a:r>
          </a:p>
        </p:txBody>
      </p:sp>
      <p:sp>
        <p:nvSpPr>
          <p:cNvPr id="15" name="Rounded Rectangle 14"/>
          <p:cNvSpPr/>
          <p:nvPr/>
        </p:nvSpPr>
        <p:spPr>
          <a:xfrm>
            <a:off x="868680" y="2880360"/>
            <a:ext cx="4983480" cy="16002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68680" y="2880360"/>
            <a:ext cx="49834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1069848" y="3108960"/>
            <a:ext cx="4581144" cy="402336"/>
          </a:xfrm>
          <a:prstGeom prst="rect">
            <a:avLst/>
          </a:prstGeom>
          <a:noFill/>
        </p:spPr>
        <p:txBody>
          <a:bodyPr wrap="square" lIns="45720" rIns="45720" anchor="t">
            <a:spAutoFit/>
          </a:bodyPr>
          <a:lstStyle/>
          <a:p>
            <a:pPr algn="l">
              <a:spcAft>
                <a:spcPts val="500"/>
              </a:spcAft>
            </a:pPr>
            <a:r>
              <a:rPr sz="2000" b="1">
                <a:ea typeface="Hiragino Sans GB"/>
              </a:rPr>
              <a:t>基本需求</a:t>
            </a:r>
          </a:p>
        </p:txBody>
      </p:sp>
      <p:sp>
        <p:nvSpPr>
          <p:cNvPr id="18" name="TextBox 17"/>
          <p:cNvSpPr txBox="1"/>
          <p:nvPr/>
        </p:nvSpPr>
        <p:spPr>
          <a:xfrm>
            <a:off x="1069848" y="3611880"/>
            <a:ext cx="4581144" cy="704088"/>
          </a:xfrm>
          <a:prstGeom prst="rect">
            <a:avLst/>
          </a:prstGeom>
          <a:noFill/>
        </p:spPr>
        <p:txBody>
          <a:bodyPr wrap="square" lIns="45720" rIns="45720" anchor="t">
            <a:spAutoFit/>
          </a:bodyPr>
          <a:lstStyle/>
          <a:p>
            <a:pPr algn="l">
              <a:spcAft>
                <a:spcPts val="500"/>
              </a:spcAft>
            </a:pPr>
            <a:r>
              <a:rPr sz="1800" b="0">
                <a:ea typeface="Hiragino Sans GB"/>
              </a:rPr>
              <a:t>各类消费的基本需求均显著为正；基本需求合计占同期实际消费支出的19%。</a:t>
            </a:r>
          </a:p>
        </p:txBody>
      </p:sp>
      <p:sp>
        <p:nvSpPr>
          <p:cNvPr id="19" name="Rounded Rectangle 18"/>
          <p:cNvSpPr/>
          <p:nvPr/>
        </p:nvSpPr>
        <p:spPr>
          <a:xfrm>
            <a:off x="6355080" y="2880360"/>
            <a:ext cx="4983480" cy="16002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6355080" y="2880360"/>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6556248" y="3108960"/>
            <a:ext cx="4581144" cy="402336"/>
          </a:xfrm>
          <a:prstGeom prst="rect">
            <a:avLst/>
          </a:prstGeom>
          <a:noFill/>
        </p:spPr>
        <p:txBody>
          <a:bodyPr wrap="square" lIns="45720" rIns="45720" anchor="t">
            <a:spAutoFit/>
          </a:bodyPr>
          <a:lstStyle/>
          <a:p>
            <a:pPr algn="l">
              <a:spcAft>
                <a:spcPts val="500"/>
              </a:spcAft>
            </a:pPr>
            <a:r>
              <a:rPr sz="2000" b="1">
                <a:ea typeface="Hiragino Sans GB"/>
              </a:rPr>
              <a:t>边际消费倾向</a:t>
            </a:r>
          </a:p>
        </p:txBody>
      </p:sp>
      <p:sp>
        <p:nvSpPr>
          <p:cNvPr id="22" name="TextBox 21"/>
          <p:cNvSpPr txBox="1"/>
          <p:nvPr/>
        </p:nvSpPr>
        <p:spPr>
          <a:xfrm>
            <a:off x="6556248" y="3611880"/>
            <a:ext cx="4581144" cy="704088"/>
          </a:xfrm>
          <a:prstGeom prst="rect">
            <a:avLst/>
          </a:prstGeom>
          <a:noFill/>
        </p:spPr>
        <p:txBody>
          <a:bodyPr wrap="square" lIns="45720" rIns="45720" anchor="t">
            <a:spAutoFit/>
          </a:bodyPr>
          <a:lstStyle/>
          <a:p>
            <a:pPr algn="l">
              <a:spcAft>
                <a:spcPts val="500"/>
              </a:spcAft>
            </a:pPr>
            <a:r>
              <a:rPr sz="1800" b="0">
                <a:ea typeface="Hiragino Sans GB"/>
              </a:rPr>
              <a:t>各类边际消费倾向均显著为正；边际消费倾向之和为0.667。</a:t>
            </a:r>
          </a:p>
        </p:txBody>
      </p:sp>
      <p:sp>
        <p:nvSpPr>
          <p:cNvPr id="24" name="矩形 23">
            <a:extLst>
              <a:ext uri="{FF2B5EF4-FFF2-40B4-BE49-F238E27FC236}">
                <a16:creationId xmlns:a16="http://schemas.microsoft.com/office/drawing/2014/main" id="{F7051326-67BF-7F08-BD01-0B16DE6670AA}"/>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6" name="Rectangle 4" descr="浅色上对角线">
            <a:extLst>
              <a:ext uri="{FF2B5EF4-FFF2-40B4-BE49-F238E27FC236}">
                <a16:creationId xmlns:a16="http://schemas.microsoft.com/office/drawing/2014/main" id="{94567F73-22FB-AD2F-7CBF-3C125ECFAE49}"/>
              </a:ext>
            </a:extLst>
          </p:cNvPr>
          <p:cNvSpPr>
            <a:spLocks noChangeArrowheads="1"/>
          </p:cNvSpPr>
          <p:nvPr/>
        </p:nvSpPr>
        <p:spPr bwMode="auto">
          <a:xfrm>
            <a:off x="713232" y="6223"/>
            <a:ext cx="8038021"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二、中国</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ELES</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模型估计：居民整体消费模式论</a:t>
            </a:r>
          </a:p>
        </p:txBody>
      </p:sp>
      <p:sp>
        <p:nvSpPr>
          <p:cNvPr id="2" name="灯片编号占位符 6">
            <a:extLst>
              <a:ext uri="{FF2B5EF4-FFF2-40B4-BE49-F238E27FC236}">
                <a16:creationId xmlns:a16="http://schemas.microsoft.com/office/drawing/2014/main" id="{5B438FB5-577E-CED3-DFFC-327ECBF18FF0}"/>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39</a:t>
            </a:fld>
            <a:endParaRPr lang="zh-CN" altLang="en-US" sz="2000" dirty="0">
              <a:solidFill>
                <a:schemeClr val="tx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58620-7F86-279B-A3B4-4B2E897B2BD5}"/>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EBBFF9E-16FA-8032-56BC-77D1F9F37C7E}"/>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矩形 23">
            <a:extLst>
              <a:ext uri="{FF2B5EF4-FFF2-40B4-BE49-F238E27FC236}">
                <a16:creationId xmlns:a16="http://schemas.microsoft.com/office/drawing/2014/main" id="{246CB174-B619-8799-FD5A-CAA52714A02A}"/>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2" name="图片 1" descr="表7.8 中国全体居民ELES模型估计结果">
            <a:extLst>
              <a:ext uri="{FF2B5EF4-FFF2-40B4-BE49-F238E27FC236}">
                <a16:creationId xmlns:a16="http://schemas.microsoft.com/office/drawing/2014/main" id="{313E7EC9-D1B5-A258-605B-1EF2E4025DD8}"/>
              </a:ext>
            </a:extLst>
          </p:cNvPr>
          <p:cNvPicPr>
            <a:picLocks/>
          </p:cNvPicPr>
          <p:nvPr/>
        </p:nvPicPr>
        <p:blipFill>
          <a:blip r:embed="rId2"/>
          <a:srcRect b="7495"/>
          <a:stretch>
            <a:fillRect/>
          </a:stretch>
        </p:blipFill>
        <p:spPr>
          <a:xfrm>
            <a:off x="1046559" y="913852"/>
            <a:ext cx="10098882" cy="5610772"/>
          </a:xfrm>
          <a:prstGeom prst="rect">
            <a:avLst/>
          </a:prstGeom>
        </p:spPr>
      </p:pic>
      <p:sp>
        <p:nvSpPr>
          <p:cNvPr id="3" name="灯片编号占位符 6">
            <a:extLst>
              <a:ext uri="{FF2B5EF4-FFF2-40B4-BE49-F238E27FC236}">
                <a16:creationId xmlns:a16="http://schemas.microsoft.com/office/drawing/2014/main" id="{EED9842A-FF25-9C38-E633-BEF6AEA6BA8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40</a:t>
            </a:fld>
            <a:endParaRPr lang="zh-CN" altLang="en-US" sz="2000" dirty="0">
              <a:solidFill>
                <a:schemeClr val="tx1"/>
              </a:solidFill>
            </a:endParaRPr>
          </a:p>
        </p:txBody>
      </p:sp>
    </p:spTree>
    <p:extLst>
      <p:ext uri="{BB962C8B-B14F-4D97-AF65-F5344CB8AC3E}">
        <p14:creationId xmlns:p14="http://schemas.microsoft.com/office/powerpoint/2010/main" val="16004402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中国ELES模型估计：城乡居民消费差异</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68680" y="960120"/>
            <a:ext cx="498348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868680" y="960120"/>
            <a:ext cx="498348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69848" y="1188720"/>
            <a:ext cx="4581144" cy="402336"/>
          </a:xfrm>
          <a:prstGeom prst="rect">
            <a:avLst/>
          </a:prstGeom>
          <a:noFill/>
        </p:spPr>
        <p:txBody>
          <a:bodyPr wrap="square" lIns="45720" rIns="45720" anchor="t">
            <a:spAutoFit/>
          </a:bodyPr>
          <a:lstStyle/>
          <a:p>
            <a:pPr algn="l">
              <a:spcAft>
                <a:spcPts val="500"/>
              </a:spcAft>
            </a:pPr>
            <a:r>
              <a:rPr sz="2000" b="1">
                <a:ea typeface="Hiragino Sans GB"/>
              </a:rPr>
              <a:t>城镇居民</a:t>
            </a:r>
          </a:p>
        </p:txBody>
      </p:sp>
      <p:sp>
        <p:nvSpPr>
          <p:cNvPr id="10" name="TextBox 9"/>
          <p:cNvSpPr txBox="1"/>
          <p:nvPr/>
        </p:nvSpPr>
        <p:spPr>
          <a:xfrm>
            <a:off x="1069848" y="1691640"/>
            <a:ext cx="4581144" cy="658368"/>
          </a:xfrm>
          <a:prstGeom prst="rect">
            <a:avLst/>
          </a:prstGeom>
          <a:noFill/>
        </p:spPr>
        <p:txBody>
          <a:bodyPr wrap="square" lIns="45720" rIns="45720" anchor="t">
            <a:spAutoFit/>
          </a:bodyPr>
          <a:lstStyle/>
          <a:p>
            <a:pPr algn="l">
              <a:spcAft>
                <a:spcPts val="500"/>
              </a:spcAft>
            </a:pPr>
            <a:r>
              <a:rPr sz="1800" b="0">
                <a:ea typeface="Hiragino Sans GB"/>
              </a:rPr>
              <a:t>各类消费的基本需求均显著为正；基本需求合计占同期实际消费支出的28%。</a:t>
            </a:r>
          </a:p>
        </p:txBody>
      </p:sp>
      <p:sp>
        <p:nvSpPr>
          <p:cNvPr id="11" name="Rounded Rectangle 10"/>
          <p:cNvSpPr/>
          <p:nvPr/>
        </p:nvSpPr>
        <p:spPr>
          <a:xfrm>
            <a:off x="6355080" y="960120"/>
            <a:ext cx="4983480" cy="155448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6355080" y="960120"/>
            <a:ext cx="498348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6556248" y="1188720"/>
            <a:ext cx="4581144" cy="402336"/>
          </a:xfrm>
          <a:prstGeom prst="rect">
            <a:avLst/>
          </a:prstGeom>
          <a:noFill/>
        </p:spPr>
        <p:txBody>
          <a:bodyPr wrap="square" lIns="45720" rIns="45720" anchor="t">
            <a:spAutoFit/>
          </a:bodyPr>
          <a:lstStyle/>
          <a:p>
            <a:pPr algn="l">
              <a:spcAft>
                <a:spcPts val="500"/>
              </a:spcAft>
            </a:pPr>
            <a:r>
              <a:rPr sz="2000" b="1">
                <a:ea typeface="Hiragino Sans GB"/>
              </a:rPr>
              <a:t>城镇居民</a:t>
            </a:r>
          </a:p>
        </p:txBody>
      </p:sp>
      <p:sp>
        <p:nvSpPr>
          <p:cNvPr id="14" name="TextBox 13"/>
          <p:cNvSpPr txBox="1"/>
          <p:nvPr/>
        </p:nvSpPr>
        <p:spPr>
          <a:xfrm>
            <a:off x="6556248" y="1691640"/>
            <a:ext cx="4581144" cy="658368"/>
          </a:xfrm>
          <a:prstGeom prst="rect">
            <a:avLst/>
          </a:prstGeom>
          <a:noFill/>
        </p:spPr>
        <p:txBody>
          <a:bodyPr wrap="square" lIns="45720" rIns="45720" anchor="t">
            <a:spAutoFit/>
          </a:bodyPr>
          <a:lstStyle/>
          <a:p>
            <a:pPr algn="l">
              <a:spcAft>
                <a:spcPts val="500"/>
              </a:spcAft>
            </a:pPr>
            <a:r>
              <a:rPr sz="1800" b="0">
                <a:ea typeface="Hiragino Sans GB"/>
              </a:rPr>
              <a:t>居住消费倾向（0.165）超过食品（0.161）居首位；边际消费倾向之和为0.61。</a:t>
            </a:r>
          </a:p>
        </p:txBody>
      </p:sp>
      <p:sp>
        <p:nvSpPr>
          <p:cNvPr id="15" name="Rounded Rectangle 14"/>
          <p:cNvSpPr/>
          <p:nvPr/>
        </p:nvSpPr>
        <p:spPr>
          <a:xfrm>
            <a:off x="868680" y="2926080"/>
            <a:ext cx="4983480" cy="164592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68680" y="2926080"/>
            <a:ext cx="4983480" cy="109728"/>
          </a:xfrm>
          <a:prstGeom prst="round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1069848" y="3154680"/>
            <a:ext cx="4581144" cy="402336"/>
          </a:xfrm>
          <a:prstGeom prst="rect">
            <a:avLst/>
          </a:prstGeom>
          <a:noFill/>
        </p:spPr>
        <p:txBody>
          <a:bodyPr wrap="square" lIns="45720" rIns="45720" anchor="t">
            <a:spAutoFit/>
          </a:bodyPr>
          <a:lstStyle/>
          <a:p>
            <a:pPr algn="l">
              <a:spcAft>
                <a:spcPts val="500"/>
              </a:spcAft>
            </a:pPr>
            <a:r>
              <a:rPr sz="2000" b="1">
                <a:ea typeface="Hiragino Sans GB"/>
              </a:rPr>
              <a:t>农村居民</a:t>
            </a:r>
          </a:p>
        </p:txBody>
      </p:sp>
      <p:sp>
        <p:nvSpPr>
          <p:cNvPr id="18" name="TextBox 17"/>
          <p:cNvSpPr txBox="1"/>
          <p:nvPr/>
        </p:nvSpPr>
        <p:spPr>
          <a:xfrm>
            <a:off x="1069848" y="3657600"/>
            <a:ext cx="4581144" cy="749808"/>
          </a:xfrm>
          <a:prstGeom prst="rect">
            <a:avLst/>
          </a:prstGeom>
          <a:noFill/>
        </p:spPr>
        <p:txBody>
          <a:bodyPr wrap="square" lIns="45720" rIns="45720" anchor="t">
            <a:spAutoFit/>
          </a:bodyPr>
          <a:lstStyle/>
          <a:p>
            <a:pPr algn="l">
              <a:spcAft>
                <a:spcPts val="500"/>
              </a:spcAft>
            </a:pPr>
            <a:r>
              <a:rPr sz="1800" b="0">
                <a:ea typeface="Hiragino Sans GB"/>
              </a:rPr>
              <a:t>食品基本需求统计上无异于0，其他7项基本需求则全部为负值且统计显著。</a:t>
            </a:r>
          </a:p>
        </p:txBody>
      </p:sp>
      <p:sp>
        <p:nvSpPr>
          <p:cNvPr id="19" name="Rounded Rectangle 18"/>
          <p:cNvSpPr/>
          <p:nvPr/>
        </p:nvSpPr>
        <p:spPr>
          <a:xfrm>
            <a:off x="6355080" y="2926080"/>
            <a:ext cx="4983480" cy="164592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6355080" y="2926080"/>
            <a:ext cx="498348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6556248" y="3154680"/>
            <a:ext cx="4581144" cy="402336"/>
          </a:xfrm>
          <a:prstGeom prst="rect">
            <a:avLst/>
          </a:prstGeom>
          <a:noFill/>
        </p:spPr>
        <p:txBody>
          <a:bodyPr wrap="square" lIns="45720" rIns="45720" anchor="t">
            <a:spAutoFit/>
          </a:bodyPr>
          <a:lstStyle/>
          <a:p>
            <a:pPr algn="l">
              <a:spcAft>
                <a:spcPts val="500"/>
              </a:spcAft>
            </a:pPr>
            <a:r>
              <a:rPr sz="2000" b="1">
                <a:ea typeface="Hiragino Sans GB"/>
              </a:rPr>
              <a:t>农村居民</a:t>
            </a:r>
          </a:p>
        </p:txBody>
      </p:sp>
      <p:sp>
        <p:nvSpPr>
          <p:cNvPr id="22" name="TextBox 21"/>
          <p:cNvSpPr txBox="1"/>
          <p:nvPr/>
        </p:nvSpPr>
        <p:spPr>
          <a:xfrm>
            <a:off x="6556248" y="3657600"/>
            <a:ext cx="4581144" cy="749808"/>
          </a:xfrm>
          <a:prstGeom prst="rect">
            <a:avLst/>
          </a:prstGeom>
          <a:noFill/>
        </p:spPr>
        <p:txBody>
          <a:bodyPr wrap="square" lIns="45720" rIns="45720" anchor="t">
            <a:spAutoFit/>
          </a:bodyPr>
          <a:lstStyle/>
          <a:p>
            <a:pPr algn="l">
              <a:spcAft>
                <a:spcPts val="500"/>
              </a:spcAft>
            </a:pPr>
            <a:r>
              <a:rPr sz="1800" b="0">
                <a:ea typeface="Hiragino Sans GB"/>
              </a:rPr>
              <a:t>分类消费倾向合计高达0.84；模型存在对基本需求的严重低估，以及对消费倾向的明显高估。</a:t>
            </a:r>
          </a:p>
        </p:txBody>
      </p:sp>
      <p:sp>
        <p:nvSpPr>
          <p:cNvPr id="24" name="矩形 23">
            <a:extLst>
              <a:ext uri="{FF2B5EF4-FFF2-40B4-BE49-F238E27FC236}">
                <a16:creationId xmlns:a16="http://schemas.microsoft.com/office/drawing/2014/main" id="{54DBB72C-92AE-BF99-E0B0-6FA73CC2421D}"/>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8778BEE1-FC67-4199-379D-EE942DC4BC01}"/>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41</a:t>
            </a:fld>
            <a:endParaRPr lang="zh-CN" altLang="en-US" sz="2000" dirty="0">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67C5B-337A-A8E8-08DE-6EE8DDBC137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7A0AD5E-7DEC-FACB-8009-9DE70F4AEE3E}"/>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矩形 23">
            <a:extLst>
              <a:ext uri="{FF2B5EF4-FFF2-40B4-BE49-F238E27FC236}">
                <a16:creationId xmlns:a16="http://schemas.microsoft.com/office/drawing/2014/main" id="{8E7AFA9A-8833-8D6A-E7EC-79089D00CEB3}"/>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pic>
        <p:nvPicPr>
          <p:cNvPr id="2" name="图片 1" descr="表7.9 中国城镇居民与农村居民ELES模型估计结果">
            <a:extLst>
              <a:ext uri="{FF2B5EF4-FFF2-40B4-BE49-F238E27FC236}">
                <a16:creationId xmlns:a16="http://schemas.microsoft.com/office/drawing/2014/main" id="{50A2A0D6-1AC9-0EDE-29DD-94EF1C6CC084}"/>
              </a:ext>
            </a:extLst>
          </p:cNvPr>
          <p:cNvPicPr>
            <a:picLocks/>
          </p:cNvPicPr>
          <p:nvPr/>
        </p:nvPicPr>
        <p:blipFill>
          <a:blip r:embed="rId2"/>
          <a:srcRect b="8824"/>
          <a:stretch>
            <a:fillRect/>
          </a:stretch>
        </p:blipFill>
        <p:spPr>
          <a:xfrm>
            <a:off x="995362" y="836199"/>
            <a:ext cx="10201275" cy="5555933"/>
          </a:xfrm>
          <a:prstGeom prst="rect">
            <a:avLst/>
          </a:prstGeom>
        </p:spPr>
      </p:pic>
      <p:sp>
        <p:nvSpPr>
          <p:cNvPr id="3" name="灯片编号占位符 6">
            <a:extLst>
              <a:ext uri="{FF2B5EF4-FFF2-40B4-BE49-F238E27FC236}">
                <a16:creationId xmlns:a16="http://schemas.microsoft.com/office/drawing/2014/main" id="{199171D1-E860-F448-5DB1-F2B71B5ED8BC}"/>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42</a:t>
            </a:fld>
            <a:endParaRPr lang="zh-CN" altLang="en-US" sz="2000" dirty="0">
              <a:solidFill>
                <a:schemeClr val="tx1"/>
              </a:solidFill>
            </a:endParaRPr>
          </a:p>
        </p:txBody>
      </p:sp>
    </p:spTree>
    <p:extLst>
      <p:ext uri="{BB962C8B-B14F-4D97-AF65-F5344CB8AC3E}">
        <p14:creationId xmlns:p14="http://schemas.microsoft.com/office/powerpoint/2010/main" val="41278442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农村ELES模型：解释边界</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566928" y="1536192"/>
            <a:ext cx="1965960" cy="25146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566928" y="1536192"/>
            <a:ext cx="1965960" cy="109728"/>
          </a:xfrm>
          <a:prstGeom prst="round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ounded Rectangle 8"/>
          <p:cNvSpPr/>
          <p:nvPr/>
        </p:nvSpPr>
        <p:spPr>
          <a:xfrm>
            <a:off x="749808" y="1792224"/>
            <a:ext cx="438912" cy="438912"/>
          </a:xfrm>
          <a:prstGeom prst="round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749808" y="1819656"/>
            <a:ext cx="438912" cy="347472"/>
          </a:xfrm>
          <a:prstGeom prst="rect">
            <a:avLst/>
          </a:prstGeom>
          <a:noFill/>
        </p:spPr>
        <p:txBody>
          <a:bodyPr wrap="square" lIns="45720" rIns="45720" anchor="t">
            <a:spAutoFit/>
          </a:bodyPr>
          <a:lstStyle/>
          <a:p>
            <a:pPr algn="ctr">
              <a:spcAft>
                <a:spcPts val="500"/>
              </a:spcAft>
            </a:pPr>
            <a:r>
              <a:rPr sz="1600" b="1">
                <a:ea typeface="Hiragino Sans GB"/>
              </a:rPr>
              <a:t>1</a:t>
            </a:r>
          </a:p>
        </p:txBody>
      </p:sp>
      <p:sp>
        <p:nvSpPr>
          <p:cNvPr id="11" name="TextBox 10"/>
          <p:cNvSpPr txBox="1"/>
          <p:nvPr/>
        </p:nvSpPr>
        <p:spPr>
          <a:xfrm>
            <a:off x="1298448" y="1764792"/>
            <a:ext cx="1051560" cy="402336"/>
          </a:xfrm>
          <a:prstGeom prst="rect">
            <a:avLst/>
          </a:prstGeom>
          <a:noFill/>
        </p:spPr>
        <p:txBody>
          <a:bodyPr wrap="square" lIns="45720" rIns="45720" anchor="t">
            <a:spAutoFit/>
          </a:bodyPr>
          <a:lstStyle/>
          <a:p>
            <a:pPr algn="l">
              <a:spcAft>
                <a:spcPts val="500"/>
              </a:spcAft>
            </a:pPr>
            <a:r>
              <a:rPr sz="2000" b="1">
                <a:ea typeface="Hiragino Sans GB"/>
              </a:rPr>
              <a:t>异常</a:t>
            </a:r>
          </a:p>
        </p:txBody>
      </p:sp>
      <p:sp>
        <p:nvSpPr>
          <p:cNvPr id="12" name="TextBox 11"/>
          <p:cNvSpPr txBox="1"/>
          <p:nvPr/>
        </p:nvSpPr>
        <p:spPr>
          <a:xfrm>
            <a:off x="768096" y="2267712"/>
            <a:ext cx="1563624" cy="1446550"/>
          </a:xfrm>
          <a:prstGeom prst="rect">
            <a:avLst/>
          </a:prstGeom>
          <a:noFill/>
        </p:spPr>
        <p:txBody>
          <a:bodyPr wrap="square" lIns="45720" rIns="45720" anchor="t">
            <a:spAutoFit/>
          </a:bodyPr>
          <a:lstStyle/>
          <a:p>
            <a:pPr algn="l">
              <a:spcAft>
                <a:spcPts val="500"/>
              </a:spcAft>
            </a:pPr>
            <a:r>
              <a:rPr sz="2200" b="0" dirty="0" err="1">
                <a:ea typeface="Hiragino Sans GB"/>
              </a:rPr>
              <a:t>基本需求大量为负，无法通过经济意义检验</a:t>
            </a:r>
            <a:r>
              <a:rPr sz="2200" b="0" dirty="0">
                <a:ea typeface="Hiragino Sans GB"/>
              </a:rPr>
              <a:t>。</a:t>
            </a:r>
          </a:p>
        </p:txBody>
      </p:sp>
      <p:sp>
        <p:nvSpPr>
          <p:cNvPr id="13" name="Rounded Rectangle 12"/>
          <p:cNvSpPr/>
          <p:nvPr/>
        </p:nvSpPr>
        <p:spPr>
          <a:xfrm>
            <a:off x="2852928" y="1536192"/>
            <a:ext cx="1965960" cy="25146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ounded Rectangle 13"/>
          <p:cNvSpPr/>
          <p:nvPr/>
        </p:nvSpPr>
        <p:spPr>
          <a:xfrm>
            <a:off x="2852928" y="1536192"/>
            <a:ext cx="196596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ounded Rectangle 14"/>
          <p:cNvSpPr/>
          <p:nvPr/>
        </p:nvSpPr>
        <p:spPr>
          <a:xfrm>
            <a:off x="3035808" y="1792224"/>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3035808" y="1819656"/>
            <a:ext cx="438912" cy="347472"/>
          </a:xfrm>
          <a:prstGeom prst="rect">
            <a:avLst/>
          </a:prstGeom>
          <a:noFill/>
        </p:spPr>
        <p:txBody>
          <a:bodyPr wrap="square" lIns="45720" rIns="45720" anchor="t">
            <a:spAutoFit/>
          </a:bodyPr>
          <a:lstStyle/>
          <a:p>
            <a:pPr algn="ctr">
              <a:spcAft>
                <a:spcPts val="500"/>
              </a:spcAft>
            </a:pPr>
            <a:r>
              <a:rPr sz="1600" b="1">
                <a:ea typeface="Hiragino Sans GB"/>
              </a:rPr>
              <a:t>2</a:t>
            </a:r>
          </a:p>
        </p:txBody>
      </p:sp>
      <p:sp>
        <p:nvSpPr>
          <p:cNvPr id="17" name="TextBox 16"/>
          <p:cNvSpPr txBox="1"/>
          <p:nvPr/>
        </p:nvSpPr>
        <p:spPr>
          <a:xfrm>
            <a:off x="3584448" y="1764792"/>
            <a:ext cx="1051560" cy="402336"/>
          </a:xfrm>
          <a:prstGeom prst="rect">
            <a:avLst/>
          </a:prstGeom>
          <a:noFill/>
        </p:spPr>
        <p:txBody>
          <a:bodyPr wrap="square" lIns="45720" rIns="45720" anchor="t">
            <a:spAutoFit/>
          </a:bodyPr>
          <a:lstStyle/>
          <a:p>
            <a:pPr algn="l">
              <a:spcAft>
                <a:spcPts val="500"/>
              </a:spcAft>
            </a:pPr>
            <a:r>
              <a:rPr sz="2000" b="1">
                <a:ea typeface="Hiragino Sans GB"/>
              </a:rPr>
              <a:t>原因</a:t>
            </a:r>
          </a:p>
        </p:txBody>
      </p:sp>
      <p:sp>
        <p:nvSpPr>
          <p:cNvPr id="18" name="TextBox 17"/>
          <p:cNvSpPr txBox="1"/>
          <p:nvPr/>
        </p:nvSpPr>
        <p:spPr>
          <a:xfrm>
            <a:off x="3054096" y="2267712"/>
            <a:ext cx="1563624" cy="1446550"/>
          </a:xfrm>
          <a:prstGeom prst="rect">
            <a:avLst/>
          </a:prstGeom>
          <a:noFill/>
        </p:spPr>
        <p:txBody>
          <a:bodyPr wrap="square" lIns="45720" rIns="45720" anchor="t">
            <a:spAutoFit/>
          </a:bodyPr>
          <a:lstStyle/>
          <a:p>
            <a:pPr algn="l">
              <a:spcAft>
                <a:spcPts val="500"/>
              </a:spcAft>
            </a:pPr>
            <a:r>
              <a:rPr sz="2200" b="0" dirty="0" err="1">
                <a:ea typeface="Hiragino Sans GB"/>
              </a:rPr>
              <a:t>可能在于存在较多的实物消费和非现金收入</a:t>
            </a:r>
            <a:r>
              <a:rPr sz="2200" b="0" dirty="0">
                <a:ea typeface="Hiragino Sans GB"/>
              </a:rPr>
              <a:t>。</a:t>
            </a:r>
          </a:p>
        </p:txBody>
      </p:sp>
      <p:sp>
        <p:nvSpPr>
          <p:cNvPr id="19" name="Rounded Rectangle 18"/>
          <p:cNvSpPr/>
          <p:nvPr/>
        </p:nvSpPr>
        <p:spPr>
          <a:xfrm>
            <a:off x="5138928" y="1536192"/>
            <a:ext cx="1965960" cy="25146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5138928" y="1536192"/>
            <a:ext cx="196596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ounded Rectangle 20"/>
          <p:cNvSpPr/>
          <p:nvPr/>
        </p:nvSpPr>
        <p:spPr>
          <a:xfrm>
            <a:off x="5321808" y="1792224"/>
            <a:ext cx="438912" cy="438912"/>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5321808" y="1819656"/>
            <a:ext cx="438912" cy="347472"/>
          </a:xfrm>
          <a:prstGeom prst="rect">
            <a:avLst/>
          </a:prstGeom>
          <a:noFill/>
        </p:spPr>
        <p:txBody>
          <a:bodyPr wrap="square" lIns="45720" rIns="45720" anchor="t">
            <a:spAutoFit/>
          </a:bodyPr>
          <a:lstStyle/>
          <a:p>
            <a:pPr algn="ctr">
              <a:spcAft>
                <a:spcPts val="500"/>
              </a:spcAft>
            </a:pPr>
            <a:r>
              <a:rPr sz="1600" b="1">
                <a:ea typeface="Hiragino Sans GB"/>
              </a:rPr>
              <a:t>3</a:t>
            </a:r>
          </a:p>
        </p:txBody>
      </p:sp>
      <p:sp>
        <p:nvSpPr>
          <p:cNvPr id="23" name="TextBox 22"/>
          <p:cNvSpPr txBox="1"/>
          <p:nvPr/>
        </p:nvSpPr>
        <p:spPr>
          <a:xfrm>
            <a:off x="5870448" y="1764792"/>
            <a:ext cx="1051560" cy="402336"/>
          </a:xfrm>
          <a:prstGeom prst="rect">
            <a:avLst/>
          </a:prstGeom>
          <a:noFill/>
        </p:spPr>
        <p:txBody>
          <a:bodyPr wrap="square" lIns="45720" rIns="45720" anchor="t">
            <a:spAutoFit/>
          </a:bodyPr>
          <a:lstStyle/>
          <a:p>
            <a:pPr algn="l">
              <a:spcAft>
                <a:spcPts val="500"/>
              </a:spcAft>
            </a:pPr>
            <a:r>
              <a:rPr sz="2000" b="1">
                <a:ea typeface="Hiragino Sans GB"/>
              </a:rPr>
              <a:t>后果</a:t>
            </a:r>
          </a:p>
        </p:txBody>
      </p:sp>
      <p:sp>
        <p:nvSpPr>
          <p:cNvPr id="24" name="TextBox 23"/>
          <p:cNvSpPr txBox="1"/>
          <p:nvPr/>
        </p:nvSpPr>
        <p:spPr>
          <a:xfrm>
            <a:off x="5340096" y="2267712"/>
            <a:ext cx="1581912" cy="1785104"/>
          </a:xfrm>
          <a:prstGeom prst="rect">
            <a:avLst/>
          </a:prstGeom>
          <a:noFill/>
        </p:spPr>
        <p:txBody>
          <a:bodyPr wrap="square" lIns="45720" rIns="45720" anchor="t">
            <a:spAutoFit/>
          </a:bodyPr>
          <a:lstStyle/>
          <a:p>
            <a:pPr algn="l">
              <a:spcAft>
                <a:spcPts val="500"/>
              </a:spcAft>
            </a:pPr>
            <a:r>
              <a:rPr sz="2200" b="0" dirty="0" err="1">
                <a:ea typeface="Hiragino Sans GB"/>
              </a:rPr>
              <a:t>农村居民收支统计质量和可靠性不如城镇，估计偏差</a:t>
            </a:r>
            <a:r>
              <a:rPr sz="2200" b="0" dirty="0">
                <a:ea typeface="Hiragino Sans GB"/>
              </a:rPr>
              <a:t>。</a:t>
            </a:r>
          </a:p>
        </p:txBody>
      </p:sp>
      <p:sp>
        <p:nvSpPr>
          <p:cNvPr id="25" name="Rounded Rectangle 24"/>
          <p:cNvSpPr/>
          <p:nvPr/>
        </p:nvSpPr>
        <p:spPr>
          <a:xfrm>
            <a:off x="7424927" y="1536192"/>
            <a:ext cx="1965960" cy="25146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Rounded Rectangle 25"/>
          <p:cNvSpPr/>
          <p:nvPr/>
        </p:nvSpPr>
        <p:spPr>
          <a:xfrm>
            <a:off x="7424927" y="1536192"/>
            <a:ext cx="196596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ounded Rectangle 26"/>
          <p:cNvSpPr/>
          <p:nvPr/>
        </p:nvSpPr>
        <p:spPr>
          <a:xfrm>
            <a:off x="7607807" y="1792224"/>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7607807" y="1819656"/>
            <a:ext cx="438912" cy="347472"/>
          </a:xfrm>
          <a:prstGeom prst="rect">
            <a:avLst/>
          </a:prstGeom>
          <a:noFill/>
        </p:spPr>
        <p:txBody>
          <a:bodyPr wrap="square" lIns="45720" rIns="45720" anchor="t">
            <a:spAutoFit/>
          </a:bodyPr>
          <a:lstStyle/>
          <a:p>
            <a:pPr algn="ctr">
              <a:spcAft>
                <a:spcPts val="500"/>
              </a:spcAft>
            </a:pPr>
            <a:r>
              <a:rPr sz="1600" b="1">
                <a:ea typeface="Hiragino Sans GB"/>
              </a:rPr>
              <a:t>4</a:t>
            </a:r>
          </a:p>
        </p:txBody>
      </p:sp>
      <p:sp>
        <p:nvSpPr>
          <p:cNvPr id="29" name="TextBox 28"/>
          <p:cNvSpPr txBox="1"/>
          <p:nvPr/>
        </p:nvSpPr>
        <p:spPr>
          <a:xfrm>
            <a:off x="8156448" y="1764792"/>
            <a:ext cx="1051560" cy="402336"/>
          </a:xfrm>
          <a:prstGeom prst="rect">
            <a:avLst/>
          </a:prstGeom>
          <a:noFill/>
        </p:spPr>
        <p:txBody>
          <a:bodyPr wrap="square" lIns="45720" rIns="45720" anchor="t">
            <a:spAutoFit/>
          </a:bodyPr>
          <a:lstStyle/>
          <a:p>
            <a:pPr algn="l">
              <a:spcAft>
                <a:spcPts val="500"/>
              </a:spcAft>
            </a:pPr>
            <a:r>
              <a:rPr sz="2000" b="1">
                <a:ea typeface="Hiragino Sans GB"/>
              </a:rPr>
              <a:t>边界</a:t>
            </a:r>
          </a:p>
        </p:txBody>
      </p:sp>
      <p:sp>
        <p:nvSpPr>
          <p:cNvPr id="30" name="TextBox 29"/>
          <p:cNvSpPr txBox="1"/>
          <p:nvPr/>
        </p:nvSpPr>
        <p:spPr>
          <a:xfrm>
            <a:off x="7626096" y="2267712"/>
            <a:ext cx="1563624" cy="1107996"/>
          </a:xfrm>
          <a:prstGeom prst="rect">
            <a:avLst/>
          </a:prstGeom>
          <a:noFill/>
        </p:spPr>
        <p:txBody>
          <a:bodyPr wrap="square" lIns="45720" rIns="45720" anchor="t">
            <a:spAutoFit/>
          </a:bodyPr>
          <a:lstStyle/>
          <a:p>
            <a:pPr algn="l">
              <a:spcAft>
                <a:spcPts val="500"/>
              </a:spcAft>
            </a:pPr>
            <a:r>
              <a:rPr sz="2200" b="0" dirty="0" err="1">
                <a:ea typeface="Hiragino Sans GB"/>
              </a:rPr>
              <a:t>数据跨度过短</a:t>
            </a:r>
            <a:r>
              <a:rPr lang="zh-CN" altLang="en-US" sz="2200" dirty="0">
                <a:ea typeface="Hiragino Sans GB"/>
              </a:rPr>
              <a:t>为</a:t>
            </a:r>
            <a:r>
              <a:rPr sz="2200" b="0" dirty="0" err="1">
                <a:ea typeface="Hiragino Sans GB"/>
              </a:rPr>
              <a:t>潜在诱因之一</a:t>
            </a:r>
            <a:r>
              <a:rPr sz="2200" b="0" dirty="0">
                <a:ea typeface="Hiragino Sans GB"/>
              </a:rPr>
              <a:t>。</a:t>
            </a:r>
          </a:p>
        </p:txBody>
      </p:sp>
      <p:sp>
        <p:nvSpPr>
          <p:cNvPr id="31" name="Rounded Rectangle 30"/>
          <p:cNvSpPr/>
          <p:nvPr/>
        </p:nvSpPr>
        <p:spPr>
          <a:xfrm>
            <a:off x="9710928" y="1536192"/>
            <a:ext cx="1965960" cy="2514600"/>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Rounded Rectangle 31"/>
          <p:cNvSpPr/>
          <p:nvPr/>
        </p:nvSpPr>
        <p:spPr>
          <a:xfrm>
            <a:off x="9710928" y="1536192"/>
            <a:ext cx="196596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ounded Rectangle 32"/>
          <p:cNvSpPr/>
          <p:nvPr/>
        </p:nvSpPr>
        <p:spPr>
          <a:xfrm>
            <a:off x="9893807" y="1792224"/>
            <a:ext cx="438912" cy="438912"/>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9893807" y="1819656"/>
            <a:ext cx="438912" cy="347472"/>
          </a:xfrm>
          <a:prstGeom prst="rect">
            <a:avLst/>
          </a:prstGeom>
          <a:noFill/>
        </p:spPr>
        <p:txBody>
          <a:bodyPr wrap="square" lIns="45720" rIns="45720" anchor="t">
            <a:spAutoFit/>
          </a:bodyPr>
          <a:lstStyle/>
          <a:p>
            <a:pPr algn="ctr">
              <a:spcAft>
                <a:spcPts val="500"/>
              </a:spcAft>
            </a:pPr>
            <a:r>
              <a:rPr sz="1600" b="1">
                <a:ea typeface="Hiragino Sans GB"/>
              </a:rPr>
              <a:t>5</a:t>
            </a:r>
          </a:p>
        </p:txBody>
      </p:sp>
      <p:sp>
        <p:nvSpPr>
          <p:cNvPr id="35" name="TextBox 34"/>
          <p:cNvSpPr txBox="1"/>
          <p:nvPr/>
        </p:nvSpPr>
        <p:spPr>
          <a:xfrm>
            <a:off x="10442448" y="1764792"/>
            <a:ext cx="1051560" cy="402336"/>
          </a:xfrm>
          <a:prstGeom prst="rect">
            <a:avLst/>
          </a:prstGeom>
          <a:noFill/>
        </p:spPr>
        <p:txBody>
          <a:bodyPr wrap="square" lIns="45720" rIns="45720" anchor="t">
            <a:spAutoFit/>
          </a:bodyPr>
          <a:lstStyle/>
          <a:p>
            <a:pPr algn="l">
              <a:spcAft>
                <a:spcPts val="500"/>
              </a:spcAft>
            </a:pPr>
            <a:r>
              <a:rPr sz="2000" b="1">
                <a:ea typeface="Hiragino Sans GB"/>
              </a:rPr>
              <a:t>改进</a:t>
            </a:r>
          </a:p>
        </p:txBody>
      </p:sp>
      <p:sp>
        <p:nvSpPr>
          <p:cNvPr id="36" name="TextBox 35"/>
          <p:cNvSpPr txBox="1"/>
          <p:nvPr/>
        </p:nvSpPr>
        <p:spPr>
          <a:xfrm>
            <a:off x="9912096" y="2267712"/>
            <a:ext cx="1563624" cy="1446550"/>
          </a:xfrm>
          <a:prstGeom prst="rect">
            <a:avLst/>
          </a:prstGeom>
          <a:noFill/>
        </p:spPr>
        <p:txBody>
          <a:bodyPr wrap="square" lIns="45720" rIns="45720" anchor="t">
            <a:spAutoFit/>
          </a:bodyPr>
          <a:lstStyle/>
          <a:p>
            <a:pPr algn="l">
              <a:spcAft>
                <a:spcPts val="500"/>
              </a:spcAft>
            </a:pPr>
            <a:r>
              <a:rPr sz="2200" b="0" dirty="0" err="1">
                <a:ea typeface="Hiragino Sans GB"/>
              </a:rPr>
              <a:t>有待数据质量提升和数据跨度扩展</a:t>
            </a:r>
            <a:r>
              <a:rPr sz="2200" b="0" dirty="0">
                <a:ea typeface="Hiragino Sans GB"/>
              </a:rPr>
              <a:t>。</a:t>
            </a:r>
          </a:p>
        </p:txBody>
      </p:sp>
      <p:sp>
        <p:nvSpPr>
          <p:cNvPr id="37" name="TextBox 36"/>
          <p:cNvSpPr txBox="1"/>
          <p:nvPr/>
        </p:nvSpPr>
        <p:spPr>
          <a:xfrm>
            <a:off x="914400" y="4892040"/>
            <a:ext cx="10241280" cy="411480"/>
          </a:xfrm>
          <a:prstGeom prst="rect">
            <a:avLst/>
          </a:prstGeom>
          <a:noFill/>
        </p:spPr>
        <p:txBody>
          <a:bodyPr wrap="square" lIns="45720" rIns="45720" anchor="t">
            <a:spAutoFit/>
          </a:bodyPr>
          <a:lstStyle/>
          <a:p>
            <a:pPr algn="ctr">
              <a:spcAft>
                <a:spcPts val="500"/>
              </a:spcAft>
            </a:pPr>
            <a:r>
              <a:rPr sz="2400" b="1">
                <a:ea typeface="STSong"/>
              </a:rPr>
              <a:t>前述估计结果仅可用于初步分析，不宜过度解读。</a:t>
            </a:r>
          </a:p>
        </p:txBody>
      </p:sp>
      <p:sp>
        <p:nvSpPr>
          <p:cNvPr id="39" name="矩形 38">
            <a:extLst>
              <a:ext uri="{FF2B5EF4-FFF2-40B4-BE49-F238E27FC236}">
                <a16:creationId xmlns:a16="http://schemas.microsoft.com/office/drawing/2014/main" id="{079EBF7E-309D-A53A-F266-61A3B87F1C3C}"/>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01E8ADF5-6CAA-0833-8701-F9BB9F818E9C}"/>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43</a:t>
            </a:fld>
            <a:endParaRPr lang="zh-CN" altLang="en-US" sz="2000" dirty="0">
              <a:solidFill>
                <a:schemeClr val="tx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全章结论</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749808" y="960119"/>
            <a:ext cx="5074920" cy="1389887"/>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749808" y="960120"/>
            <a:ext cx="507492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950976" y="1188720"/>
            <a:ext cx="4672583" cy="402336"/>
          </a:xfrm>
          <a:prstGeom prst="rect">
            <a:avLst/>
          </a:prstGeom>
          <a:noFill/>
        </p:spPr>
        <p:txBody>
          <a:bodyPr wrap="square" lIns="45720" rIns="45720" anchor="t">
            <a:spAutoFit/>
          </a:bodyPr>
          <a:lstStyle/>
          <a:p>
            <a:pPr algn="l">
              <a:spcAft>
                <a:spcPts val="500"/>
              </a:spcAft>
            </a:pPr>
            <a:r>
              <a:rPr sz="2000" b="1">
                <a:ea typeface="Hiragino Sans GB"/>
              </a:rPr>
              <a:t>01</a:t>
            </a:r>
          </a:p>
        </p:txBody>
      </p:sp>
      <p:sp>
        <p:nvSpPr>
          <p:cNvPr id="10" name="TextBox 9"/>
          <p:cNvSpPr txBox="1"/>
          <p:nvPr/>
        </p:nvSpPr>
        <p:spPr>
          <a:xfrm>
            <a:off x="950976" y="1691640"/>
            <a:ext cx="4672583" cy="201167"/>
          </a:xfrm>
          <a:prstGeom prst="rect">
            <a:avLst/>
          </a:prstGeom>
          <a:noFill/>
        </p:spPr>
        <p:txBody>
          <a:bodyPr wrap="square" lIns="45720" rIns="45720" anchor="t">
            <a:spAutoFit/>
          </a:bodyPr>
          <a:lstStyle/>
          <a:p>
            <a:pPr algn="l">
              <a:spcAft>
                <a:spcPts val="500"/>
              </a:spcAft>
            </a:pPr>
            <a:r>
              <a:rPr sz="1700" b="0">
                <a:ea typeface="Hiragino Sans GB"/>
              </a:rPr>
              <a:t>收入始终是消费最重要的决定力量。</a:t>
            </a:r>
          </a:p>
        </p:txBody>
      </p:sp>
      <p:sp>
        <p:nvSpPr>
          <p:cNvPr id="11" name="Rounded Rectangle 10"/>
          <p:cNvSpPr/>
          <p:nvPr/>
        </p:nvSpPr>
        <p:spPr>
          <a:xfrm>
            <a:off x="6281928" y="960120"/>
            <a:ext cx="5074920" cy="1389886"/>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6281928" y="960120"/>
            <a:ext cx="50749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6483096" y="1188720"/>
            <a:ext cx="4672583" cy="402336"/>
          </a:xfrm>
          <a:prstGeom prst="rect">
            <a:avLst/>
          </a:prstGeom>
          <a:noFill/>
        </p:spPr>
        <p:txBody>
          <a:bodyPr wrap="square" lIns="45720" rIns="45720" anchor="t">
            <a:spAutoFit/>
          </a:bodyPr>
          <a:lstStyle/>
          <a:p>
            <a:pPr algn="l">
              <a:spcAft>
                <a:spcPts val="500"/>
              </a:spcAft>
            </a:pPr>
            <a:r>
              <a:rPr sz="2000" b="1">
                <a:ea typeface="Hiragino Sans GB"/>
              </a:rPr>
              <a:t>02</a:t>
            </a:r>
          </a:p>
        </p:txBody>
      </p:sp>
      <p:sp>
        <p:nvSpPr>
          <p:cNvPr id="14" name="TextBox 13"/>
          <p:cNvSpPr txBox="1"/>
          <p:nvPr/>
        </p:nvSpPr>
        <p:spPr>
          <a:xfrm>
            <a:off x="6483096" y="1691640"/>
            <a:ext cx="4672583" cy="201167"/>
          </a:xfrm>
          <a:prstGeom prst="rect">
            <a:avLst/>
          </a:prstGeom>
          <a:noFill/>
        </p:spPr>
        <p:txBody>
          <a:bodyPr wrap="square" lIns="45720" rIns="45720" anchor="t">
            <a:spAutoFit/>
          </a:bodyPr>
          <a:lstStyle/>
          <a:p>
            <a:pPr algn="l">
              <a:spcAft>
                <a:spcPts val="500"/>
              </a:spcAft>
            </a:pPr>
            <a:r>
              <a:rPr sz="1700" b="0">
                <a:ea typeface="Hiragino Sans GB"/>
              </a:rPr>
              <a:t>我国最终消费显著提升，城乡居民消费结构不断提升。</a:t>
            </a:r>
          </a:p>
        </p:txBody>
      </p:sp>
      <p:sp>
        <p:nvSpPr>
          <p:cNvPr id="15" name="Rounded Rectangle 14"/>
          <p:cNvSpPr/>
          <p:nvPr/>
        </p:nvSpPr>
        <p:spPr>
          <a:xfrm>
            <a:off x="749808" y="2468880"/>
            <a:ext cx="5074920" cy="1338132"/>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749808" y="2468880"/>
            <a:ext cx="50749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950976" y="2697480"/>
            <a:ext cx="4672583" cy="402336"/>
          </a:xfrm>
          <a:prstGeom prst="rect">
            <a:avLst/>
          </a:prstGeom>
          <a:noFill/>
        </p:spPr>
        <p:txBody>
          <a:bodyPr wrap="square" lIns="45720" rIns="45720" anchor="t">
            <a:spAutoFit/>
          </a:bodyPr>
          <a:lstStyle/>
          <a:p>
            <a:pPr algn="l">
              <a:spcAft>
                <a:spcPts val="500"/>
              </a:spcAft>
            </a:pPr>
            <a:r>
              <a:rPr sz="2000" b="1">
                <a:ea typeface="Hiragino Sans GB"/>
              </a:rPr>
              <a:t>03</a:t>
            </a:r>
          </a:p>
        </p:txBody>
      </p:sp>
      <p:sp>
        <p:nvSpPr>
          <p:cNvPr id="18" name="TextBox 17"/>
          <p:cNvSpPr txBox="1"/>
          <p:nvPr/>
        </p:nvSpPr>
        <p:spPr>
          <a:xfrm>
            <a:off x="950976" y="3200400"/>
            <a:ext cx="4672583" cy="201167"/>
          </a:xfrm>
          <a:prstGeom prst="rect">
            <a:avLst/>
          </a:prstGeom>
          <a:noFill/>
        </p:spPr>
        <p:txBody>
          <a:bodyPr wrap="square" lIns="45720" rIns="45720" anchor="t">
            <a:spAutoFit/>
          </a:bodyPr>
          <a:lstStyle/>
          <a:p>
            <a:pPr algn="l">
              <a:spcAft>
                <a:spcPts val="500"/>
              </a:spcAft>
            </a:pPr>
            <a:r>
              <a:rPr sz="1700" b="0" dirty="0" err="1">
                <a:ea typeface="Hiragino Sans GB"/>
              </a:rPr>
              <a:t>两类预期模型和持久收入模型，对我国居民消费行为具有更好的解释能力</a:t>
            </a:r>
            <a:r>
              <a:rPr sz="1700" b="0" dirty="0">
                <a:ea typeface="Hiragino Sans GB"/>
              </a:rPr>
              <a:t>。</a:t>
            </a:r>
          </a:p>
        </p:txBody>
      </p:sp>
      <p:sp>
        <p:nvSpPr>
          <p:cNvPr id="19" name="Rounded Rectangle 18"/>
          <p:cNvSpPr/>
          <p:nvPr/>
        </p:nvSpPr>
        <p:spPr>
          <a:xfrm>
            <a:off x="6281928" y="2468879"/>
            <a:ext cx="5074920" cy="1338131"/>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6281928" y="2468880"/>
            <a:ext cx="507492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6483096" y="2697480"/>
            <a:ext cx="4672583" cy="402336"/>
          </a:xfrm>
          <a:prstGeom prst="rect">
            <a:avLst/>
          </a:prstGeom>
          <a:noFill/>
        </p:spPr>
        <p:txBody>
          <a:bodyPr wrap="square" lIns="45720" rIns="45720" anchor="t">
            <a:spAutoFit/>
          </a:bodyPr>
          <a:lstStyle/>
          <a:p>
            <a:pPr algn="l">
              <a:spcAft>
                <a:spcPts val="500"/>
              </a:spcAft>
            </a:pPr>
            <a:r>
              <a:rPr sz="2000" b="1">
                <a:ea typeface="Hiragino Sans GB"/>
              </a:rPr>
              <a:t>04</a:t>
            </a:r>
          </a:p>
        </p:txBody>
      </p:sp>
      <p:sp>
        <p:nvSpPr>
          <p:cNvPr id="22" name="TextBox 21"/>
          <p:cNvSpPr txBox="1"/>
          <p:nvPr/>
        </p:nvSpPr>
        <p:spPr>
          <a:xfrm>
            <a:off x="6483096" y="3200400"/>
            <a:ext cx="4672583" cy="201167"/>
          </a:xfrm>
          <a:prstGeom prst="rect">
            <a:avLst/>
          </a:prstGeom>
          <a:noFill/>
        </p:spPr>
        <p:txBody>
          <a:bodyPr wrap="square" lIns="45720" rIns="45720" anchor="t">
            <a:spAutoFit/>
          </a:bodyPr>
          <a:lstStyle/>
          <a:p>
            <a:pPr algn="l">
              <a:spcAft>
                <a:spcPts val="500"/>
              </a:spcAft>
            </a:pPr>
            <a:r>
              <a:rPr sz="1700" b="0">
                <a:ea typeface="Hiragino Sans GB"/>
              </a:rPr>
              <a:t>城镇居民与农村居民消费行为存在明显差异。</a:t>
            </a:r>
          </a:p>
        </p:txBody>
      </p:sp>
      <p:sp>
        <p:nvSpPr>
          <p:cNvPr id="23" name="Rounded Rectangle 22"/>
          <p:cNvSpPr/>
          <p:nvPr/>
        </p:nvSpPr>
        <p:spPr>
          <a:xfrm>
            <a:off x="749808" y="3977638"/>
            <a:ext cx="5074920" cy="1407161"/>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Rounded Rectangle 23"/>
          <p:cNvSpPr/>
          <p:nvPr/>
        </p:nvSpPr>
        <p:spPr>
          <a:xfrm>
            <a:off x="749808" y="3977639"/>
            <a:ext cx="507492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950976" y="4206240"/>
            <a:ext cx="4672583" cy="402336"/>
          </a:xfrm>
          <a:prstGeom prst="rect">
            <a:avLst/>
          </a:prstGeom>
          <a:noFill/>
        </p:spPr>
        <p:txBody>
          <a:bodyPr wrap="square" lIns="45720" rIns="45720" anchor="t">
            <a:spAutoFit/>
          </a:bodyPr>
          <a:lstStyle/>
          <a:p>
            <a:pPr algn="l">
              <a:spcAft>
                <a:spcPts val="500"/>
              </a:spcAft>
            </a:pPr>
            <a:r>
              <a:rPr sz="2000" b="1">
                <a:ea typeface="Hiragino Sans GB"/>
              </a:rPr>
              <a:t>05</a:t>
            </a:r>
          </a:p>
        </p:txBody>
      </p:sp>
      <p:sp>
        <p:nvSpPr>
          <p:cNvPr id="26" name="TextBox 25"/>
          <p:cNvSpPr txBox="1"/>
          <p:nvPr/>
        </p:nvSpPr>
        <p:spPr>
          <a:xfrm>
            <a:off x="950976" y="4709159"/>
            <a:ext cx="4672583" cy="201167"/>
          </a:xfrm>
          <a:prstGeom prst="rect">
            <a:avLst/>
          </a:prstGeom>
          <a:noFill/>
        </p:spPr>
        <p:txBody>
          <a:bodyPr wrap="square" lIns="45720" rIns="45720" anchor="t">
            <a:spAutoFit/>
          </a:bodyPr>
          <a:lstStyle/>
          <a:p>
            <a:pPr algn="l">
              <a:spcAft>
                <a:spcPts val="500"/>
              </a:spcAft>
            </a:pPr>
            <a:r>
              <a:rPr sz="1700" b="0">
                <a:ea typeface="Hiragino Sans GB"/>
              </a:rPr>
              <a:t>ELES模型对居民整体和城镇居民的结果符合经验与理论预期；农村结果仅可用于初步分析。</a:t>
            </a:r>
          </a:p>
        </p:txBody>
      </p:sp>
      <p:sp>
        <p:nvSpPr>
          <p:cNvPr id="28" name="矩形 27">
            <a:extLst>
              <a:ext uri="{FF2B5EF4-FFF2-40B4-BE49-F238E27FC236}">
                <a16:creationId xmlns:a16="http://schemas.microsoft.com/office/drawing/2014/main" id="{6CA8F91C-57B3-9A34-739F-FA63FD6B2414}"/>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67AC5EE5-1F53-06D7-CB83-94BEBBFDE69A}"/>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44</a:t>
            </a:fld>
            <a:endParaRPr lang="zh-CN" altLang="en-US" sz="2000" dirty="0">
              <a:solidFill>
                <a:schemeClr val="tx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sz="2600" b="1">
                <a:ea typeface="Hiragino Sans GB"/>
              </a:rPr>
              <a:t>案例使用说明：教学目标与延伸思考</a:t>
            </a:r>
          </a:p>
        </p:txBody>
      </p:sp>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22960" y="914400"/>
            <a:ext cx="10561320" cy="2176272"/>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24128" y="1060704"/>
            <a:ext cx="10213848" cy="1964640"/>
          </a:xfrm>
          <a:prstGeom prst="rect">
            <a:avLst/>
          </a:prstGeom>
          <a:noFill/>
        </p:spPr>
        <p:txBody>
          <a:bodyPr wrap="square">
            <a:spAutoFit/>
          </a:bodyPr>
          <a:lstStyle/>
          <a:p>
            <a:pPr marL="342900" indent="-342900">
              <a:spcAft>
                <a:spcPts val="800"/>
              </a:spcAft>
              <a:buFont typeface="Wingdings" panose="05000000000000000000" pitchFamily="2" charset="2"/>
              <a:buChar char="Ø"/>
            </a:pPr>
            <a:r>
              <a:rPr sz="1900" b="0" dirty="0" err="1">
                <a:ea typeface="Hiragino Sans GB"/>
              </a:rPr>
              <a:t>熟悉经济学中常见的消费函数，认清各自的相对优缺点和适用场景</a:t>
            </a:r>
            <a:r>
              <a:rPr sz="1900" b="0" dirty="0">
                <a:ea typeface="Hiragino Sans GB"/>
              </a:rPr>
              <a:t>。</a:t>
            </a:r>
            <a:endParaRPr lang="en-US" sz="1900" b="0" dirty="0">
              <a:ea typeface="Hiragino Sans GB"/>
            </a:endParaRPr>
          </a:p>
          <a:p>
            <a:pPr marL="342900" indent="-342900">
              <a:spcAft>
                <a:spcPts val="800"/>
              </a:spcAft>
              <a:buFont typeface="Wingdings" panose="05000000000000000000" pitchFamily="2" charset="2"/>
              <a:buChar char="Ø"/>
            </a:pPr>
            <a:endParaRPr sz="1900" b="0" dirty="0">
              <a:ea typeface="Hiragino Sans GB"/>
            </a:endParaRPr>
          </a:p>
          <a:p>
            <a:pPr marL="342900" indent="-342900">
              <a:spcAft>
                <a:spcPts val="800"/>
              </a:spcAft>
              <a:buFont typeface="Wingdings" panose="05000000000000000000" pitchFamily="2" charset="2"/>
              <a:buChar char="Ø"/>
            </a:pPr>
            <a:r>
              <a:rPr sz="1900" b="0" dirty="0" err="1">
                <a:ea typeface="Hiragino Sans GB"/>
              </a:rPr>
              <a:t>学会利用实际统计数据，借助计量经济模型估计城乡居民消费函数</a:t>
            </a:r>
            <a:r>
              <a:rPr sz="1900" b="0" dirty="0">
                <a:ea typeface="Hiragino Sans GB"/>
              </a:rPr>
              <a:t>。</a:t>
            </a:r>
            <a:endParaRPr lang="en-US" sz="1900" b="0" dirty="0">
              <a:ea typeface="Hiragino Sans GB"/>
            </a:endParaRPr>
          </a:p>
          <a:p>
            <a:pPr>
              <a:spcAft>
                <a:spcPts val="800"/>
              </a:spcAft>
            </a:pPr>
            <a:endParaRPr sz="1900" b="0" dirty="0">
              <a:ea typeface="Hiragino Sans GB"/>
            </a:endParaRPr>
          </a:p>
          <a:p>
            <a:pPr marL="342900" indent="-342900">
              <a:spcAft>
                <a:spcPts val="800"/>
              </a:spcAft>
              <a:buFont typeface="Wingdings" panose="05000000000000000000" pitchFamily="2" charset="2"/>
              <a:buChar char="Ø"/>
            </a:pPr>
            <a:r>
              <a:rPr sz="1900" b="0" dirty="0" err="1">
                <a:ea typeface="Hiragino Sans GB"/>
              </a:rPr>
              <a:t>了解扩展的线性支出系统需求函数，掌握据其分析一国消费结构的计量方法</a:t>
            </a:r>
            <a:r>
              <a:rPr sz="1900" b="0" dirty="0">
                <a:ea typeface="Hiragino Sans GB"/>
              </a:rPr>
              <a:t>。</a:t>
            </a:r>
          </a:p>
        </p:txBody>
      </p:sp>
      <p:sp>
        <p:nvSpPr>
          <p:cNvPr id="9" name="TextBox 8"/>
          <p:cNvSpPr txBox="1"/>
          <p:nvPr/>
        </p:nvSpPr>
        <p:spPr>
          <a:xfrm>
            <a:off x="896112" y="3401568"/>
            <a:ext cx="3017520" cy="347472"/>
          </a:xfrm>
          <a:prstGeom prst="rect">
            <a:avLst/>
          </a:prstGeom>
          <a:noFill/>
        </p:spPr>
        <p:txBody>
          <a:bodyPr wrap="square" lIns="45720" rIns="45720" anchor="t">
            <a:spAutoFit/>
          </a:bodyPr>
          <a:lstStyle/>
          <a:p>
            <a:pPr algn="l">
              <a:spcAft>
                <a:spcPts val="500"/>
              </a:spcAft>
            </a:pPr>
            <a:r>
              <a:rPr sz="2300" b="1">
                <a:ea typeface="Hiragino Sans GB"/>
              </a:rPr>
              <a:t>案例延伸思考</a:t>
            </a:r>
          </a:p>
        </p:txBody>
      </p:sp>
      <p:sp>
        <p:nvSpPr>
          <p:cNvPr id="10" name="Rounded Rectangle 9"/>
          <p:cNvSpPr/>
          <p:nvPr/>
        </p:nvSpPr>
        <p:spPr>
          <a:xfrm>
            <a:off x="822960" y="3858768"/>
            <a:ext cx="10561320" cy="2176272"/>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024128" y="4005072"/>
            <a:ext cx="10213848" cy="1964640"/>
          </a:xfrm>
          <a:prstGeom prst="rect">
            <a:avLst/>
          </a:prstGeom>
          <a:noFill/>
        </p:spPr>
        <p:txBody>
          <a:bodyPr wrap="square">
            <a:spAutoFit/>
          </a:bodyPr>
          <a:lstStyle/>
          <a:p>
            <a:pPr marL="342900" indent="-342900">
              <a:spcAft>
                <a:spcPts val="800"/>
              </a:spcAft>
              <a:buFont typeface="Wingdings" panose="05000000000000000000" pitchFamily="2" charset="2"/>
              <a:buChar char="Ø"/>
            </a:pPr>
            <a:r>
              <a:rPr sz="1900" b="0" dirty="0" err="1">
                <a:ea typeface="Hiragino Sans GB"/>
              </a:rPr>
              <a:t>如何理解扩大内需尤其是消费需求对我国经济发展的重要意义</a:t>
            </a:r>
            <a:r>
              <a:rPr sz="1900" b="0" dirty="0">
                <a:ea typeface="Hiragino Sans GB"/>
              </a:rPr>
              <a:t>？</a:t>
            </a:r>
            <a:endParaRPr lang="en-US" sz="1900" b="0" dirty="0">
              <a:ea typeface="Hiragino Sans GB"/>
            </a:endParaRPr>
          </a:p>
          <a:p>
            <a:pPr marL="342900" indent="-342900">
              <a:spcAft>
                <a:spcPts val="800"/>
              </a:spcAft>
              <a:buFont typeface="Wingdings" panose="05000000000000000000" pitchFamily="2" charset="2"/>
              <a:buChar char="Ø"/>
            </a:pPr>
            <a:endParaRPr sz="1900" b="0" dirty="0">
              <a:ea typeface="Hiragino Sans GB"/>
            </a:endParaRPr>
          </a:p>
          <a:p>
            <a:pPr marL="342900" indent="-342900">
              <a:spcAft>
                <a:spcPts val="800"/>
              </a:spcAft>
              <a:buFont typeface="Wingdings" panose="05000000000000000000" pitchFamily="2" charset="2"/>
              <a:buChar char="Ø"/>
            </a:pPr>
            <a:r>
              <a:rPr sz="1900" b="0" dirty="0" err="1">
                <a:ea typeface="Hiragino Sans GB"/>
              </a:rPr>
              <a:t>消费模式是否随经济发展水平具有规律性变化</a:t>
            </a:r>
            <a:r>
              <a:rPr sz="1900" b="0" dirty="0">
                <a:ea typeface="Hiragino Sans GB"/>
              </a:rPr>
              <a:t>？</a:t>
            </a:r>
            <a:endParaRPr lang="en-US" sz="1900" b="0" dirty="0">
              <a:ea typeface="Hiragino Sans GB"/>
            </a:endParaRPr>
          </a:p>
          <a:p>
            <a:pPr marL="342900" indent="-342900">
              <a:spcAft>
                <a:spcPts val="800"/>
              </a:spcAft>
              <a:buFont typeface="Wingdings" panose="05000000000000000000" pitchFamily="2" charset="2"/>
              <a:buChar char="Ø"/>
            </a:pPr>
            <a:endParaRPr sz="1900" b="0" dirty="0">
              <a:ea typeface="Hiragino Sans GB"/>
            </a:endParaRPr>
          </a:p>
          <a:p>
            <a:pPr marL="342900" indent="-342900">
              <a:spcAft>
                <a:spcPts val="800"/>
              </a:spcAft>
              <a:buFont typeface="Wingdings" panose="05000000000000000000" pitchFamily="2" charset="2"/>
              <a:buChar char="Ø"/>
            </a:pPr>
            <a:r>
              <a:rPr sz="1900" b="0" dirty="0" err="1">
                <a:ea typeface="Hiragino Sans GB"/>
              </a:rPr>
              <a:t>我国居民是否存在消费降级现象</a:t>
            </a:r>
            <a:r>
              <a:rPr sz="1900" b="0" dirty="0">
                <a:ea typeface="Hiragino Sans GB"/>
              </a:rPr>
              <a:t>？</a:t>
            </a:r>
          </a:p>
        </p:txBody>
      </p:sp>
      <p:sp>
        <p:nvSpPr>
          <p:cNvPr id="13" name="矩形 12">
            <a:extLst>
              <a:ext uri="{FF2B5EF4-FFF2-40B4-BE49-F238E27FC236}">
                <a16:creationId xmlns:a16="http://schemas.microsoft.com/office/drawing/2014/main" id="{ED66FD74-22E8-BF78-AAD1-AA4BEF4BFA07}"/>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 name="灯片编号占位符 6">
            <a:extLst>
              <a:ext uri="{FF2B5EF4-FFF2-40B4-BE49-F238E27FC236}">
                <a16:creationId xmlns:a16="http://schemas.microsoft.com/office/drawing/2014/main" id="{9B87C155-B727-AF04-693D-FEF87ABE3BD8}"/>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45</a:t>
            </a:fld>
            <a:endParaRPr lang="zh-CN" altLang="en-US" sz="200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22960" y="1051560"/>
            <a:ext cx="10515600" cy="4343400"/>
          </a:xfrm>
          <a:prstGeom prst="roundRect">
            <a:avLst/>
          </a:prstGeom>
          <a:solidFill>
            <a:srgbClr val="F2F6FA"/>
          </a:solidFill>
          <a:ln>
            <a:solidFill>
              <a:srgbClr val="DDEBF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024128" y="1197863"/>
            <a:ext cx="10168128" cy="3088025"/>
          </a:xfrm>
          <a:prstGeom prst="rect">
            <a:avLst/>
          </a:prstGeom>
          <a:noFill/>
        </p:spPr>
        <p:txBody>
          <a:bodyPr wrap="square">
            <a:spAutoFit/>
          </a:bodyPr>
          <a:lstStyle/>
          <a:p>
            <a:pPr marL="342900" indent="-342900">
              <a:spcAft>
                <a:spcPts val="800"/>
              </a:spcAft>
              <a:buFont typeface="Wingdings" panose="05000000000000000000" pitchFamily="2" charset="2"/>
              <a:buChar char="Ø"/>
            </a:pPr>
            <a:r>
              <a:rPr sz="2100" b="1" dirty="0" err="1">
                <a:ea typeface="Hiragino Sans GB"/>
              </a:rPr>
              <a:t>消费</a:t>
            </a:r>
            <a:r>
              <a:rPr sz="2100" b="0" dirty="0" err="1">
                <a:ea typeface="Hiragino Sans GB"/>
              </a:rPr>
              <a:t>是使用</a:t>
            </a:r>
            <a:r>
              <a:rPr sz="2100" b="1" dirty="0" err="1">
                <a:ea typeface="Hiragino Sans GB"/>
              </a:rPr>
              <a:t>货物</a:t>
            </a:r>
            <a:r>
              <a:rPr sz="2100" b="0" dirty="0" err="1">
                <a:ea typeface="Hiragino Sans GB"/>
              </a:rPr>
              <a:t>或</a:t>
            </a:r>
            <a:r>
              <a:rPr sz="2100" b="1" dirty="0" err="1">
                <a:ea typeface="Hiragino Sans GB"/>
              </a:rPr>
              <a:t>服务</a:t>
            </a:r>
            <a:r>
              <a:rPr sz="2100" b="0" dirty="0" err="1">
                <a:ea typeface="Hiragino Sans GB"/>
              </a:rPr>
              <a:t>来满足人类的物质、文化和精神生活需要，通常将其限定为用于人民生活的</a:t>
            </a:r>
            <a:r>
              <a:rPr sz="2100" b="1" dirty="0" err="1">
                <a:ea typeface="Hiragino Sans GB"/>
              </a:rPr>
              <a:t>最终消费</a:t>
            </a:r>
            <a:r>
              <a:rPr sz="2100" b="0" dirty="0">
                <a:ea typeface="Hiragino Sans GB"/>
              </a:rPr>
              <a:t>。</a:t>
            </a:r>
            <a:endParaRPr lang="en-US" sz="2100" b="0" dirty="0">
              <a:ea typeface="Hiragino Sans GB"/>
            </a:endParaRPr>
          </a:p>
          <a:p>
            <a:pPr>
              <a:spcAft>
                <a:spcPts val="800"/>
              </a:spcAft>
            </a:pPr>
            <a:endParaRPr sz="2100" b="0" dirty="0">
              <a:ea typeface="Hiragino Sans GB"/>
            </a:endParaRPr>
          </a:p>
          <a:p>
            <a:pPr marL="342900" indent="-342900">
              <a:spcAft>
                <a:spcPts val="800"/>
              </a:spcAft>
              <a:buFont typeface="Wingdings" panose="05000000000000000000" pitchFamily="2" charset="2"/>
              <a:buChar char="Ø"/>
            </a:pPr>
            <a:r>
              <a:rPr sz="2100" b="1" dirty="0" err="1">
                <a:ea typeface="Hiragino Sans GB"/>
              </a:rPr>
              <a:t>宏观经济</a:t>
            </a:r>
            <a:r>
              <a:rPr sz="2100" b="0" dirty="0" err="1">
                <a:ea typeface="Hiragino Sans GB"/>
              </a:rPr>
              <a:t>层面，消费是指全社会对</a:t>
            </a:r>
            <a:r>
              <a:rPr sz="2100" b="1" dirty="0" err="1">
                <a:ea typeface="Hiragino Sans GB"/>
              </a:rPr>
              <a:t>最终消费品</a:t>
            </a:r>
            <a:r>
              <a:rPr sz="2100" b="0" dirty="0" err="1">
                <a:ea typeface="Hiragino Sans GB"/>
              </a:rPr>
              <a:t>（货物或服务）</a:t>
            </a:r>
            <a:r>
              <a:rPr sz="2100" b="1" dirty="0" err="1">
                <a:ea typeface="Hiragino Sans GB"/>
              </a:rPr>
              <a:t>有支付能力的需求</a:t>
            </a:r>
            <a:r>
              <a:rPr sz="2100" b="0" dirty="0" err="1">
                <a:ea typeface="Hiragino Sans GB"/>
              </a:rPr>
              <a:t>总量</a:t>
            </a:r>
            <a:r>
              <a:rPr sz="2100" b="0" dirty="0">
                <a:ea typeface="Hiragino Sans GB"/>
              </a:rPr>
              <a:t>。</a:t>
            </a:r>
            <a:endParaRPr lang="en-US" sz="2100" b="0" dirty="0">
              <a:ea typeface="Hiragino Sans GB"/>
            </a:endParaRPr>
          </a:p>
          <a:p>
            <a:pPr>
              <a:spcAft>
                <a:spcPts val="800"/>
              </a:spcAft>
            </a:pPr>
            <a:endParaRPr sz="2100" b="0" dirty="0">
              <a:ea typeface="Hiragino Sans GB"/>
            </a:endParaRPr>
          </a:p>
          <a:p>
            <a:pPr marL="342900" indent="-342900">
              <a:spcAft>
                <a:spcPts val="800"/>
              </a:spcAft>
              <a:buFont typeface="Wingdings" panose="05000000000000000000" pitchFamily="2" charset="2"/>
              <a:buChar char="Ø"/>
            </a:pPr>
            <a:r>
              <a:rPr sz="2100" b="0" dirty="0" err="1">
                <a:ea typeface="Hiragino Sans GB"/>
              </a:rPr>
              <a:t>从</a:t>
            </a:r>
            <a:r>
              <a:rPr sz="2100" b="1" dirty="0" err="1">
                <a:ea typeface="Hiragino Sans GB"/>
              </a:rPr>
              <a:t>国民经济核算</a:t>
            </a:r>
            <a:r>
              <a:rPr sz="2100" b="0" dirty="0" err="1">
                <a:ea typeface="Hiragino Sans GB"/>
              </a:rPr>
              <a:t>角度看，</a:t>
            </a:r>
            <a:r>
              <a:rPr sz="2100" b="1" dirty="0" err="1">
                <a:ea typeface="Hiragino Sans GB"/>
              </a:rPr>
              <a:t>最终消费</a:t>
            </a:r>
            <a:r>
              <a:rPr sz="2100" b="0" dirty="0" err="1">
                <a:ea typeface="Hiragino Sans GB"/>
              </a:rPr>
              <a:t>是</a:t>
            </a:r>
            <a:r>
              <a:rPr sz="2100" b="1" dirty="0" err="1">
                <a:ea typeface="Hiragino Sans GB"/>
              </a:rPr>
              <a:t>住户</a:t>
            </a:r>
            <a:r>
              <a:rPr sz="2100" b="0" dirty="0" err="1">
                <a:ea typeface="Hiragino Sans GB"/>
              </a:rPr>
              <a:t>、</a:t>
            </a:r>
            <a:r>
              <a:rPr sz="2100" b="1" dirty="0" err="1">
                <a:ea typeface="Hiragino Sans GB"/>
              </a:rPr>
              <a:t>政府</a:t>
            </a:r>
            <a:r>
              <a:rPr sz="2100" b="0" dirty="0" err="1">
                <a:ea typeface="Hiragino Sans GB"/>
              </a:rPr>
              <a:t>或为住户服务的</a:t>
            </a:r>
            <a:r>
              <a:rPr sz="2100" b="1" dirty="0" err="1">
                <a:ea typeface="Hiragino Sans GB"/>
              </a:rPr>
              <a:t>私人非营利机构</a:t>
            </a:r>
            <a:r>
              <a:rPr sz="2100" b="0" dirty="0" err="1">
                <a:ea typeface="Hiragino Sans GB"/>
              </a:rPr>
              <a:t>承担的</a:t>
            </a:r>
            <a:r>
              <a:rPr sz="2100" b="1" dirty="0" err="1">
                <a:ea typeface="Hiragino Sans GB"/>
              </a:rPr>
              <a:t>个人消费货物</a:t>
            </a:r>
            <a:r>
              <a:rPr sz="2100" b="0" dirty="0" err="1">
                <a:ea typeface="Hiragino Sans GB"/>
              </a:rPr>
              <a:t>或</a:t>
            </a:r>
            <a:r>
              <a:rPr sz="2100" b="1" dirty="0" err="1">
                <a:ea typeface="Hiragino Sans GB"/>
              </a:rPr>
              <a:t>服务</a:t>
            </a:r>
            <a:r>
              <a:rPr sz="2100" b="0" dirty="0" err="1">
                <a:ea typeface="Hiragino Sans GB"/>
              </a:rPr>
              <a:t>的</a:t>
            </a:r>
            <a:r>
              <a:rPr sz="2100" b="1" dirty="0" err="1">
                <a:ea typeface="Hiragino Sans GB"/>
              </a:rPr>
              <a:t>全部支出加上公共消费支出</a:t>
            </a:r>
            <a:r>
              <a:rPr sz="2100" b="0" dirty="0" err="1">
                <a:ea typeface="Hiragino Sans GB"/>
              </a:rPr>
              <a:t>之和</a:t>
            </a:r>
            <a:r>
              <a:rPr sz="2100" b="0" dirty="0">
                <a:ea typeface="Hiragino Sans GB"/>
              </a:rPr>
              <a:t>。</a:t>
            </a:r>
          </a:p>
        </p:txBody>
      </p:sp>
      <p:sp>
        <p:nvSpPr>
          <p:cNvPr id="10" name="矩形 9">
            <a:extLst>
              <a:ext uri="{FF2B5EF4-FFF2-40B4-BE49-F238E27FC236}">
                <a16:creationId xmlns:a16="http://schemas.microsoft.com/office/drawing/2014/main" id="{1770AF14-22BA-1184-9D29-9B7E5C544C9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12" name="Rectangle 4" descr="浅色上对角线">
            <a:extLst>
              <a:ext uri="{FF2B5EF4-FFF2-40B4-BE49-F238E27FC236}">
                <a16:creationId xmlns:a16="http://schemas.microsoft.com/office/drawing/2014/main" id="{52229F15-9A52-4F60-D75D-4EAF525444EF}"/>
              </a:ext>
            </a:extLst>
          </p:cNvPr>
          <p:cNvSpPr>
            <a:spLocks noChangeArrowheads="1"/>
          </p:cNvSpPr>
          <p:nvPr/>
        </p:nvSpPr>
        <p:spPr bwMode="auto">
          <a:xfrm>
            <a:off x="713232" y="21591"/>
            <a:ext cx="335076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一、消费需求概念</a:t>
            </a:r>
          </a:p>
        </p:txBody>
      </p:sp>
      <p:sp>
        <p:nvSpPr>
          <p:cNvPr id="2" name="灯片编号占位符 6">
            <a:extLst>
              <a:ext uri="{FF2B5EF4-FFF2-40B4-BE49-F238E27FC236}">
                <a16:creationId xmlns:a16="http://schemas.microsoft.com/office/drawing/2014/main" id="{5FD383C6-9042-1D43-52A6-FC0D80CE97A9}"/>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786384" y="1024128"/>
            <a:ext cx="3401568"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786384" y="10241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987552" y="1252728"/>
            <a:ext cx="2999232" cy="402336"/>
          </a:xfrm>
          <a:prstGeom prst="rect">
            <a:avLst/>
          </a:prstGeom>
          <a:noFill/>
        </p:spPr>
        <p:txBody>
          <a:bodyPr wrap="square" lIns="45720" rIns="45720" anchor="t">
            <a:spAutoFit/>
          </a:bodyPr>
          <a:lstStyle/>
          <a:p>
            <a:pPr algn="l">
              <a:spcAft>
                <a:spcPts val="500"/>
              </a:spcAft>
            </a:pPr>
            <a:r>
              <a:rPr sz="2000" b="1">
                <a:ea typeface="Hiragino Sans GB"/>
              </a:rPr>
              <a:t>绝对收入消费理论</a:t>
            </a:r>
          </a:p>
        </p:txBody>
      </p:sp>
      <p:sp>
        <p:nvSpPr>
          <p:cNvPr id="10" name="TextBox 9"/>
          <p:cNvSpPr txBox="1"/>
          <p:nvPr/>
        </p:nvSpPr>
        <p:spPr>
          <a:xfrm>
            <a:off x="987552" y="1755648"/>
            <a:ext cx="2999232" cy="895117"/>
          </a:xfrm>
          <a:prstGeom prst="rect">
            <a:avLst/>
          </a:prstGeom>
          <a:noFill/>
        </p:spPr>
        <p:txBody>
          <a:bodyPr wrap="square" lIns="45720" rIns="45720" anchor="t">
            <a:spAutoFit/>
          </a:bodyPr>
          <a:lstStyle/>
          <a:p>
            <a:pPr algn="l">
              <a:spcAft>
                <a:spcPts val="500"/>
              </a:spcAft>
            </a:pPr>
            <a:r>
              <a:rPr sz="1600" b="0" dirty="0" err="1">
                <a:ea typeface="Hiragino Sans GB"/>
              </a:rPr>
              <a:t>消费水平取决于消费者当前的</a:t>
            </a:r>
            <a:r>
              <a:rPr sz="1600" b="1" dirty="0" err="1">
                <a:ea typeface="Hiragino Sans GB"/>
              </a:rPr>
              <a:t>绝对收入水平</a:t>
            </a:r>
            <a:r>
              <a:rPr sz="1600" b="0" dirty="0">
                <a:ea typeface="Hiragino Sans GB"/>
              </a:rPr>
              <a:t>；</a:t>
            </a:r>
            <a:endParaRPr lang="en-US" sz="1600" b="0" dirty="0">
              <a:ea typeface="Hiragino Sans GB"/>
            </a:endParaRPr>
          </a:p>
          <a:p>
            <a:pPr algn="l">
              <a:spcAft>
                <a:spcPts val="500"/>
              </a:spcAft>
            </a:pPr>
            <a:r>
              <a:rPr sz="1600" b="1" dirty="0" err="1">
                <a:ea typeface="Hiragino Sans GB"/>
              </a:rPr>
              <a:t>边际</a:t>
            </a:r>
            <a:r>
              <a:rPr sz="1600" b="0" dirty="0" err="1">
                <a:ea typeface="Hiragino Sans GB"/>
              </a:rPr>
              <a:t>消费倾向</a:t>
            </a:r>
            <a:r>
              <a:rPr sz="1600" b="1" dirty="0" err="1">
                <a:ea typeface="Hiragino Sans GB"/>
              </a:rPr>
              <a:t>递减</a:t>
            </a:r>
            <a:endParaRPr sz="1600" b="1" dirty="0">
              <a:ea typeface="Hiragino Sans GB"/>
            </a:endParaRPr>
          </a:p>
        </p:txBody>
      </p:sp>
      <p:sp>
        <p:nvSpPr>
          <p:cNvPr id="11" name="Rounded Rectangle 10"/>
          <p:cNvSpPr/>
          <p:nvPr/>
        </p:nvSpPr>
        <p:spPr>
          <a:xfrm>
            <a:off x="4553712" y="1024128"/>
            <a:ext cx="3401568"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4553712" y="10241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4754880" y="1252728"/>
            <a:ext cx="2999232" cy="402336"/>
          </a:xfrm>
          <a:prstGeom prst="rect">
            <a:avLst/>
          </a:prstGeom>
          <a:noFill/>
        </p:spPr>
        <p:txBody>
          <a:bodyPr wrap="square" lIns="45720" rIns="45720" anchor="t">
            <a:spAutoFit/>
          </a:bodyPr>
          <a:lstStyle/>
          <a:p>
            <a:pPr algn="l">
              <a:spcAft>
                <a:spcPts val="500"/>
              </a:spcAft>
            </a:pPr>
            <a:r>
              <a:rPr sz="2000" b="1">
                <a:ea typeface="Hiragino Sans GB"/>
              </a:rPr>
              <a:t>相对收入消费理论</a:t>
            </a:r>
          </a:p>
        </p:txBody>
      </p:sp>
      <p:sp>
        <p:nvSpPr>
          <p:cNvPr id="14" name="TextBox 13"/>
          <p:cNvSpPr txBox="1"/>
          <p:nvPr/>
        </p:nvSpPr>
        <p:spPr>
          <a:xfrm>
            <a:off x="4754880" y="1755648"/>
            <a:ext cx="2999232" cy="584775"/>
          </a:xfrm>
          <a:prstGeom prst="rect">
            <a:avLst/>
          </a:prstGeom>
          <a:noFill/>
        </p:spPr>
        <p:txBody>
          <a:bodyPr wrap="square" lIns="45720" rIns="45720" anchor="t">
            <a:spAutoFit/>
          </a:bodyPr>
          <a:lstStyle/>
          <a:p>
            <a:pPr algn="l">
              <a:spcAft>
                <a:spcPts val="500"/>
              </a:spcAft>
            </a:pPr>
            <a:r>
              <a:rPr sz="1600" b="0" dirty="0" err="1">
                <a:ea typeface="Hiragino Sans GB"/>
              </a:rPr>
              <a:t>一个家庭的消费支出取决于其</a:t>
            </a:r>
            <a:r>
              <a:rPr sz="1600" b="1" dirty="0" err="1">
                <a:ea typeface="Hiragino Sans GB"/>
              </a:rPr>
              <a:t>相对收入水平</a:t>
            </a:r>
            <a:endParaRPr sz="1600" b="1" dirty="0">
              <a:ea typeface="Hiragino Sans GB"/>
            </a:endParaRPr>
          </a:p>
        </p:txBody>
      </p:sp>
      <p:sp>
        <p:nvSpPr>
          <p:cNvPr id="15" name="Rounded Rectangle 14"/>
          <p:cNvSpPr/>
          <p:nvPr/>
        </p:nvSpPr>
        <p:spPr>
          <a:xfrm>
            <a:off x="8321040" y="1024128"/>
            <a:ext cx="3401568"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321040" y="10241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8522208" y="1252728"/>
            <a:ext cx="2999232" cy="402336"/>
          </a:xfrm>
          <a:prstGeom prst="rect">
            <a:avLst/>
          </a:prstGeom>
          <a:noFill/>
        </p:spPr>
        <p:txBody>
          <a:bodyPr wrap="square" lIns="45720" rIns="45720" anchor="t">
            <a:spAutoFit/>
          </a:bodyPr>
          <a:lstStyle/>
          <a:p>
            <a:pPr algn="l">
              <a:spcAft>
                <a:spcPts val="500"/>
              </a:spcAft>
            </a:pPr>
            <a:r>
              <a:rPr sz="2000" b="1">
                <a:ea typeface="Hiragino Sans GB"/>
              </a:rPr>
              <a:t>持久收入消费理论</a:t>
            </a:r>
          </a:p>
        </p:txBody>
      </p:sp>
      <p:sp>
        <p:nvSpPr>
          <p:cNvPr id="18" name="TextBox 17"/>
          <p:cNvSpPr txBox="1"/>
          <p:nvPr/>
        </p:nvSpPr>
        <p:spPr>
          <a:xfrm>
            <a:off x="8522208" y="1755648"/>
            <a:ext cx="2999232" cy="584775"/>
          </a:xfrm>
          <a:prstGeom prst="rect">
            <a:avLst/>
          </a:prstGeom>
          <a:noFill/>
        </p:spPr>
        <p:txBody>
          <a:bodyPr wrap="square" lIns="45720" rIns="45720" anchor="t">
            <a:spAutoFit/>
          </a:bodyPr>
          <a:lstStyle/>
          <a:p>
            <a:pPr algn="l">
              <a:spcAft>
                <a:spcPts val="500"/>
              </a:spcAft>
            </a:pPr>
            <a:r>
              <a:rPr sz="1600" b="0" dirty="0" err="1">
                <a:ea typeface="Hiragino Sans GB"/>
              </a:rPr>
              <a:t>真正决定消费支出的是</a:t>
            </a:r>
            <a:r>
              <a:rPr sz="1600" b="1" dirty="0" err="1">
                <a:ea typeface="Hiragino Sans GB"/>
              </a:rPr>
              <a:t>持久收入</a:t>
            </a:r>
            <a:r>
              <a:rPr sz="1600" b="0" dirty="0" err="1">
                <a:ea typeface="Hiragino Sans GB"/>
              </a:rPr>
              <a:t>而</a:t>
            </a:r>
            <a:r>
              <a:rPr sz="1600" b="1" dirty="0" err="1">
                <a:ea typeface="Hiragino Sans GB"/>
              </a:rPr>
              <a:t>非暂时收入</a:t>
            </a:r>
            <a:endParaRPr sz="1600" b="1" dirty="0">
              <a:ea typeface="Hiragino Sans GB"/>
            </a:endParaRPr>
          </a:p>
        </p:txBody>
      </p:sp>
      <p:sp>
        <p:nvSpPr>
          <p:cNvPr id="19" name="Rounded Rectangle 18"/>
          <p:cNvSpPr/>
          <p:nvPr/>
        </p:nvSpPr>
        <p:spPr>
          <a:xfrm>
            <a:off x="786384" y="3081528"/>
            <a:ext cx="3401568"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Rounded Rectangle 19"/>
          <p:cNvSpPr/>
          <p:nvPr/>
        </p:nvSpPr>
        <p:spPr>
          <a:xfrm>
            <a:off x="786384" y="3081528"/>
            <a:ext cx="3401568"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TextBox 20"/>
          <p:cNvSpPr txBox="1"/>
          <p:nvPr/>
        </p:nvSpPr>
        <p:spPr>
          <a:xfrm>
            <a:off x="987552" y="3310128"/>
            <a:ext cx="2999232" cy="402336"/>
          </a:xfrm>
          <a:prstGeom prst="rect">
            <a:avLst/>
          </a:prstGeom>
          <a:noFill/>
        </p:spPr>
        <p:txBody>
          <a:bodyPr wrap="square" lIns="45720" rIns="45720" anchor="t">
            <a:spAutoFit/>
          </a:bodyPr>
          <a:lstStyle/>
          <a:p>
            <a:pPr algn="l">
              <a:spcAft>
                <a:spcPts val="500"/>
              </a:spcAft>
            </a:pPr>
            <a:r>
              <a:rPr sz="2000" b="1">
                <a:ea typeface="Hiragino Sans GB"/>
              </a:rPr>
              <a:t>生命周期消费理论</a:t>
            </a:r>
          </a:p>
        </p:txBody>
      </p:sp>
      <p:sp>
        <p:nvSpPr>
          <p:cNvPr id="22" name="TextBox 21"/>
          <p:cNvSpPr txBox="1"/>
          <p:nvPr/>
        </p:nvSpPr>
        <p:spPr>
          <a:xfrm>
            <a:off x="987552" y="3813048"/>
            <a:ext cx="2999232" cy="584775"/>
          </a:xfrm>
          <a:prstGeom prst="rect">
            <a:avLst/>
          </a:prstGeom>
          <a:noFill/>
        </p:spPr>
        <p:txBody>
          <a:bodyPr wrap="square" lIns="45720" rIns="45720" anchor="t">
            <a:spAutoFit/>
          </a:bodyPr>
          <a:lstStyle/>
          <a:p>
            <a:pPr algn="l">
              <a:spcAft>
                <a:spcPts val="500"/>
              </a:spcAft>
            </a:pPr>
            <a:r>
              <a:rPr sz="1600" b="0" dirty="0" err="1">
                <a:ea typeface="Hiragino Sans GB"/>
              </a:rPr>
              <a:t>消费主要由消费者</a:t>
            </a:r>
            <a:r>
              <a:rPr sz="1600" b="1" dirty="0" err="1">
                <a:ea typeface="Hiragino Sans GB"/>
              </a:rPr>
              <a:t>一生中所能支配的全部财产</a:t>
            </a:r>
            <a:r>
              <a:rPr sz="1600" b="0" dirty="0" err="1">
                <a:ea typeface="Hiragino Sans GB"/>
              </a:rPr>
              <a:t>决定</a:t>
            </a:r>
            <a:endParaRPr sz="1600" b="0" dirty="0">
              <a:ea typeface="Hiragino Sans GB"/>
            </a:endParaRPr>
          </a:p>
        </p:txBody>
      </p:sp>
      <p:sp>
        <p:nvSpPr>
          <p:cNvPr id="23" name="Rounded Rectangle 22"/>
          <p:cNvSpPr/>
          <p:nvPr/>
        </p:nvSpPr>
        <p:spPr>
          <a:xfrm>
            <a:off x="4553712" y="3081528"/>
            <a:ext cx="3401568" cy="166420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Rounded Rectangle 23"/>
          <p:cNvSpPr/>
          <p:nvPr/>
        </p:nvSpPr>
        <p:spPr>
          <a:xfrm>
            <a:off x="4553712" y="3081528"/>
            <a:ext cx="3401568"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4754880" y="3310128"/>
            <a:ext cx="2999232" cy="402336"/>
          </a:xfrm>
          <a:prstGeom prst="rect">
            <a:avLst/>
          </a:prstGeom>
          <a:noFill/>
        </p:spPr>
        <p:txBody>
          <a:bodyPr wrap="square" lIns="45720" rIns="45720" anchor="t">
            <a:spAutoFit/>
          </a:bodyPr>
          <a:lstStyle/>
          <a:p>
            <a:pPr algn="l">
              <a:spcAft>
                <a:spcPts val="500"/>
              </a:spcAft>
            </a:pPr>
            <a:r>
              <a:rPr sz="2000" b="1">
                <a:ea typeface="Hiragino Sans GB"/>
              </a:rPr>
              <a:t>理性预期理论</a:t>
            </a:r>
          </a:p>
        </p:txBody>
      </p:sp>
      <p:sp>
        <p:nvSpPr>
          <p:cNvPr id="26" name="TextBox 25"/>
          <p:cNvSpPr txBox="1"/>
          <p:nvPr/>
        </p:nvSpPr>
        <p:spPr>
          <a:xfrm>
            <a:off x="4754880" y="3813048"/>
            <a:ext cx="2999232" cy="584775"/>
          </a:xfrm>
          <a:prstGeom prst="rect">
            <a:avLst/>
          </a:prstGeom>
          <a:noFill/>
        </p:spPr>
        <p:txBody>
          <a:bodyPr wrap="square" lIns="45720" rIns="45720" anchor="t">
            <a:spAutoFit/>
          </a:bodyPr>
          <a:lstStyle/>
          <a:p>
            <a:pPr algn="l">
              <a:spcAft>
                <a:spcPts val="500"/>
              </a:spcAft>
            </a:pPr>
            <a:r>
              <a:rPr sz="1600" b="0" dirty="0" err="1">
                <a:ea typeface="Hiragino Sans GB"/>
              </a:rPr>
              <a:t>从根本上</a:t>
            </a:r>
            <a:r>
              <a:rPr sz="1600" b="1" dirty="0" err="1">
                <a:ea typeface="Hiragino Sans GB"/>
              </a:rPr>
              <a:t>质疑消费与收入</a:t>
            </a:r>
            <a:r>
              <a:rPr sz="1600" b="0" dirty="0" err="1">
                <a:ea typeface="Hiragino Sans GB"/>
              </a:rPr>
              <a:t>之间存在</a:t>
            </a:r>
            <a:r>
              <a:rPr sz="1600" b="1" dirty="0" err="1">
                <a:ea typeface="Hiragino Sans GB"/>
              </a:rPr>
              <a:t>稳定的结构</a:t>
            </a:r>
            <a:r>
              <a:rPr sz="1600" b="0" dirty="0" err="1">
                <a:ea typeface="Hiragino Sans GB"/>
              </a:rPr>
              <a:t>关系</a:t>
            </a:r>
            <a:endParaRPr sz="1600" b="0" dirty="0">
              <a:ea typeface="Hiragino Sans GB"/>
            </a:endParaRPr>
          </a:p>
        </p:txBody>
      </p:sp>
      <p:sp>
        <p:nvSpPr>
          <p:cNvPr id="27" name="TextBox 26"/>
          <p:cNvSpPr txBox="1"/>
          <p:nvPr/>
        </p:nvSpPr>
        <p:spPr>
          <a:xfrm>
            <a:off x="877824" y="5349240"/>
            <a:ext cx="10561320" cy="384048"/>
          </a:xfrm>
          <a:prstGeom prst="rect">
            <a:avLst/>
          </a:prstGeom>
          <a:noFill/>
        </p:spPr>
        <p:txBody>
          <a:bodyPr wrap="square" lIns="45720" rIns="45720" anchor="t">
            <a:spAutoFit/>
          </a:bodyPr>
          <a:lstStyle/>
          <a:p>
            <a:pPr algn="ctr">
              <a:spcAft>
                <a:spcPts val="500"/>
              </a:spcAft>
            </a:pPr>
            <a:r>
              <a:rPr sz="2100" b="1">
                <a:ea typeface="STSong"/>
              </a:rPr>
              <a:t>各类消费理论最大的共识为，均将可支配收入视为决定消费的根本力量。</a:t>
            </a:r>
          </a:p>
        </p:txBody>
      </p:sp>
      <p:sp>
        <p:nvSpPr>
          <p:cNvPr id="29" name="矩形 28">
            <a:extLst>
              <a:ext uri="{FF2B5EF4-FFF2-40B4-BE49-F238E27FC236}">
                <a16:creationId xmlns:a16="http://schemas.microsoft.com/office/drawing/2014/main" id="{2F8DC075-DC40-7774-4064-3A3DB86E517C}"/>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31" name="Rectangle 4" descr="浅色上对角线">
            <a:extLst>
              <a:ext uri="{FF2B5EF4-FFF2-40B4-BE49-F238E27FC236}">
                <a16:creationId xmlns:a16="http://schemas.microsoft.com/office/drawing/2014/main" id="{7BAFE433-B127-4CA5-444D-4C24CEABDAB0}"/>
              </a:ext>
            </a:extLst>
          </p:cNvPr>
          <p:cNvSpPr>
            <a:spLocks noChangeArrowheads="1"/>
          </p:cNvSpPr>
          <p:nvPr/>
        </p:nvSpPr>
        <p:spPr bwMode="auto">
          <a:xfrm>
            <a:off x="713232" y="12005"/>
            <a:ext cx="335076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二、消费需求理论</a:t>
            </a:r>
          </a:p>
        </p:txBody>
      </p:sp>
      <p:sp>
        <p:nvSpPr>
          <p:cNvPr id="2" name="灯片编号占位符 6">
            <a:extLst>
              <a:ext uri="{FF2B5EF4-FFF2-40B4-BE49-F238E27FC236}">
                <a16:creationId xmlns:a16="http://schemas.microsoft.com/office/drawing/2014/main" id="{EE59CADE-5BF1-85A2-8A08-E63F6662BB64}"/>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BA7A6-EDA6-CB2F-BC35-00E02BCE674A}"/>
            </a:ext>
          </a:extLst>
        </p:cNvPr>
        <p:cNvGrpSpPr/>
        <p:nvPr/>
      </p:nvGrpSpPr>
      <p:grpSpPr>
        <a:xfrm>
          <a:off x="0" y="0"/>
          <a:ext cx="0" cy="0"/>
          <a:chOff x="0" y="0"/>
          <a:chExt cx="0" cy="0"/>
        </a:xfrm>
      </p:grpSpPr>
      <p:pic>
        <p:nvPicPr>
          <p:cNvPr id="2" name="Picture 1" descr="image.jpg">
            <a:extLst>
              <a:ext uri="{FF2B5EF4-FFF2-40B4-BE49-F238E27FC236}">
                <a16:creationId xmlns:a16="http://schemas.microsoft.com/office/drawing/2014/main" id="{D8C1CFCE-E0F3-7AAA-127F-0A5D8EB6CC49}"/>
              </a:ext>
            </a:extLst>
          </p:cNvPr>
          <p:cNvPicPr>
            <a:picLocks noChangeAspect="1"/>
          </p:cNvPicPr>
          <p:nvPr/>
        </p:nvPicPr>
        <p:blipFill>
          <a:blip r:embed="rId2"/>
          <a:stretch>
            <a:fillRect/>
          </a:stretch>
        </p:blipFill>
        <p:spPr>
          <a:xfrm>
            <a:off x="531845" y="-65741"/>
            <a:ext cx="11660155" cy="6731717"/>
          </a:xfrm>
          <a:prstGeom prst="rect">
            <a:avLst/>
          </a:prstGeom>
        </p:spPr>
      </p:pic>
      <p:sp>
        <p:nvSpPr>
          <p:cNvPr id="7" name="TextBox 6">
            <a:extLst>
              <a:ext uri="{FF2B5EF4-FFF2-40B4-BE49-F238E27FC236}">
                <a16:creationId xmlns:a16="http://schemas.microsoft.com/office/drawing/2014/main" id="{788A2BAE-23A0-8DBF-1F13-3FFE599196C1}"/>
              </a:ext>
            </a:extLst>
          </p:cNvPr>
          <p:cNvSpPr txBox="1"/>
          <p:nvPr/>
        </p:nvSpPr>
        <p:spPr>
          <a:xfrm>
            <a:off x="1965960" y="1078992"/>
            <a:ext cx="8761869" cy="769441"/>
          </a:xfrm>
          <a:prstGeom prst="rect">
            <a:avLst/>
          </a:prstGeom>
          <a:noFill/>
        </p:spPr>
        <p:txBody>
          <a:bodyPr wrap="square" lIns="45720" rIns="45720" anchor="t">
            <a:spAutoFit/>
          </a:bodyPr>
          <a:lstStyle/>
          <a:p>
            <a:pPr algn="ctr">
              <a:spcAft>
                <a:spcPts val="500"/>
              </a:spcAft>
            </a:pPr>
            <a:r>
              <a:rPr sz="4400" b="1" dirty="0">
                <a:latin typeface="楷体" panose="02010609060101010101" pitchFamily="49" charset="-122"/>
                <a:ea typeface="楷体" panose="02010609060101010101" pitchFamily="49" charset="-122"/>
              </a:rPr>
              <a:t>第</a:t>
            </a:r>
            <a:r>
              <a:rPr lang="zh-CN" altLang="en-US" sz="4400" b="1" dirty="0">
                <a:latin typeface="楷体" panose="02010609060101010101" pitchFamily="49" charset="-122"/>
                <a:ea typeface="楷体" panose="02010609060101010101" pitchFamily="49" charset="-122"/>
              </a:rPr>
              <a:t>二</a:t>
            </a:r>
            <a:r>
              <a:rPr sz="4400" b="1" dirty="0">
                <a:latin typeface="楷体" panose="02010609060101010101" pitchFamily="49" charset="-122"/>
                <a:ea typeface="楷体" panose="02010609060101010101" pitchFamily="49" charset="-122"/>
              </a:rPr>
              <a:t>节  </a:t>
            </a:r>
            <a:r>
              <a:rPr lang="zh-CN" altLang="en-US" sz="4400" b="1" dirty="0">
                <a:latin typeface="楷体" panose="02010609060101010101" pitchFamily="49" charset="-122"/>
                <a:ea typeface="楷体" panose="02010609060101010101" pitchFamily="49" charset="-122"/>
              </a:rPr>
              <a:t>中国消费规模与结构分析</a:t>
            </a:r>
            <a:endParaRPr sz="4400" b="1" dirty="0">
              <a:latin typeface="楷体" panose="02010609060101010101" pitchFamily="49" charset="-122"/>
              <a:ea typeface="楷体" panose="02010609060101010101" pitchFamily="49" charset="-122"/>
            </a:endParaRPr>
          </a:p>
        </p:txBody>
      </p:sp>
      <p:sp>
        <p:nvSpPr>
          <p:cNvPr id="8" name="Rectangle 7">
            <a:extLst>
              <a:ext uri="{FF2B5EF4-FFF2-40B4-BE49-F238E27FC236}">
                <a16:creationId xmlns:a16="http://schemas.microsoft.com/office/drawing/2014/main" id="{59352E2D-C9F0-E1D4-88CC-7595C081B36C}"/>
              </a:ext>
            </a:extLst>
          </p:cNvPr>
          <p:cNvSpPr/>
          <p:nvPr/>
        </p:nvSpPr>
        <p:spPr>
          <a:xfrm>
            <a:off x="1993392" y="2057400"/>
            <a:ext cx="7955279" cy="36576"/>
          </a:xfrm>
          <a:prstGeom prst="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矩形 15">
            <a:extLst>
              <a:ext uri="{FF2B5EF4-FFF2-40B4-BE49-F238E27FC236}">
                <a16:creationId xmlns:a16="http://schemas.microsoft.com/office/drawing/2014/main" id="{59F645E8-3943-3E96-1CF1-CC6F87044839}"/>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18" name="Rectangle 9">
            <a:extLst>
              <a:ext uri="{FF2B5EF4-FFF2-40B4-BE49-F238E27FC236}">
                <a16:creationId xmlns:a16="http://schemas.microsoft.com/office/drawing/2014/main" id="{6909AA68-F204-CCA1-EF0E-1955CDF0542D}"/>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一、消费规模与结构变动理论</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二、中国最终消费规模统计分析</a:t>
            </a:r>
          </a:p>
        </p:txBody>
      </p:sp>
      <p:sp>
        <p:nvSpPr>
          <p:cNvPr id="3" name="灯片编号占位符 6">
            <a:extLst>
              <a:ext uri="{FF2B5EF4-FFF2-40B4-BE49-F238E27FC236}">
                <a16:creationId xmlns:a16="http://schemas.microsoft.com/office/drawing/2014/main" id="{6F808024-6F53-AC0B-42EC-50AD1D501EB8}"/>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Tree>
    <p:extLst>
      <p:ext uri="{BB962C8B-B14F-4D97-AF65-F5344CB8AC3E}">
        <p14:creationId xmlns:p14="http://schemas.microsoft.com/office/powerpoint/2010/main" val="1382991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ounded Rectangle 6"/>
          <p:cNvSpPr/>
          <p:nvPr/>
        </p:nvSpPr>
        <p:spPr>
          <a:xfrm>
            <a:off x="822960" y="1005840"/>
            <a:ext cx="3337560" cy="1755648"/>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ounded Rectangle 7"/>
          <p:cNvSpPr/>
          <p:nvPr/>
        </p:nvSpPr>
        <p:spPr>
          <a:xfrm>
            <a:off x="822960" y="1005840"/>
            <a:ext cx="3337560" cy="109728"/>
          </a:xfrm>
          <a:prstGeom prst="round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024128" y="1234440"/>
            <a:ext cx="2935224" cy="402336"/>
          </a:xfrm>
          <a:prstGeom prst="rect">
            <a:avLst/>
          </a:prstGeom>
          <a:noFill/>
        </p:spPr>
        <p:txBody>
          <a:bodyPr wrap="square" lIns="45720" rIns="45720" anchor="t">
            <a:spAutoFit/>
          </a:bodyPr>
          <a:lstStyle/>
          <a:p>
            <a:pPr algn="l">
              <a:spcAft>
                <a:spcPts val="500"/>
              </a:spcAft>
            </a:pPr>
            <a:r>
              <a:rPr sz="2000" b="1">
                <a:ea typeface="Hiragino Sans GB"/>
              </a:rPr>
              <a:t>消费总量上升规律</a:t>
            </a:r>
          </a:p>
        </p:txBody>
      </p:sp>
      <p:sp>
        <p:nvSpPr>
          <p:cNvPr id="10" name="TextBox 9"/>
          <p:cNvSpPr txBox="1"/>
          <p:nvPr/>
        </p:nvSpPr>
        <p:spPr>
          <a:xfrm>
            <a:off x="1024128" y="1737360"/>
            <a:ext cx="2935224" cy="646331"/>
          </a:xfrm>
          <a:prstGeom prst="rect">
            <a:avLst/>
          </a:prstGeom>
          <a:noFill/>
        </p:spPr>
        <p:txBody>
          <a:bodyPr wrap="square" lIns="45720" rIns="45720" anchor="t">
            <a:spAutoFit/>
          </a:bodyPr>
          <a:lstStyle/>
          <a:p>
            <a:pPr algn="l">
              <a:spcAft>
                <a:spcPts val="500"/>
              </a:spcAft>
            </a:pPr>
            <a:r>
              <a:rPr sz="1800" b="0" dirty="0" err="1">
                <a:ea typeface="Hiragino Sans GB"/>
              </a:rPr>
              <a:t>从</a:t>
            </a:r>
            <a:r>
              <a:rPr b="1" dirty="0" err="1"/>
              <a:t>长期</a:t>
            </a:r>
            <a:r>
              <a:rPr sz="1800" b="0" dirty="0" err="1">
                <a:ea typeface="Hiragino Sans GB"/>
              </a:rPr>
              <a:t>看，消费需求</a:t>
            </a:r>
            <a:r>
              <a:rPr sz="1800" b="1" dirty="0" err="1">
                <a:ea typeface="Hiragino Sans GB"/>
              </a:rPr>
              <a:t>总量</a:t>
            </a:r>
            <a:r>
              <a:rPr sz="1800" b="0" dirty="0" err="1">
                <a:ea typeface="Hiragino Sans GB"/>
              </a:rPr>
              <a:t>具有明确的</a:t>
            </a:r>
            <a:r>
              <a:rPr sz="1800" b="1" dirty="0" err="1">
                <a:ea typeface="Hiragino Sans GB"/>
              </a:rPr>
              <a:t>上升趋势</a:t>
            </a:r>
            <a:r>
              <a:rPr sz="1800" b="0" dirty="0">
                <a:ea typeface="Hiragino Sans GB"/>
              </a:rPr>
              <a:t>。</a:t>
            </a:r>
          </a:p>
        </p:txBody>
      </p:sp>
      <p:sp>
        <p:nvSpPr>
          <p:cNvPr id="11" name="Rounded Rectangle 10"/>
          <p:cNvSpPr/>
          <p:nvPr/>
        </p:nvSpPr>
        <p:spPr>
          <a:xfrm>
            <a:off x="4434840" y="1005839"/>
            <a:ext cx="3337560" cy="1755647"/>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ounded Rectangle 11"/>
          <p:cNvSpPr/>
          <p:nvPr/>
        </p:nvSpPr>
        <p:spPr>
          <a:xfrm>
            <a:off x="4434840" y="1005840"/>
            <a:ext cx="3337560" cy="109728"/>
          </a:xfrm>
          <a:prstGeom prst="roundRect">
            <a:avLst/>
          </a:prstGeom>
          <a:solidFill>
            <a:srgbClr val="ED7D31"/>
          </a:solidFill>
          <a:ln>
            <a:solidFill>
              <a:srgbClr val="ED7D3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4636007" y="1234440"/>
            <a:ext cx="2935224" cy="402336"/>
          </a:xfrm>
          <a:prstGeom prst="rect">
            <a:avLst/>
          </a:prstGeom>
          <a:noFill/>
        </p:spPr>
        <p:txBody>
          <a:bodyPr wrap="square" lIns="45720" rIns="45720" anchor="t">
            <a:spAutoFit/>
          </a:bodyPr>
          <a:lstStyle/>
          <a:p>
            <a:pPr algn="l">
              <a:spcAft>
                <a:spcPts val="500"/>
              </a:spcAft>
            </a:pPr>
            <a:r>
              <a:rPr sz="2000" b="1">
                <a:ea typeface="Hiragino Sans GB"/>
              </a:rPr>
              <a:t>消费水平递进规律</a:t>
            </a:r>
          </a:p>
        </p:txBody>
      </p:sp>
      <p:sp>
        <p:nvSpPr>
          <p:cNvPr id="14" name="TextBox 13"/>
          <p:cNvSpPr txBox="1"/>
          <p:nvPr/>
        </p:nvSpPr>
        <p:spPr>
          <a:xfrm>
            <a:off x="4636007" y="1737360"/>
            <a:ext cx="2935224" cy="521208"/>
          </a:xfrm>
          <a:prstGeom prst="rect">
            <a:avLst/>
          </a:prstGeom>
          <a:noFill/>
        </p:spPr>
        <p:txBody>
          <a:bodyPr wrap="square" lIns="45720" rIns="45720" anchor="t">
            <a:spAutoFit/>
          </a:bodyPr>
          <a:lstStyle/>
          <a:p>
            <a:pPr algn="l">
              <a:spcAft>
                <a:spcPts val="500"/>
              </a:spcAft>
            </a:pPr>
            <a:r>
              <a:rPr sz="1800" b="0" dirty="0" err="1">
                <a:ea typeface="Hiragino Sans GB"/>
              </a:rPr>
              <a:t>从低级到高级、从简单到复杂、从追求数量增加到讲究质量提升</a:t>
            </a:r>
            <a:r>
              <a:rPr sz="1800" b="0" dirty="0">
                <a:ea typeface="Hiragino Sans GB"/>
              </a:rPr>
              <a:t>。</a:t>
            </a:r>
          </a:p>
        </p:txBody>
      </p:sp>
      <p:sp>
        <p:nvSpPr>
          <p:cNvPr id="15" name="Rounded Rectangle 14"/>
          <p:cNvSpPr/>
          <p:nvPr/>
        </p:nvSpPr>
        <p:spPr>
          <a:xfrm>
            <a:off x="8046720" y="1005840"/>
            <a:ext cx="3337560" cy="1755646"/>
          </a:xfrm>
          <a:prstGeom prst="roundRect">
            <a:avLst/>
          </a:prstGeom>
          <a:solidFill>
            <a:srgbClr val="FFFFFF"/>
          </a:solidFill>
          <a:ln>
            <a:solidFill>
              <a:srgbClr val="D9D9D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ounded Rectangle 15"/>
          <p:cNvSpPr/>
          <p:nvPr/>
        </p:nvSpPr>
        <p:spPr>
          <a:xfrm>
            <a:off x="8046720" y="1005840"/>
            <a:ext cx="3337560" cy="109728"/>
          </a:xfrm>
          <a:prstGeom prst="roundRect">
            <a:avLst/>
          </a:prstGeom>
          <a:solidFill>
            <a:srgbClr val="70AD47"/>
          </a:solidFill>
          <a:ln>
            <a:solidFill>
              <a:srgbClr val="70AD4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8247888" y="1234440"/>
            <a:ext cx="2935224" cy="402336"/>
          </a:xfrm>
          <a:prstGeom prst="rect">
            <a:avLst/>
          </a:prstGeom>
          <a:noFill/>
        </p:spPr>
        <p:txBody>
          <a:bodyPr wrap="square" lIns="45720" rIns="45720" anchor="t">
            <a:spAutoFit/>
          </a:bodyPr>
          <a:lstStyle/>
          <a:p>
            <a:pPr algn="l">
              <a:spcAft>
                <a:spcPts val="500"/>
              </a:spcAft>
            </a:pPr>
            <a:r>
              <a:rPr sz="2000" b="1">
                <a:ea typeface="Hiragino Sans GB"/>
              </a:rPr>
              <a:t>消费结构变动理论</a:t>
            </a:r>
          </a:p>
        </p:txBody>
      </p:sp>
      <p:sp>
        <p:nvSpPr>
          <p:cNvPr id="18" name="TextBox 17"/>
          <p:cNvSpPr txBox="1"/>
          <p:nvPr/>
        </p:nvSpPr>
        <p:spPr>
          <a:xfrm>
            <a:off x="8247888" y="1737360"/>
            <a:ext cx="2935224" cy="646331"/>
          </a:xfrm>
          <a:prstGeom prst="rect">
            <a:avLst/>
          </a:prstGeom>
          <a:noFill/>
        </p:spPr>
        <p:txBody>
          <a:bodyPr wrap="square" lIns="45720" rIns="45720" anchor="t">
            <a:spAutoFit/>
          </a:bodyPr>
          <a:lstStyle/>
          <a:p>
            <a:pPr algn="l">
              <a:spcAft>
                <a:spcPts val="500"/>
              </a:spcAft>
            </a:pPr>
            <a:r>
              <a:rPr sz="1800" b="1" dirty="0" err="1">
                <a:ea typeface="Hiragino Sans GB"/>
              </a:rPr>
              <a:t>高层次消费品</a:t>
            </a:r>
            <a:r>
              <a:rPr sz="1800" b="0" dirty="0" err="1">
                <a:ea typeface="Hiragino Sans GB"/>
              </a:rPr>
              <a:t>所占比例</a:t>
            </a:r>
            <a:r>
              <a:rPr sz="1800" b="1" dirty="0" err="1">
                <a:ea typeface="Hiragino Sans GB"/>
              </a:rPr>
              <a:t>持续上升</a:t>
            </a:r>
            <a:r>
              <a:rPr sz="1800" b="0" dirty="0">
                <a:ea typeface="Hiragino Sans GB"/>
              </a:rPr>
              <a:t>。</a:t>
            </a:r>
          </a:p>
        </p:txBody>
      </p:sp>
      <p:sp>
        <p:nvSpPr>
          <p:cNvPr id="19" name="TextBox 18"/>
          <p:cNvSpPr txBox="1"/>
          <p:nvPr/>
        </p:nvSpPr>
        <p:spPr>
          <a:xfrm>
            <a:off x="914400" y="2971800"/>
            <a:ext cx="10287000" cy="548640"/>
          </a:xfrm>
          <a:prstGeom prst="rect">
            <a:avLst/>
          </a:prstGeom>
          <a:noFill/>
        </p:spPr>
        <p:txBody>
          <a:bodyPr wrap="square" lIns="45720" rIns="45720" anchor="t">
            <a:spAutoFit/>
          </a:bodyPr>
          <a:lstStyle/>
          <a:p>
            <a:pPr algn="ctr">
              <a:spcAft>
                <a:spcPts val="500"/>
              </a:spcAft>
            </a:pPr>
            <a:r>
              <a:rPr sz="2800" b="1">
                <a:ea typeface="STSong"/>
              </a:rPr>
              <a:t>生存型消费 → 享受型消费 → 发展型消费</a:t>
            </a:r>
          </a:p>
        </p:txBody>
      </p:sp>
      <p:cxnSp>
        <p:nvCxnSpPr>
          <p:cNvPr id="20" name="Connector 19"/>
          <p:cNvCxnSpPr/>
          <p:nvPr/>
        </p:nvCxnSpPr>
        <p:spPr>
          <a:xfrm>
            <a:off x="2011680" y="3749039"/>
            <a:ext cx="7955280" cy="0"/>
          </a:xfrm>
          <a:prstGeom prst="line">
            <a:avLst/>
          </a:prstGeom>
          <a:ln w="31750">
            <a:solidFill>
              <a:srgbClr val="ED7D31"/>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960120" y="4251960"/>
            <a:ext cx="10149840" cy="365760"/>
          </a:xfrm>
          <a:prstGeom prst="rect">
            <a:avLst/>
          </a:prstGeom>
          <a:noFill/>
        </p:spPr>
        <p:txBody>
          <a:bodyPr wrap="square" lIns="45720" rIns="45720" anchor="t">
            <a:spAutoFit/>
          </a:bodyPr>
          <a:lstStyle/>
          <a:p>
            <a:pPr algn="ctr">
              <a:spcAft>
                <a:spcPts val="500"/>
              </a:spcAft>
            </a:pPr>
            <a:r>
              <a:rPr sz="2200" b="0" dirty="0" err="1">
                <a:ea typeface="Hiragino Sans GB"/>
              </a:rPr>
              <a:t>实物消费所占比重趋于下降，而服务消费所占比重相应上升</a:t>
            </a:r>
            <a:r>
              <a:rPr sz="2200" b="0" dirty="0">
                <a:ea typeface="Hiragino Sans GB"/>
              </a:rPr>
              <a:t>。</a:t>
            </a:r>
          </a:p>
        </p:txBody>
      </p:sp>
      <p:sp>
        <p:nvSpPr>
          <p:cNvPr id="22" name="TextBox 21"/>
          <p:cNvSpPr txBox="1"/>
          <p:nvPr/>
        </p:nvSpPr>
        <p:spPr>
          <a:xfrm>
            <a:off x="960120" y="4828032"/>
            <a:ext cx="10149840" cy="365760"/>
          </a:xfrm>
          <a:prstGeom prst="rect">
            <a:avLst/>
          </a:prstGeom>
          <a:noFill/>
        </p:spPr>
        <p:txBody>
          <a:bodyPr wrap="square" lIns="45720" rIns="45720" anchor="t">
            <a:spAutoFit/>
          </a:bodyPr>
          <a:lstStyle/>
          <a:p>
            <a:pPr algn="ctr">
              <a:spcAft>
                <a:spcPts val="500"/>
              </a:spcAft>
            </a:pPr>
            <a:r>
              <a:rPr sz="2200" b="0">
                <a:ea typeface="Hiragino Sans GB"/>
              </a:rPr>
              <a:t>食品支出占总消费的比重（恩格尔系数R）随收入提高而持续下降。</a:t>
            </a:r>
          </a:p>
        </p:txBody>
      </p:sp>
      <p:sp>
        <p:nvSpPr>
          <p:cNvPr id="24" name="矩形 23">
            <a:extLst>
              <a:ext uri="{FF2B5EF4-FFF2-40B4-BE49-F238E27FC236}">
                <a16:creationId xmlns:a16="http://schemas.microsoft.com/office/drawing/2014/main" id="{E3323639-71A7-EE36-0294-BBEAC89E46BC}"/>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26" name="Rectangle 4" descr="浅色上对角线">
            <a:extLst>
              <a:ext uri="{FF2B5EF4-FFF2-40B4-BE49-F238E27FC236}">
                <a16:creationId xmlns:a16="http://schemas.microsoft.com/office/drawing/2014/main" id="{BD840668-714B-3098-115C-F3756EF59863}"/>
              </a:ext>
            </a:extLst>
          </p:cNvPr>
          <p:cNvSpPr>
            <a:spLocks noChangeArrowheads="1"/>
          </p:cNvSpPr>
          <p:nvPr/>
        </p:nvSpPr>
        <p:spPr bwMode="auto">
          <a:xfrm>
            <a:off x="713232" y="3004"/>
            <a:ext cx="518097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一、消费规模与结构变动理论</a:t>
            </a:r>
          </a:p>
        </p:txBody>
      </p:sp>
      <p:sp>
        <p:nvSpPr>
          <p:cNvPr id="2" name="灯片编号占位符 6">
            <a:extLst>
              <a:ext uri="{FF2B5EF4-FFF2-40B4-BE49-F238E27FC236}">
                <a16:creationId xmlns:a16="http://schemas.microsoft.com/office/drawing/2014/main" id="{ACAF4484-8324-6AC9-281D-A806FC8A8E6B}"/>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A54B3-C970-D637-C811-48F18EF82E64}"/>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30D481D6-042B-ACA7-B4D4-C5CBF5D47F7B}"/>
              </a:ext>
            </a:extLst>
          </p:cNvPr>
          <p:cNvSpPr/>
          <p:nvPr/>
        </p:nvSpPr>
        <p:spPr>
          <a:xfrm>
            <a:off x="713232" y="758952"/>
            <a:ext cx="10881360" cy="32004"/>
          </a:xfrm>
          <a:prstGeom prst="rect">
            <a:avLst/>
          </a:prstGeom>
          <a:solidFill>
            <a:srgbClr val="5B9BD5"/>
          </a:solidFill>
          <a:ln>
            <a:solidFill>
              <a:srgbClr val="5B9BD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4" name="矩形 23">
            <a:extLst>
              <a:ext uri="{FF2B5EF4-FFF2-40B4-BE49-F238E27FC236}">
                <a16:creationId xmlns:a16="http://schemas.microsoft.com/office/drawing/2014/main" id="{C3FB4B06-79DB-9713-485E-1FD8F099DB86}"/>
              </a:ext>
            </a:extLst>
          </p:cNvPr>
          <p:cNvSpPr/>
          <p:nvPr/>
        </p:nvSpPr>
        <p:spPr>
          <a:xfrm>
            <a:off x="0" y="95694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solidFill>
                  <a:schemeClr val="bg1"/>
                </a:solidFill>
              </a:rPr>
              <a:t>经济统计案例分析</a:t>
            </a:r>
          </a:p>
        </p:txBody>
      </p:sp>
      <p:sp>
        <p:nvSpPr>
          <p:cNvPr id="3" name="TextBox 3">
            <a:extLst>
              <a:ext uri="{FF2B5EF4-FFF2-40B4-BE49-F238E27FC236}">
                <a16:creationId xmlns:a16="http://schemas.microsoft.com/office/drawing/2014/main" id="{6C1392CF-1190-5205-4506-6E8729E7FE6F}"/>
              </a:ext>
            </a:extLst>
          </p:cNvPr>
          <p:cNvSpPr txBox="1"/>
          <p:nvPr/>
        </p:nvSpPr>
        <p:spPr>
          <a:xfrm>
            <a:off x="713232" y="164592"/>
            <a:ext cx="10789920" cy="502920"/>
          </a:xfrm>
          <a:prstGeom prst="rect">
            <a:avLst/>
          </a:prstGeom>
          <a:noFill/>
        </p:spPr>
        <p:txBody>
          <a:bodyPr wrap="square" lIns="45720" rIns="45720" anchor="t">
            <a:spAutoFit/>
          </a:bodyPr>
          <a:lstStyle/>
          <a:p>
            <a:pPr algn="l">
              <a:spcAft>
                <a:spcPts val="500"/>
              </a:spcAft>
            </a:pPr>
            <a:r>
              <a:rPr lang="zh-CN" altLang="en-US" sz="2600" b="1" dirty="0">
                <a:ea typeface="Hiragino Sans GB"/>
              </a:rPr>
              <a:t>恩格尔系数</a:t>
            </a:r>
            <a:endParaRPr sz="2600" b="1" dirty="0">
              <a:ea typeface="Hiragino Sans GB"/>
            </a:endParaRPr>
          </a:p>
        </p:txBody>
      </p:sp>
      <p:pic>
        <p:nvPicPr>
          <p:cNvPr id="23" name="图片 22">
            <a:extLst>
              <a:ext uri="{FF2B5EF4-FFF2-40B4-BE49-F238E27FC236}">
                <a16:creationId xmlns:a16="http://schemas.microsoft.com/office/drawing/2014/main" id="{AE6A8D69-1BD9-9EBC-B32A-8FC237F1E505}"/>
              </a:ext>
            </a:extLst>
          </p:cNvPr>
          <p:cNvPicPr>
            <a:picLocks noChangeAspect="1"/>
          </p:cNvPicPr>
          <p:nvPr/>
        </p:nvPicPr>
        <p:blipFill>
          <a:blip r:embed="rId2"/>
          <a:stretch>
            <a:fillRect/>
          </a:stretch>
        </p:blipFill>
        <p:spPr>
          <a:xfrm>
            <a:off x="2771775" y="1203198"/>
            <a:ext cx="7343775" cy="4895850"/>
          </a:xfrm>
          <a:prstGeom prst="rect">
            <a:avLst/>
          </a:prstGeom>
        </p:spPr>
      </p:pic>
      <p:sp>
        <p:nvSpPr>
          <p:cNvPr id="2" name="灯片编号占位符 6">
            <a:extLst>
              <a:ext uri="{FF2B5EF4-FFF2-40B4-BE49-F238E27FC236}">
                <a16:creationId xmlns:a16="http://schemas.microsoft.com/office/drawing/2014/main" id="{995704EF-DF77-DB90-CB63-BB17238A3387}"/>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8</a:t>
            </a:fld>
            <a:endParaRPr lang="zh-CN" altLang="en-US" sz="2000" dirty="0">
              <a:solidFill>
                <a:schemeClr val="tx1"/>
              </a:solidFill>
            </a:endParaRPr>
          </a:p>
        </p:txBody>
      </p:sp>
    </p:spTree>
    <p:extLst>
      <p:ext uri="{BB962C8B-B14F-4D97-AF65-F5344CB8AC3E}">
        <p14:creationId xmlns:p14="http://schemas.microsoft.com/office/powerpoint/2010/main" val="503240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TotalTime>
  <Words>2173</Words>
  <Application>Microsoft Office PowerPoint</Application>
  <PresentationFormat>宽屏</PresentationFormat>
  <Paragraphs>427</Paragraphs>
  <Slides>46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46</vt:i4>
      </vt:variant>
    </vt:vector>
  </HeadingPairs>
  <TitlesOfParts>
    <vt:vector size="59" baseType="lpstr">
      <vt:lpstr>Hiragino Sans GB</vt:lpstr>
      <vt:lpstr>黑体</vt:lpstr>
      <vt:lpstr>华文隶书</vt:lpstr>
      <vt:lpstr>STSong</vt:lpstr>
      <vt:lpstr>华文中宋</vt:lpstr>
      <vt:lpstr>楷体</vt:lpstr>
      <vt:lpstr>微软雅黑</vt:lpstr>
      <vt:lpstr>Arial</vt:lpstr>
      <vt:lpstr>Calibri</vt:lpstr>
      <vt:lpstr>Calibri Light</vt:lpstr>
      <vt:lpstr>Wingdings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计量模型方法：我国消费函数估计与选择</dc:title>
  <dc:subject>经济统计案例分析</dc:subject>
  <dc:creator>Hao Feng</dc:creator>
  <cp:lastModifiedBy>feng hao</cp:lastModifiedBy>
  <cp:revision>78</cp:revision>
  <dcterms:created xsi:type="dcterms:W3CDTF">2015-12-05T08:51:00Z</dcterms:created>
  <dcterms:modified xsi:type="dcterms:W3CDTF">2026-07-24T13:42:04Z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5EB457806B3E459789E6A3B51E5D466F_13</vt:lpwstr>
  </property>
  <property fmtid="{D5CDD505-2E9C-101B-9397-08002B2CF9AE}" pid="3" name="KSOProductBuildVer">
    <vt:lpwstr>2052-12.1.0.26895</vt:lpwstr>
  </property>
  <property fmtid="{D5CDD505-2E9C-101B-9397-08002B2CF9AE}" pid="4" name="KSOTemplateUUID">
    <vt:lpwstr>v1.0_mb_46fif/lngfIZSzxymcPcdg==</vt:lpwstr>
  </property>
</Properties>
</file>