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 id="2147483661" r:id="rId3"/>
  </p:sldMasterIdLst>
  <p:notesMasterIdLst>
    <p:notesMasterId r:id="rId9"/>
  </p:notesMasterIdLst>
  <p:sldIdLst>
    <p:sldId id="369" r:id="rId4"/>
    <p:sldId id="352" r:id="rId5"/>
    <p:sldId id="370" r:id="rId6"/>
    <p:sldId id="268" r:id="rId7"/>
    <p:sldId id="423" r:id="rId8"/>
    <p:sldId id="303" r:id="rId10"/>
    <p:sldId id="371" r:id="rId11"/>
    <p:sldId id="354" r:id="rId12"/>
    <p:sldId id="384" r:id="rId13"/>
    <p:sldId id="445" r:id="rId14"/>
    <p:sldId id="424" r:id="rId15"/>
    <p:sldId id="402" r:id="rId16"/>
    <p:sldId id="425" r:id="rId17"/>
    <p:sldId id="426" r:id="rId18"/>
    <p:sldId id="405" r:id="rId19"/>
    <p:sldId id="406" r:id="rId20"/>
    <p:sldId id="427" r:id="rId21"/>
    <p:sldId id="408" r:id="rId22"/>
    <p:sldId id="410" r:id="rId23"/>
    <p:sldId id="428" r:id="rId24"/>
    <p:sldId id="429" r:id="rId25"/>
    <p:sldId id="432" r:id="rId26"/>
    <p:sldId id="430" r:id="rId27"/>
    <p:sldId id="433" r:id="rId28"/>
    <p:sldId id="434" r:id="rId29"/>
    <p:sldId id="435" r:id="rId30"/>
    <p:sldId id="436" r:id="rId31"/>
    <p:sldId id="411" r:id="rId32"/>
    <p:sldId id="437" r:id="rId33"/>
    <p:sldId id="438" r:id="rId34"/>
    <p:sldId id="439" r:id="rId35"/>
    <p:sldId id="440" r:id="rId36"/>
    <p:sldId id="441" r:id="rId37"/>
    <p:sldId id="442" r:id="rId38"/>
    <p:sldId id="443" r:id="rId39"/>
    <p:sldId id="373" r:id="rId40"/>
    <p:sldId id="444" r:id="rId41"/>
    <p:sldId id="339" r:id="rId42"/>
    <p:sldId id="446" r:id="rId43"/>
    <p:sldId id="447" r:id="rId44"/>
    <p:sldId id="422" r:id="rId45"/>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1" d="100"/>
          <a:sy n="71" d="100"/>
        </p:scale>
        <p:origin x="110" y="3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1.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7A54AE-E28B-4533-A456-B756823B96D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1BB924-0F29-4611-A8B9-E5E73D23299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endParaRPr lang="zh-CN" altLang="en-US" dirty="0"/>
          </a:p>
        </p:txBody>
      </p:sp>
      <p:sp>
        <p:nvSpPr>
          <p:cNvPr id="4" name="灯片编号占位符 3"/>
          <p:cNvSpPr>
            <a:spLocks noGrp="1"/>
          </p:cNvSpPr>
          <p:nvPr>
            <p:ph type="sldNum" sz="quarter" idx="10"/>
          </p:nvPr>
        </p:nvSpPr>
        <p:spPr/>
        <p:txBody>
          <a:bodyPr/>
          <a:lstStyle/>
          <a:p>
            <a:fld id="{91B468E8-3E42-411D-B3A4-41141BE63FB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endParaRPr lang="zh-CN" altLang="en-US" dirty="0"/>
          </a:p>
        </p:txBody>
      </p:sp>
      <p:sp>
        <p:nvSpPr>
          <p:cNvPr id="4" name="灯片编号占位符 3"/>
          <p:cNvSpPr>
            <a:spLocks noGrp="1"/>
          </p:cNvSpPr>
          <p:nvPr>
            <p:ph type="sldNum" sz="quarter" idx="10"/>
          </p:nvPr>
        </p:nvSpPr>
        <p:spPr/>
        <p:txBody>
          <a:bodyPr/>
          <a:lstStyle/>
          <a:p>
            <a:fld id="{91B468E8-3E42-411D-B3A4-41141BE63FB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91" y="1122363"/>
            <a:ext cx="9145749"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291" y="3602038"/>
            <a:ext cx="914574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3C73A3FB-D683-4918-A557-73AB8F4C4E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272647" y="6312535"/>
            <a:ext cx="2743725" cy="365125"/>
          </a:xfrm>
        </p:spPr>
        <p:txBody>
          <a:bodyPr/>
          <a:lstStyle/>
          <a:p>
            <a:r>
              <a:rPr lang="en-US" altLang="zh-CN"/>
              <a:t>1·</a:t>
            </a:r>
            <a:endParaRPr lang="en-US" altLang="zh-CN"/>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C73A3FB-D683-4918-A557-73AB8F4C4E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569" y="365125"/>
            <a:ext cx="2629403"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360" y="365125"/>
            <a:ext cx="7735779"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C73A3FB-D683-4918-A557-73AB8F4C4E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fld>
            <a:endParaRPr lang="zh-CN" alt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91" y="1122363"/>
            <a:ext cx="9145749"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291" y="3602038"/>
            <a:ext cx="914574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3C73A3FB-D683-4918-A557-73AB8F4C4E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r>
              <a:rPr lang="en-US" altLang="zh-CN"/>
              <a:t>·</a:t>
            </a:r>
            <a:endParaRPr lang="en-US" altLang="zh-CN"/>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dirty="0">
                <a:latin typeface="华文中宋" panose="02010600040101010101" pitchFamily="2" charset="-122"/>
                <a:ea typeface="华文中宋" panose="02010600040101010101" pitchFamily="2" charset="-122"/>
              </a:rPr>
              <a:t>宏观经济统计分析与写作</a:t>
            </a:r>
            <a:endParaRPr lang="zh-CN" altLang="en-US" sz="2400" b="1" dirty="0">
              <a:latin typeface="华文中宋" panose="02010600040101010101" pitchFamily="2" charset="-122"/>
              <a:ea typeface="华文中宋" panose="02010600040101010101" pitchFamily="2" charset="-122"/>
            </a:endParaRPr>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endParaRPr lang="zh-CN" altLang="en-US" sz="2400" b="1" dirty="0">
              <a:latin typeface="华文中宋" panose="02010600040101010101" pitchFamily="2" charset="-122"/>
              <a:ea typeface="华文中宋" panose="02010600040101010101" pitchFamily="2" charset="-122"/>
            </a:endParaRPr>
          </a:p>
        </p:txBody>
      </p: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09" y="1709738"/>
            <a:ext cx="10517611"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2009" y="4589463"/>
            <a:ext cx="1051761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3C73A3FB-D683-4918-A557-73AB8F4C4E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endParaRPr lang="zh-CN" altLang="en-US" sz="2400" b="1" dirty="0">
              <a:latin typeface="华文中宋" panose="02010600040101010101" pitchFamily="2" charset="-122"/>
              <a:ea typeface="华文中宋" panose="02010600040101010101" pitchFamily="2" charset="-122"/>
            </a:endParaRPr>
          </a:p>
        </p:txBody>
      </p: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360" y="1825625"/>
            <a:ext cx="5182591"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3380" y="1825625"/>
            <a:ext cx="5182591"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3C73A3FB-D683-4918-A557-73AB8F4C4EE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endParaRPr lang="zh-CN" altLang="en-US" sz="2400" b="1" dirty="0">
              <a:latin typeface="华文中宋" panose="02010600040101010101" pitchFamily="2" charset="-122"/>
              <a:ea typeface="华文中宋" panose="02010600040101010101" pitchFamily="2" charset="-122"/>
            </a:endParaRPr>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49" y="365125"/>
            <a:ext cx="10517611"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949" y="1681163"/>
            <a:ext cx="51587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949" y="2505075"/>
            <a:ext cx="5158773"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3380" y="1681163"/>
            <a:ext cx="51841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3380" y="2505075"/>
            <a:ext cx="5184179"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C73A3FB-D683-4918-A557-73AB8F4C4EE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E70D98-FA84-41BA-BD43-6D85A7C62EA0}" type="slidenum">
              <a:rPr lang="zh-CN" altLang="en-US" smtClean="0"/>
            </a:fld>
            <a:endParaRPr lang="zh-CN" altLang="en-US"/>
          </a:p>
        </p:txBody>
      </p:sp>
      <p:sp>
        <p:nvSpPr>
          <p:cNvPr id="10" name="矩形 9"/>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endParaRPr lang="zh-CN" altLang="en-US" sz="2400" b="1" dirty="0">
              <a:latin typeface="华文中宋" panose="02010600040101010101" pitchFamily="2" charset="-122"/>
              <a:ea typeface="华文中宋" panose="02010600040101010101" pitchFamily="2" charset="-122"/>
            </a:endParaRPr>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3C73A3FB-D683-4918-A557-73AB8F4C4EE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E70D98-FA84-41BA-BD43-6D85A7C62EA0}" type="slidenum">
              <a:rPr lang="zh-CN" altLang="en-US" smtClean="0"/>
            </a:fld>
            <a:endParaRPr lang="zh-CN" altLang="en-US"/>
          </a:p>
        </p:txBody>
      </p:sp>
      <p:sp>
        <p:nvSpPr>
          <p:cNvPr id="6" name="矩形 5"/>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endParaRPr lang="zh-CN" altLang="en-US" sz="2400" b="1" dirty="0">
              <a:latin typeface="华文中宋" panose="02010600040101010101" pitchFamily="2" charset="-122"/>
              <a:ea typeface="华文中宋" panose="02010600040101010101" pitchFamily="2" charset="-122"/>
            </a:endParaRPr>
          </a:p>
        </p:txBody>
      </p:sp>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3A3FB-D683-4918-A557-73AB8F4C4EE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E70D98-FA84-41BA-BD43-6D85A7C62EA0}" type="slidenum">
              <a:rPr lang="zh-CN" altLang="en-US" smtClean="0"/>
            </a:fld>
            <a:endParaRPr lang="zh-CN" altLang="en-US"/>
          </a:p>
        </p:txBody>
      </p:sp>
      <p:sp>
        <p:nvSpPr>
          <p:cNvPr id="5" name="矩形 4"/>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endParaRPr lang="zh-CN" altLang="en-US" sz="2400" b="1" dirty="0">
              <a:latin typeface="华文中宋" panose="02010600040101010101" pitchFamily="2" charset="-122"/>
              <a:ea typeface="华文中宋" panose="02010600040101010101" pitchFamily="2" charset="-122"/>
            </a:endParaRPr>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4179" y="987425"/>
            <a:ext cx="617338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C73A3FB-D683-4918-A557-73AB8F4C4EE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endParaRPr lang="zh-CN" altLang="en-US" sz="2400" b="1" dirty="0">
              <a:latin typeface="华文中宋" panose="02010600040101010101" pitchFamily="2" charset="-122"/>
              <a:ea typeface="华文中宋" panose="02010600040101010101" pitchFamily="2" charset="-122"/>
            </a:endParaRPr>
          </a:p>
        </p:txBody>
      </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4179" y="987425"/>
            <a:ext cx="617338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C73A3FB-D683-4918-A557-73AB8F4C4EE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endParaRPr lang="zh-CN" altLang="en-US" sz="2400" b="1" dirty="0">
              <a:latin typeface="华文中宋" panose="02010600040101010101" pitchFamily="2" charset="-122"/>
              <a:ea typeface="华文中宋" panose="02010600040101010101" pitchFamily="2" charset="-122"/>
            </a:endParaRPr>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C73A3FB-D683-4918-A557-73AB8F4C4E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endParaRPr lang="zh-CN" altLang="en-US" sz="2400" b="1" dirty="0">
              <a:latin typeface="华文中宋" panose="02010600040101010101" pitchFamily="2" charset="-122"/>
              <a:ea typeface="华文中宋" panose="02010600040101010101" pitchFamily="2" charset="-122"/>
            </a:endParaRPr>
          </a:p>
        </p:txBody>
      </p:sp>
    </p:spTree>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569" y="365125"/>
            <a:ext cx="2629403"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360" y="365125"/>
            <a:ext cx="7735779"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C73A3FB-D683-4918-A557-73AB8F4C4E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endParaRPr lang="zh-CN" altLang="en-US" sz="2400" b="1" dirty="0">
              <a:latin typeface="华文中宋" panose="02010600040101010101" pitchFamily="2" charset="-122"/>
              <a:ea typeface="华文中宋" panose="02010600040101010101" pitchFamily="2" charset="-122"/>
            </a:endParaRPr>
          </a:p>
        </p:txBody>
      </p:sp>
    </p:spTree>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
        <p:nvSpPr>
          <p:cNvPr id="6" name="矩形 5"/>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endParaRPr lang="zh-CN" altLang="en-US" sz="2400" b="1" dirty="0">
              <a:latin typeface="华文中宋" panose="02010600040101010101" pitchFamily="2" charset="-122"/>
              <a:ea typeface="华文中宋" panose="02010600040101010101" pitchFamily="2" charset="-122"/>
            </a:endParaRPr>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09" y="1709738"/>
            <a:ext cx="10517611"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2009" y="4589463"/>
            <a:ext cx="1051761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3C73A3FB-D683-4918-A557-73AB8F4C4EE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360" y="1825625"/>
            <a:ext cx="5182591"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3380" y="1825625"/>
            <a:ext cx="5182591"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3C73A3FB-D683-4918-A557-73AB8F4C4EE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49" y="365125"/>
            <a:ext cx="10517611"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949" y="1681163"/>
            <a:ext cx="51587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949" y="2505075"/>
            <a:ext cx="5158773"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3380" y="1681163"/>
            <a:ext cx="51841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3380" y="2505075"/>
            <a:ext cx="5184179"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C73A3FB-D683-4918-A557-73AB8F4C4EE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E70D98-FA84-41BA-BD43-6D85A7C62EA0}" type="slidenum">
              <a:rPr lang="zh-CN" altLang="en-US" smtClean="0"/>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3C73A3FB-D683-4918-A557-73AB8F4C4EE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E70D98-FA84-41BA-BD43-6D85A7C62EA0}" type="slidenum">
              <a:rPr lang="zh-CN" altLang="en-US" smtClean="0"/>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3A3FB-D683-4918-A557-73AB8F4C4EE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E70D98-FA84-41BA-BD43-6D85A7C62EA0}" type="slidenum">
              <a:rPr lang="zh-CN" altLang="en-US" smtClean="0"/>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4179" y="987425"/>
            <a:ext cx="617338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C73A3FB-D683-4918-A557-73AB8F4C4EE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4179" y="987425"/>
            <a:ext cx="617338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C73A3FB-D683-4918-A557-73AB8F4C4EE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4" Type="http://schemas.openxmlformats.org/officeDocument/2006/relationships/theme" Target="../theme/theme2.xml"/><Relationship Id="rId13" Type="http://schemas.openxmlformats.org/officeDocument/2006/relationships/image" Target="../media/image1.png"/><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60" y="365125"/>
            <a:ext cx="10517611"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360" y="1825625"/>
            <a:ext cx="10517611"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360" y="6356350"/>
            <a:ext cx="274372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3A3FB-D683-4918-A557-73AB8F4C4EE9}" type="datetimeFigureOut">
              <a:rPr lang="zh-CN" altLang="en-US" smtClean="0"/>
            </a:fld>
            <a:endParaRPr lang="zh-CN" altLang="en-US"/>
          </a:p>
        </p:txBody>
      </p:sp>
      <p:sp>
        <p:nvSpPr>
          <p:cNvPr id="5" name="页脚占位符 4"/>
          <p:cNvSpPr>
            <a:spLocks noGrp="1"/>
          </p:cNvSpPr>
          <p:nvPr>
            <p:ph type="ftr" sz="quarter" idx="3"/>
          </p:nvPr>
        </p:nvSpPr>
        <p:spPr>
          <a:xfrm>
            <a:off x="4039372" y="6356350"/>
            <a:ext cx="41155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2247" y="6356350"/>
            <a:ext cx="274372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70D98-FA84-41BA-BD43-6D85A7C62EA0}" type="slidenum">
              <a:rPr lang="zh-CN" altLang="en-US" smtClean="0"/>
            </a:fld>
            <a:endParaRPr lang="zh-CN" altLang="en-US"/>
          </a:p>
        </p:txBody>
      </p:sp>
      <p:pic>
        <p:nvPicPr>
          <p:cNvPr id="8" name="图片 7"/>
          <p:cNvPicPr>
            <a:picLocks noChangeAspect="1"/>
          </p:cNvPicPr>
          <p:nvPr userDrawn="1"/>
        </p:nvPicPr>
        <p:blipFill>
          <a:blip r:embed="rId13"/>
          <a:srcRect r="8646" b="-580"/>
          <a:stretch>
            <a:fillRect/>
          </a:stretch>
        </p:blipFill>
        <p:spPr>
          <a:xfrm>
            <a:off x="-128930" y="-76200"/>
            <a:ext cx="12323896" cy="7051040"/>
          </a:xfrm>
          <a:prstGeom prst="rect">
            <a:avLst/>
          </a:prstGeom>
        </p:spPr>
      </p:pic>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dirty="0">
                <a:latin typeface="华文中宋" panose="02010600040101010101" pitchFamily="2" charset="-122"/>
                <a:ea typeface="华文中宋" panose="02010600040101010101" pitchFamily="2" charset="-122"/>
              </a:rPr>
              <a:t>宏观经济统计分析与写作</a:t>
            </a:r>
            <a:endParaRPr lang="zh-CN" altLang="en-US" sz="2400" b="1" dirty="0">
              <a:latin typeface="华文中宋" panose="02010600040101010101" pitchFamily="2" charset="-122"/>
              <a:ea typeface="华文中宋" panose="0201060004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60" y="365125"/>
            <a:ext cx="10517611"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360" y="1825625"/>
            <a:ext cx="10517611"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360" y="6356350"/>
            <a:ext cx="274372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3A3FB-D683-4918-A557-73AB8F4C4EE9}" type="datetimeFigureOut">
              <a:rPr lang="zh-CN" altLang="en-US" smtClean="0"/>
            </a:fld>
            <a:endParaRPr lang="zh-CN" altLang="en-US"/>
          </a:p>
        </p:txBody>
      </p:sp>
      <p:sp>
        <p:nvSpPr>
          <p:cNvPr id="5" name="页脚占位符 4"/>
          <p:cNvSpPr>
            <a:spLocks noGrp="1"/>
          </p:cNvSpPr>
          <p:nvPr>
            <p:ph type="ftr" sz="quarter" idx="3"/>
          </p:nvPr>
        </p:nvSpPr>
        <p:spPr>
          <a:xfrm>
            <a:off x="4039372" y="6356350"/>
            <a:ext cx="41155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2247" y="6356350"/>
            <a:ext cx="274372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70D98-FA84-41BA-BD43-6D85A7C62EA0}" type="slidenum">
              <a:rPr lang="zh-CN" altLang="en-US" smtClean="0"/>
            </a:fld>
            <a:endParaRPr lang="zh-CN" altLang="en-US"/>
          </a:p>
        </p:txBody>
      </p:sp>
      <p:pic>
        <p:nvPicPr>
          <p:cNvPr id="8" name="图片 7"/>
          <p:cNvPicPr>
            <a:picLocks noChangeAspect="1"/>
          </p:cNvPicPr>
          <p:nvPr userDrawn="1"/>
        </p:nvPicPr>
        <p:blipFill>
          <a:blip r:embed="rId13"/>
          <a:srcRect r="8646" b="-580"/>
          <a:stretch>
            <a:fillRect/>
          </a:stretch>
        </p:blipFill>
        <p:spPr>
          <a:xfrm>
            <a:off x="-128930" y="-76200"/>
            <a:ext cx="12323896" cy="7051040"/>
          </a:xfrm>
          <a:prstGeom prst="rect">
            <a:avLst/>
          </a:prstGeom>
        </p:spPr>
      </p:pic>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endParaRPr lang="zh-CN" altLang="en-US" sz="2400" b="1" dirty="0">
              <a:latin typeface="华文中宋" panose="02010600040101010101" pitchFamily="2" charset="-122"/>
              <a:ea typeface="华文中宋" panose="02010600040101010101" pitchFamily="2" charset="-122"/>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wmf"/><Relationship Id="rId1"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em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em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3.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4.xml"/><Relationship Id="rId1" Type="http://schemas.openxmlformats.org/officeDocument/2006/relationships/image" Target="../media/image16.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5.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slide" Target="slide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slide" Target="slide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微信图片_2025-08-21_134516_064"/>
          <p:cNvPicPr>
            <a:picLocks noChangeAspect="1"/>
          </p:cNvPicPr>
          <p:nvPr/>
        </p:nvPicPr>
        <p:blipFill>
          <a:blip r:embed="rId1"/>
          <a:stretch>
            <a:fillRect/>
          </a:stretch>
        </p:blipFill>
        <p:spPr>
          <a:xfrm>
            <a:off x="933061" y="-74646"/>
            <a:ext cx="11258939" cy="6690049"/>
          </a:xfrm>
          <a:prstGeom prst="rect">
            <a:avLst/>
          </a:prstGeom>
        </p:spPr>
      </p:pic>
      <p:sp>
        <p:nvSpPr>
          <p:cNvPr id="4" name="圆角矩形 3"/>
          <p:cNvSpPr/>
          <p:nvPr/>
        </p:nvSpPr>
        <p:spPr>
          <a:xfrm>
            <a:off x="2145561" y="1236980"/>
            <a:ext cx="8609330" cy="2882265"/>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 name="圆角矩形 4"/>
          <p:cNvSpPr/>
          <p:nvPr/>
        </p:nvSpPr>
        <p:spPr>
          <a:xfrm>
            <a:off x="1191260" y="906145"/>
            <a:ext cx="9809480" cy="4566920"/>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100000"/>
              </a:lnSpc>
              <a:spcBef>
                <a:spcPts val="1200"/>
              </a:spcBef>
              <a:buClrTx/>
              <a:buSzTx/>
              <a:buNone/>
            </a:pPr>
            <a: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第十章 </a:t>
            </a:r>
            <a:b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br>
            <a: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  </a:t>
            </a:r>
            <a:r>
              <a:rPr lang="zh-CN" altLang="en-US" sz="60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政策评价方法：公开数据开放影响城市绿色创新</a:t>
            </a:r>
            <a:endParaRPr lang="zh-CN" altLang="en-US" sz="60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endParaRP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chemeClr val="bg1"/>
                </a:solidFill>
              </a:rPr>
              <a:t>经济统计案例分析</a:t>
            </a:r>
            <a:endParaRPr lang="zh-CN" altLang="en-US" sz="2800" b="1">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40740" y="895985"/>
            <a:ext cx="10800080" cy="5882640"/>
          </a:xfrm>
          <a:prstGeom prst="rect">
            <a:avLst/>
          </a:prstGeom>
        </p:spPr>
        <p:txBody>
          <a:bodyPr wrap="square">
            <a:noAutofit/>
          </a:bodyPr>
          <a:lstStyle/>
          <a:p>
            <a:pPr indent="711200" algn="just" defTabSz="266700" fontAlgn="auto">
              <a:lnSpc>
                <a:spcPct val="150000"/>
              </a:lnSpc>
              <a:spcBef>
                <a:spcPts val="0"/>
              </a:spcBef>
              <a:buClrTx/>
              <a:buSzTx/>
              <a:buFontTx/>
            </a:pPr>
            <a:r>
              <a:rPr lang="zh-CN" altLang="en-US" sz="2400" dirty="0">
                <a:latin typeface="Times New Roman" panose="02020603050405020304" pitchFamily="18" charset="0"/>
                <a:ea typeface="华文楷体" panose="02010600040101010101" charset="-122"/>
                <a:cs typeface="Times New Roman" panose="02020603050405020304" pitchFamily="18" charset="0"/>
              </a:rPr>
              <a:t>DID能够有效控制时间不变的个体特征，有效反映政策冲击的影响，在经济学和各类社会科学实证研究中非常流行。该方法的原理如下：</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buClrTx/>
              <a:buSzTx/>
              <a:buFontTx/>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buClrTx/>
              <a:buSzTx/>
              <a:buFontTx/>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buClrTx/>
              <a:buSzTx/>
              <a:buFontTx/>
            </a:pP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其中，</a:t>
            </a:r>
            <a:r>
              <a:rPr lang="en-US" altLang="zh-CN" sz="2400" i="1" dirty="0">
                <a:latin typeface="Times New Roman" panose="02020603050405020304" pitchFamily="18" charset="0"/>
                <a:ea typeface="华文楷体" panose="02010600040101010101" charset="-122"/>
                <a:cs typeface="Times New Roman" panose="02020603050405020304" pitchFamily="18" charset="0"/>
                <a:sym typeface="+mn-ea"/>
              </a:rPr>
              <a:t>d</a:t>
            </a:r>
            <a:r>
              <a:rPr lang="en-US" altLang="zh-CN" sz="2400" i="1" baseline="-25000" dirty="0">
                <a:latin typeface="Times New Roman" panose="02020603050405020304" pitchFamily="18" charset="0"/>
                <a:ea typeface="华文楷体" panose="02010600040101010101" charset="-122"/>
                <a:cs typeface="Times New Roman" panose="02020603050405020304" pitchFamily="18" charset="0"/>
                <a:sym typeface="+mn-ea"/>
              </a:rPr>
              <a:t>u</a:t>
            </a: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为分组虚拟变量：若个体</a:t>
            </a:r>
            <a:r>
              <a:rPr lang="en-US" altLang="zh-CN" sz="2400" dirty="0">
                <a:latin typeface="Times New Roman" panose="02020603050405020304" pitchFamily="18" charset="0"/>
                <a:ea typeface="华文楷体" panose="02010600040101010101" charset="-122"/>
                <a:cs typeface="Times New Roman" panose="02020603050405020304" pitchFamily="18" charset="0"/>
                <a:sym typeface="+mn-ea"/>
              </a:rPr>
              <a:t>i</a:t>
            </a: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受政策实施的影响，则</a:t>
            </a:r>
            <a:r>
              <a:rPr lang="en-US" altLang="zh-CN" sz="2400" i="1" dirty="0">
                <a:latin typeface="Times New Roman" panose="02020603050405020304" pitchFamily="18" charset="0"/>
                <a:ea typeface="华文楷体" panose="02010600040101010101" charset="-122"/>
                <a:cs typeface="Times New Roman" panose="02020603050405020304" pitchFamily="18" charset="0"/>
                <a:sym typeface="+mn-ea"/>
              </a:rPr>
              <a:t>d</a:t>
            </a:r>
            <a:r>
              <a:rPr lang="en-US" altLang="zh-CN" sz="2400" i="1" baseline="-25000" dirty="0">
                <a:latin typeface="Times New Roman" panose="02020603050405020304" pitchFamily="18" charset="0"/>
                <a:ea typeface="华文楷体" panose="02010600040101010101" charset="-122"/>
                <a:cs typeface="Times New Roman" panose="02020603050405020304" pitchFamily="18" charset="0"/>
                <a:sym typeface="+mn-ea"/>
              </a:rPr>
              <a:t>u</a:t>
            </a: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属于处理组，</a:t>
            </a:r>
            <a:r>
              <a:rPr lang="en-US" altLang="zh-CN" sz="2400" i="1" dirty="0">
                <a:latin typeface="Times New Roman" panose="02020603050405020304" pitchFamily="18" charset="0"/>
                <a:ea typeface="华文楷体" panose="02010600040101010101" charset="-122"/>
                <a:cs typeface="Times New Roman" panose="02020603050405020304" pitchFamily="18" charset="0"/>
                <a:sym typeface="+mn-ea"/>
              </a:rPr>
              <a:t>d</a:t>
            </a:r>
            <a:r>
              <a:rPr lang="en-US" altLang="zh-CN" sz="2400" i="1" baseline="-25000" dirty="0">
                <a:latin typeface="Times New Roman" panose="02020603050405020304" pitchFamily="18" charset="0"/>
                <a:ea typeface="华文楷体" panose="02010600040101010101" charset="-122"/>
                <a:cs typeface="Times New Roman" panose="02020603050405020304" pitchFamily="18" charset="0"/>
                <a:sym typeface="+mn-ea"/>
              </a:rPr>
              <a:t>u</a:t>
            </a: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取值为1；若个体</a:t>
            </a:r>
            <a:r>
              <a:rPr lang="en-US" altLang="zh-CN" sz="2400" dirty="0">
                <a:latin typeface="Times New Roman" panose="02020603050405020304" pitchFamily="18" charset="0"/>
                <a:ea typeface="华文楷体" panose="02010600040101010101" charset="-122"/>
                <a:cs typeface="Times New Roman" panose="02020603050405020304" pitchFamily="18" charset="0"/>
                <a:sym typeface="+mn-ea"/>
              </a:rPr>
              <a:t>i</a:t>
            </a: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不受政策实施的影响，则</a:t>
            </a:r>
            <a:r>
              <a:rPr lang="en-US" altLang="zh-CN" sz="2400" i="1" dirty="0">
                <a:latin typeface="Times New Roman" panose="02020603050405020304" pitchFamily="18" charset="0"/>
                <a:ea typeface="华文楷体" panose="02010600040101010101" charset="-122"/>
                <a:cs typeface="Times New Roman" panose="02020603050405020304" pitchFamily="18" charset="0"/>
                <a:sym typeface="+mn-ea"/>
              </a:rPr>
              <a:t>d</a:t>
            </a:r>
            <a:r>
              <a:rPr lang="en-US" altLang="zh-CN" sz="2400" i="1" baseline="-25000" dirty="0">
                <a:latin typeface="Times New Roman" panose="02020603050405020304" pitchFamily="18" charset="0"/>
                <a:ea typeface="华文楷体" panose="02010600040101010101" charset="-122"/>
                <a:cs typeface="Times New Roman" panose="02020603050405020304" pitchFamily="18" charset="0"/>
                <a:sym typeface="+mn-ea"/>
              </a:rPr>
              <a:t>u</a:t>
            </a: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属于对照组，取值为0。</a:t>
            </a:r>
            <a:r>
              <a:rPr lang="en-US" altLang="zh-CN" sz="2400" i="1" dirty="0">
                <a:latin typeface="Times New Roman" panose="02020603050405020304" pitchFamily="18" charset="0"/>
                <a:ea typeface="华文楷体" panose="02010600040101010101" charset="-122"/>
                <a:cs typeface="Times New Roman" panose="02020603050405020304" pitchFamily="18" charset="0"/>
                <a:sym typeface="+mn-ea"/>
              </a:rPr>
              <a:t>dt</a:t>
            </a: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为政策实施虚拟变量：政策实施之前，</a:t>
            </a:r>
            <a:r>
              <a:rPr lang="en-US" altLang="zh-CN" sz="2400" i="1" dirty="0">
                <a:latin typeface="Times New Roman" panose="02020603050405020304" pitchFamily="18" charset="0"/>
                <a:ea typeface="华文楷体" panose="02010600040101010101" charset="-122"/>
                <a:cs typeface="Times New Roman" panose="02020603050405020304" pitchFamily="18" charset="0"/>
                <a:sym typeface="+mn-ea"/>
              </a:rPr>
              <a:t>dt</a:t>
            </a: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取值为0；政策实施之后，</a:t>
            </a:r>
            <a:r>
              <a:rPr lang="en-US" altLang="zh-CN" sz="2400" i="1" dirty="0">
                <a:latin typeface="Times New Roman" panose="02020603050405020304" pitchFamily="18" charset="0"/>
                <a:ea typeface="华文楷体" panose="02010600040101010101" charset="-122"/>
                <a:cs typeface="Times New Roman" panose="02020603050405020304" pitchFamily="18" charset="0"/>
                <a:sym typeface="+mn-ea"/>
              </a:rPr>
              <a:t>dt</a:t>
            </a: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取值为1。由上可知，该模型必须使用面板数据：截面数据无法构造政策冲击变量</a:t>
            </a:r>
            <a:r>
              <a:rPr lang="en-US" altLang="zh-CN" sz="2400" i="1" dirty="0">
                <a:latin typeface="Times New Roman" panose="02020603050405020304" pitchFamily="18" charset="0"/>
                <a:ea typeface="华文楷体" panose="02010600040101010101" charset="-122"/>
                <a:cs typeface="Times New Roman" panose="02020603050405020304" pitchFamily="18" charset="0"/>
                <a:sym typeface="+mn-ea"/>
              </a:rPr>
              <a:t>dt</a:t>
            </a: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，一刀切政策无法构造分组变量</a:t>
            </a:r>
            <a:r>
              <a:rPr lang="en-US" altLang="zh-CN" sz="2400" i="1" dirty="0">
                <a:latin typeface="Times New Roman" panose="02020603050405020304" pitchFamily="18" charset="0"/>
                <a:ea typeface="华文楷体" panose="02010600040101010101" charset="-122"/>
                <a:cs typeface="Times New Roman" panose="02020603050405020304" pitchFamily="18" charset="0"/>
                <a:sym typeface="+mn-ea"/>
              </a:rPr>
              <a:t>d</a:t>
            </a:r>
            <a:r>
              <a:rPr lang="en-US" altLang="zh-CN" sz="2400" i="1" baseline="-25000" dirty="0">
                <a:latin typeface="Times New Roman" panose="02020603050405020304" pitchFamily="18" charset="0"/>
                <a:ea typeface="华文楷体" panose="02010600040101010101" charset="-122"/>
                <a:cs typeface="Times New Roman" panose="02020603050405020304" pitchFamily="18" charset="0"/>
                <a:sym typeface="+mn-ea"/>
              </a:rPr>
              <a:t>u</a:t>
            </a: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buClrTx/>
              <a:buSzTx/>
              <a:buFontTx/>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509270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二、政策评估方法</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endParaRPr>
          </a:p>
        </p:txBody>
      </p:sp>
      <p:sp>
        <p:nvSpPr>
          <p:cNvPr id="7" name="矩形 6"/>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chemeClr val="bg1"/>
                </a:solidFill>
                <a:sym typeface="+mn-ea"/>
              </a:rPr>
              <a:t>经</a:t>
            </a:r>
            <a:endParaRPr lang="zh-CN" altLang="en-US" sz="2800" b="1">
              <a:solidFill>
                <a:schemeClr val="bg1"/>
              </a:solidFill>
              <a:sym typeface="+mn-ea"/>
            </a:endParaRP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pic>
        <p:nvPicPr>
          <p:cNvPr id="2" name="图片 1"/>
          <p:cNvPicPr>
            <a:picLocks noChangeAspect="1"/>
          </p:cNvPicPr>
          <p:nvPr/>
        </p:nvPicPr>
        <p:blipFill>
          <a:blip r:embed="rId1"/>
          <a:stretch>
            <a:fillRect/>
          </a:stretch>
        </p:blipFill>
        <p:spPr>
          <a:xfrm>
            <a:off x="3029585" y="2201545"/>
            <a:ext cx="5323840" cy="82105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40740" y="895985"/>
            <a:ext cx="10800080" cy="5882640"/>
          </a:xfrm>
          <a:prstGeom prst="rect">
            <a:avLst/>
          </a:prstGeom>
        </p:spPr>
        <p:txBody>
          <a:bodyPr wrap="square">
            <a:noAutofit/>
          </a:bodyPr>
          <a:lstStyle/>
          <a:p>
            <a:pPr indent="711200" algn="just" defTabSz="266700" fontAlgn="auto">
              <a:lnSpc>
                <a:spcPct val="150000"/>
              </a:lnSpc>
              <a:spcBef>
                <a:spcPts val="0"/>
              </a:spcBef>
              <a:buClrTx/>
              <a:buSzTx/>
              <a:buFontTx/>
            </a:pPr>
            <a:endParaRPr lang="en-US" altLang="zh-CN" sz="2800" dirty="0">
              <a:solidFill>
                <a:schemeClr val="tx1"/>
              </a:solidFill>
              <a:latin typeface="华文楷体" panose="02010600040101010101" charset="-122"/>
              <a:ea typeface="华文楷体" panose="02010600040101010101" charset="-122"/>
              <a:cs typeface="华文楷体" panose="02010600040101010101" charset="-122"/>
            </a:endParaRPr>
          </a:p>
          <a:p>
            <a:pPr indent="711200" algn="just" defTabSz="266700" fontAlgn="auto">
              <a:lnSpc>
                <a:spcPct val="150000"/>
              </a:lnSpc>
              <a:spcBef>
                <a:spcPts val="0"/>
              </a:spcBef>
              <a:buClrTx/>
              <a:buSzTx/>
              <a:buFontTx/>
            </a:pPr>
            <a:r>
              <a:rPr lang="en-US" altLang="zh-CN" sz="2800" dirty="0">
                <a:solidFill>
                  <a:schemeClr val="tx1"/>
                </a:solidFill>
                <a:latin typeface="华文楷体" panose="02010600040101010101" charset="-122"/>
                <a:ea typeface="华文楷体" panose="02010600040101010101" charset="-122"/>
                <a:cs typeface="华文楷体" panose="02010600040101010101" charset="-122"/>
              </a:rPr>
              <a:t>DID</a:t>
            </a:r>
            <a:r>
              <a:rPr lang="zh-CN" altLang="en-US" sz="2800" dirty="0">
                <a:solidFill>
                  <a:schemeClr val="tx1"/>
                </a:solidFill>
                <a:latin typeface="华文楷体" panose="02010600040101010101" charset="-122"/>
                <a:ea typeface="华文楷体" panose="02010600040101010101" charset="-122"/>
                <a:cs typeface="华文楷体" panose="02010600040101010101" charset="-122"/>
              </a:rPr>
              <a:t>模型交互项的系数，</a:t>
            </a:r>
            <a:r>
              <a:rPr lang="en-US" altLang="zh-CN" sz="2800" i="1" dirty="0">
                <a:solidFill>
                  <a:schemeClr val="tx1"/>
                </a:solidFill>
                <a:latin typeface="华文楷体" panose="02010600040101010101" charset="-122"/>
                <a:ea typeface="华文楷体" panose="02010600040101010101" charset="-122"/>
                <a:cs typeface="华文楷体" panose="02010600040101010101" charset="-122"/>
              </a:rPr>
              <a:t>d</a:t>
            </a:r>
            <a:r>
              <a:rPr lang="en-US" altLang="zh-CN" sz="2800" i="1" baseline="-25000" dirty="0">
                <a:solidFill>
                  <a:schemeClr val="tx1"/>
                </a:solidFill>
                <a:latin typeface="华文楷体" panose="02010600040101010101" charset="-122"/>
                <a:ea typeface="华文楷体" panose="02010600040101010101" charset="-122"/>
                <a:cs typeface="华文楷体" panose="02010600040101010101" charset="-122"/>
              </a:rPr>
              <a:t>u</a:t>
            </a:r>
            <a:r>
              <a:rPr lang="en-US" altLang="zh-CN" sz="2800" i="1" dirty="0">
                <a:solidFill>
                  <a:schemeClr val="tx1"/>
                </a:solidFill>
                <a:latin typeface="华文楷体" panose="02010600040101010101" charset="-122"/>
                <a:ea typeface="华文楷体" panose="02010600040101010101" charset="-122"/>
                <a:cs typeface="华文楷体" panose="02010600040101010101" charset="-122"/>
              </a:rPr>
              <a:t>*d</a:t>
            </a:r>
            <a:r>
              <a:rPr lang="en-US" altLang="zh-CN" sz="2800" i="1" baseline="-25000" dirty="0">
                <a:solidFill>
                  <a:schemeClr val="tx1"/>
                </a:solidFill>
                <a:latin typeface="华文楷体" panose="02010600040101010101" charset="-122"/>
                <a:ea typeface="华文楷体" panose="02010600040101010101" charset="-122"/>
                <a:cs typeface="华文楷体" panose="02010600040101010101" charset="-122"/>
              </a:rPr>
              <a:t>t</a:t>
            </a:r>
            <a:r>
              <a:rPr lang="zh-CN" altLang="en-US" sz="2800" dirty="0">
                <a:solidFill>
                  <a:schemeClr val="tx1"/>
                </a:solidFill>
                <a:latin typeface="华文楷体" panose="02010600040101010101" charset="-122"/>
                <a:ea typeface="华文楷体" panose="02010600040101010101" charset="-122"/>
                <a:cs typeface="华文楷体" panose="02010600040101010101" charset="-122"/>
              </a:rPr>
              <a:t>用于反映政策实施的净效应。表10.1显示，</a:t>
            </a:r>
            <a:r>
              <a:rPr lang="en-US" altLang="zh-CN" sz="2800" dirty="0">
                <a:solidFill>
                  <a:schemeClr val="tx1"/>
                </a:solidFill>
                <a:latin typeface="华文楷体" panose="02010600040101010101" charset="-122"/>
                <a:ea typeface="华文楷体" panose="02010600040101010101" charset="-122"/>
                <a:cs typeface="华文楷体" panose="02010600040101010101" charset="-122"/>
              </a:rPr>
              <a:t>DID</a:t>
            </a:r>
            <a:r>
              <a:rPr lang="zh-CN" altLang="en-US" sz="2800" dirty="0">
                <a:solidFill>
                  <a:schemeClr val="tx1"/>
                </a:solidFill>
                <a:latin typeface="华文楷体" panose="02010600040101010101" charset="-122"/>
                <a:ea typeface="华文楷体" panose="02010600040101010101" charset="-122"/>
                <a:cs typeface="华文楷体" panose="02010600040101010101" charset="-122"/>
              </a:rPr>
              <a:t>得名原因源于其是两次差分的结果：一次差分在时间维度，另一次差分在个体维度。</a:t>
            </a:r>
            <a:endParaRPr lang="zh-CN" altLang="en-US" sz="2800" dirty="0">
              <a:solidFill>
                <a:schemeClr val="tx1"/>
              </a:solidFill>
              <a:latin typeface="华文楷体" panose="02010600040101010101" charset="-122"/>
              <a:ea typeface="华文楷体" panose="02010600040101010101" charset="-122"/>
              <a:cs typeface="华文楷体" panose="02010600040101010101" charset="-122"/>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509270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二、政策评估方法</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endParaRPr>
          </a:p>
        </p:txBody>
      </p:sp>
      <p:sp>
        <p:nvSpPr>
          <p:cNvPr id="7" name="矩形 6"/>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chemeClr val="bg1"/>
                </a:solidFill>
                <a:sym typeface="+mn-ea"/>
              </a:rPr>
              <a:t>经</a:t>
            </a:r>
            <a:endParaRPr lang="zh-CN" altLang="en-US" sz="2800" b="1">
              <a:solidFill>
                <a:schemeClr val="bg1"/>
              </a:solidFill>
              <a:sym typeface="+mn-ea"/>
            </a:endParaRP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pic>
        <p:nvPicPr>
          <p:cNvPr id="4" name="图片 3"/>
          <p:cNvPicPr>
            <a:picLocks noChangeAspect="1"/>
          </p:cNvPicPr>
          <p:nvPr/>
        </p:nvPicPr>
        <p:blipFill>
          <a:blip r:embed="rId1"/>
          <a:stretch>
            <a:fillRect/>
          </a:stretch>
        </p:blipFill>
        <p:spPr>
          <a:xfrm>
            <a:off x="1069340" y="3683635"/>
            <a:ext cx="10310495" cy="194945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40740" y="836295"/>
            <a:ext cx="11111865" cy="5882640"/>
          </a:xfrm>
          <a:prstGeom prst="rect">
            <a:avLst/>
          </a:prstGeom>
        </p:spPr>
        <p:txBody>
          <a:bodyPr wrap="square">
            <a:noAutofit/>
          </a:bodyPr>
          <a:lstStyle/>
          <a:p>
            <a:pPr indent="711200" algn="just" defTabSz="266700" fontAlgn="auto">
              <a:lnSpc>
                <a:spcPct val="150000"/>
              </a:lnSpc>
              <a:spcBef>
                <a:spcPts val="0"/>
              </a:spcBef>
              <a:spcAft>
                <a:spcPct val="0"/>
              </a:spcAft>
              <a:extLst>
                <a:ext uri="{35155182-B16C-46BC-9424-99874614C6A1}">
                  <wpsdc:indentchars xmlns:wpsdc="http://www.wps.cn/officeDocument/2017/drawingmlCustomData" val="200" checksum="3773799597"/>
                </a:ext>
              </a:extLs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（一）模型设定</a:t>
            </a: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endParaRPr>
          </a:p>
          <a:p>
            <a:pPr indent="609600" algn="just" defTabSz="266700" fontAlgn="auto">
              <a:lnSpc>
                <a:spcPct val="150000"/>
              </a:lnSpc>
              <a:spcBef>
                <a:spcPts val="0"/>
              </a:spcBef>
              <a:spcAft>
                <a:spcPct val="0"/>
              </a:spcAft>
              <a:extLst>
                <a:ext uri="{35155182-B16C-46BC-9424-99874614C6A1}">
                  <wpsdc:indentchars xmlns:wpsdc="http://www.wps.cn/officeDocument/2017/drawingmlCustomData" val="200" checksum="4158780845"/>
                </a:ext>
              </a:extLst>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为考察公共数据开放对城市绿色创新的影响，将地级市政府公共数据平台上线视为一项外生政策冲击。构建如下基准模型进行回归：</a:t>
            </a: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609600" algn="just" defTabSz="266700" fontAlgn="auto">
              <a:lnSpc>
                <a:spcPct val="150000"/>
              </a:lnSpc>
              <a:spcBef>
                <a:spcPts val="0"/>
              </a:spcBef>
              <a:spcAft>
                <a:spcPct val="0"/>
              </a:spcAft>
              <a:extLst>
                <a:ext uri="{35155182-B16C-46BC-9424-99874614C6A1}">
                  <wpsdc:indentchars xmlns:wpsdc="http://www.wps.cn/officeDocument/2017/drawingmlCustomData"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extLst>
                <a:ext uri="{35155182-B16C-46BC-9424-99874614C6A1}">
                  <wpsdc:indentchars xmlns:wpsdc="http://www.wps.cn/officeDocument/2017/drawingmlCustomData" val="200" checksum="3773799597"/>
                </a:ext>
              </a:extLst>
            </a:pP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endParaRPr>
          </a:p>
          <a:p>
            <a:pPr indent="609600" algn="just" defTabSz="266700" fontAlgn="auto">
              <a:lnSpc>
                <a:spcPct val="150000"/>
              </a:lnSpc>
              <a:spcBef>
                <a:spcPts val="0"/>
              </a:spcBef>
              <a:buClrTx/>
              <a:buSzTx/>
              <a:buFontTx/>
              <a:extLst>
                <a:ext uri="{35155182-B16C-46BC-9424-99874614C6A1}">
                  <wpsdc:indentchars xmlns:wpsdc="http://www.wps.cn/officeDocument/2017/drawingmlCustomData" val="200" checksum="4158780845"/>
                </a:ext>
              </a:extLst>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其中，</a:t>
            </a:r>
            <a:r>
              <a:rPr lang="en-US" altLang="zh-CN" sz="2400" i="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Envir</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表示城市绿色创新水平；</a:t>
            </a:r>
            <a:r>
              <a:rPr lang="en-US" altLang="zh-CN" sz="2400" i="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Policy</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表示城市是否上线政府公共数据平台；</a:t>
            </a:r>
            <a:r>
              <a:rPr lang="en-US" altLang="zh-CN" sz="2400" i="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Controls</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表示一系列控制变量；</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代表城市固定效应，</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代表年份固定效应；</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代表随机扰动项。</a:t>
            </a: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609600" algn="just" defTabSz="266700" fontAlgn="auto">
              <a:lnSpc>
                <a:spcPct val="150000"/>
              </a:lnSpc>
              <a:spcBef>
                <a:spcPts val="0"/>
              </a:spcBef>
              <a:spcAft>
                <a:spcPct val="0"/>
              </a:spcAft>
              <a:extLst>
                <a:ext uri="{35155182-B16C-46BC-9424-99874614C6A1}">
                  <wpsdc:indentchars xmlns:wpsdc="http://www.wps.cn/officeDocument/2017/drawingmlCustomData"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609600" algn="just" defTabSz="266700" fontAlgn="auto">
              <a:lnSpc>
                <a:spcPct val="150000"/>
              </a:lnSpc>
              <a:spcBef>
                <a:spcPts val="0"/>
              </a:spcBef>
              <a:spcAft>
                <a:spcPct val="0"/>
              </a:spcAft>
              <a:extLst>
                <a:ext uri="{35155182-B16C-46BC-9424-99874614C6A1}">
                  <wpsdc:indentchars xmlns:wpsdc="http://www.wps.cn/officeDocument/2017/drawingmlCustomData"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507047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三、本案例研究设计</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endParaRPr>
          </a:p>
        </p:txBody>
      </p:sp>
      <p:sp>
        <p:nvSpPr>
          <p:cNvPr id="5" name="矩形 4"/>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chemeClr val="bg1"/>
                </a:solidFill>
                <a:sym typeface="+mn-ea"/>
              </a:rPr>
              <a:t>经</a:t>
            </a:r>
            <a:endParaRPr lang="zh-CN" altLang="en-US" sz="2800" b="1">
              <a:solidFill>
                <a:schemeClr val="bg1"/>
              </a:solidFill>
              <a:sym typeface="+mn-ea"/>
            </a:endParaRPr>
          </a:p>
          <a:p>
            <a:pPr algn="ctr"/>
            <a:r>
              <a:rPr lang="zh-CN" altLang="en-US" sz="2800" b="1">
                <a:solidFill>
                  <a:schemeClr val="bg1"/>
                </a:solidFill>
                <a:sym typeface="+mn-ea"/>
              </a:rPr>
              <a:t>济统计案例分析</a:t>
            </a:r>
            <a:endParaRPr lang="zh-CN" altLang="en-US" sz="2800" b="1">
              <a:solidFill>
                <a:schemeClr val="bg1"/>
              </a:solidFill>
            </a:endParaRPr>
          </a:p>
        </p:txBody>
      </p:sp>
      <p:graphicFrame>
        <p:nvGraphicFramePr>
          <p:cNvPr id="2" name="对象 -2147482613"/>
          <p:cNvGraphicFramePr>
            <a:graphicFrameLocks noChangeAspect="1"/>
          </p:cNvGraphicFramePr>
          <p:nvPr/>
        </p:nvGraphicFramePr>
        <p:xfrm>
          <a:off x="2444115" y="2994025"/>
          <a:ext cx="5874385" cy="434975"/>
        </p:xfrm>
        <a:graphic>
          <a:graphicData uri="http://schemas.openxmlformats.org/presentationml/2006/ole">
            <mc:AlternateContent xmlns:mc="http://schemas.openxmlformats.org/markup-compatibility/2006">
              <mc:Choice xmlns:v="urn:schemas-microsoft-com:vml" Requires="v">
                <p:oleObj spid="_x0000_s3076" name="" r:id="rId1" imgW="3136900" imgH="228600" progId="Equation.DSMT4">
                  <p:embed/>
                </p:oleObj>
              </mc:Choice>
              <mc:Fallback>
                <p:oleObj name="" r:id="rId1" imgW="3136900" imgH="228600" progId="Equation.DSMT4">
                  <p:embed/>
                  <p:pic>
                    <p:nvPicPr>
                      <p:cNvPr id="0" name="图片 3075"/>
                      <p:cNvPicPr/>
                      <p:nvPr/>
                    </p:nvPicPr>
                    <p:blipFill>
                      <a:blip r:embed="rId2"/>
                      <a:stretch>
                        <a:fillRect/>
                      </a:stretch>
                    </p:blipFill>
                    <p:spPr>
                      <a:xfrm>
                        <a:off x="2444115" y="2994025"/>
                        <a:ext cx="5874385" cy="434975"/>
                      </a:xfrm>
                      <a:prstGeom prst="rect">
                        <a:avLst/>
                      </a:prstGeom>
                      <a:noFill/>
                      <a:ln w="38100">
                        <a:noFill/>
                        <a:miter/>
                      </a:ln>
                    </p:spPr>
                  </p:pic>
                </p:oleObj>
              </mc:Fallback>
            </mc:AlternateContent>
          </a:graphicData>
        </a:graphic>
      </p:graphicFrame>
      <p:pic>
        <p:nvPicPr>
          <p:cNvPr id="7" name="图片 6"/>
          <p:cNvPicPr>
            <a:picLocks noChangeAspect="1"/>
          </p:cNvPicPr>
          <p:nvPr/>
        </p:nvPicPr>
        <p:blipFill>
          <a:blip r:embed="rId3"/>
          <a:stretch>
            <a:fillRect/>
          </a:stretch>
        </p:blipFill>
        <p:spPr>
          <a:xfrm>
            <a:off x="5563870" y="4538345"/>
            <a:ext cx="346710" cy="285750"/>
          </a:xfrm>
          <a:prstGeom prst="rect">
            <a:avLst/>
          </a:prstGeom>
        </p:spPr>
      </p:pic>
      <p:pic>
        <p:nvPicPr>
          <p:cNvPr id="8" name="图片 7"/>
          <p:cNvPicPr>
            <a:picLocks noChangeAspect="1"/>
          </p:cNvPicPr>
          <p:nvPr/>
        </p:nvPicPr>
        <p:blipFill>
          <a:blip r:embed="rId4"/>
          <a:stretch>
            <a:fillRect/>
          </a:stretch>
        </p:blipFill>
        <p:spPr>
          <a:xfrm>
            <a:off x="8523605" y="4470400"/>
            <a:ext cx="347980" cy="385445"/>
          </a:xfrm>
          <a:prstGeom prst="rect">
            <a:avLst/>
          </a:prstGeom>
        </p:spPr>
      </p:pic>
      <p:pic>
        <p:nvPicPr>
          <p:cNvPr id="11" name="图片 10"/>
          <p:cNvPicPr>
            <a:picLocks noChangeAspect="1"/>
          </p:cNvPicPr>
          <p:nvPr/>
        </p:nvPicPr>
        <p:blipFill>
          <a:blip r:embed="rId5"/>
          <a:stretch>
            <a:fillRect/>
          </a:stretch>
        </p:blipFill>
        <p:spPr>
          <a:xfrm>
            <a:off x="11485245" y="4470400"/>
            <a:ext cx="392430" cy="40322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40740" y="836295"/>
            <a:ext cx="11111865" cy="5882640"/>
          </a:xfrm>
          <a:prstGeom prst="rect">
            <a:avLst/>
          </a:prstGeom>
        </p:spPr>
        <p:txBody>
          <a:bodyPr wrap="square">
            <a:noAutofit/>
          </a:bodyPr>
          <a:lstStyle/>
          <a:p>
            <a:pPr indent="711200" algn="just" defTabSz="266700" fontAlgn="auto">
              <a:lnSpc>
                <a:spcPct val="150000"/>
              </a:lnSpc>
              <a:spcBef>
                <a:spcPts val="0"/>
              </a:spcBef>
              <a:spcAft>
                <a:spcPct val="0"/>
              </a:spcAft>
              <a:extLst>
                <a:ext uri="{35155182-B16C-46BC-9424-99874614C6A1}">
                  <wpsdc:indentchars xmlns:wpsdc="http://www.wps.cn/officeDocument/2017/drawingmlCustomData" val="200" checksum="3773799597"/>
                </a:ext>
              </a:extLs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（二）变量说明</a:t>
            </a: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endParaRPr>
          </a:p>
          <a:p>
            <a:pPr indent="711200" algn="just" defTabSz="266700" fontAlgn="auto">
              <a:lnSpc>
                <a:spcPct val="150000"/>
              </a:lnSpc>
              <a:spcBef>
                <a:spcPts val="0"/>
              </a:spcBef>
              <a:buClrTx/>
              <a:buSzTx/>
              <a:buFontTx/>
            </a:pPr>
            <a:r>
              <a:rPr lang="zh-CN" altLang="en-US" sz="24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被解释变量</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城市绿色创新水平，通过城市绿色专利数量申请量指标进行衡量，以反映城市在绿色技术研发、管理创新及低碳转型方面的综合能力。数据取自国家知识产权局。</a:t>
            </a: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buClrTx/>
              <a:buSzTx/>
              <a:buFontTx/>
            </a:pPr>
            <a:r>
              <a:rPr lang="zh-CN" altLang="en-US" sz="24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核心解释变量</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为公共数据开放程度，表示城市政府在信息资源共享、数据平台建设和数字治理方面的开放水平。城市公共数据开放平台政策变量（</a:t>
            </a:r>
            <a:r>
              <a:rPr lang="zh-CN" altLang="en-US" sz="2400" i="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policy</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），若城市在某年上线公共数据开放平台，则该年之后</a:t>
            </a:r>
            <a:r>
              <a:rPr lang="zh-CN" altLang="en-US" sz="2400" i="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policy</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记为1，否则记为0。</a:t>
            </a: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609600" algn="just" defTabSz="266700" fontAlgn="auto">
              <a:lnSpc>
                <a:spcPct val="150000"/>
              </a:lnSpc>
              <a:spcBef>
                <a:spcPts val="0"/>
              </a:spcBef>
              <a:spcAft>
                <a:spcPct val="0"/>
              </a:spcAft>
              <a:extLst>
                <a:ext uri="{35155182-B16C-46BC-9424-99874614C6A1}">
                  <wpsdc:indentchars xmlns:wpsdc="http://www.wps.cn/officeDocument/2017/drawingmlCustomData"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507047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三、本案例研究设计</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endParaRPr>
          </a:p>
        </p:txBody>
      </p:sp>
      <p:sp>
        <p:nvSpPr>
          <p:cNvPr id="5" name="矩形 4"/>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chemeClr val="bg1"/>
                </a:solidFill>
                <a:sym typeface="+mn-ea"/>
              </a:rPr>
              <a:t>经</a:t>
            </a:r>
            <a:endParaRPr lang="zh-CN" altLang="en-US" sz="2800" b="1">
              <a:solidFill>
                <a:schemeClr val="bg1"/>
              </a:solidFill>
              <a:sym typeface="+mn-ea"/>
            </a:endParaRPr>
          </a:p>
          <a:p>
            <a:pPr algn="ctr"/>
            <a:r>
              <a:rPr lang="zh-CN" altLang="en-US" sz="2800" b="1">
                <a:solidFill>
                  <a:schemeClr val="bg1"/>
                </a:solidFill>
                <a:sym typeface="+mn-ea"/>
              </a:rPr>
              <a:t>济统计案例分析</a:t>
            </a:r>
            <a:endParaRPr lang="zh-CN" altLang="en-US" sz="2800" b="1">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40740" y="836295"/>
            <a:ext cx="11111865" cy="5882640"/>
          </a:xfrm>
          <a:prstGeom prst="rect">
            <a:avLst/>
          </a:prstGeom>
        </p:spPr>
        <p:txBody>
          <a:bodyPr wrap="square">
            <a:noAutofit/>
          </a:bodyPr>
          <a:lstStyle/>
          <a:p>
            <a:pPr indent="711200" algn="just" defTabSz="266700" fontAlgn="auto">
              <a:lnSpc>
                <a:spcPct val="150000"/>
              </a:lnSpc>
              <a:spcBef>
                <a:spcPts val="0"/>
              </a:spcBef>
              <a:spcAft>
                <a:spcPct val="0"/>
              </a:spcAft>
              <a:extLst>
                <a:ext uri="{35155182-B16C-46BC-9424-99874614C6A1}">
                  <wpsdc:indentchars xmlns:wpsdc="http://www.wps.cn/officeDocument/2017/drawingmlCustomData" val="200" checksum="3773799597"/>
                </a:ext>
              </a:extLs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（二）</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变量说明</a:t>
            </a: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endParaRPr>
          </a:p>
          <a:p>
            <a:pPr indent="711200" algn="just" defTabSz="266700" fontAlgn="auto">
              <a:lnSpc>
                <a:spcPct val="150000"/>
              </a:lnSpc>
              <a:spcBef>
                <a:spcPts val="0"/>
              </a:spcBef>
              <a:buClrTx/>
              <a:buSzTx/>
              <a:buFontTx/>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为控制可能影响绿色创新的其他因素，引入如下</a:t>
            </a:r>
            <a:r>
              <a:rPr lang="zh-CN" altLang="en-US" sz="24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控制变量</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：城市经济增长率</a:t>
            </a:r>
            <a:r>
              <a:rPr lang="zh-CN" altLang="en-US" sz="2400" i="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gdprate</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，衡量宏观经济发展水平；教育支出占GDP比重</a:t>
            </a:r>
            <a:r>
              <a:rPr lang="zh-CN" altLang="en-US" sz="2400" i="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Edu</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，反映教育投入强度和人力资本状况；第二产业增加值比重</a:t>
            </a:r>
            <a:r>
              <a:rPr lang="zh-CN" altLang="en-US" sz="2400" i="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Ind2</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，刻画城市产业结构特征及工业发展水平；地方财政一般预算内支出与收入之比</a:t>
            </a:r>
            <a:r>
              <a:rPr lang="zh-CN" altLang="en-US" sz="2400" i="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Exp</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，衡量财政收支状况及财政资源利用效率；电信业务收入的自然对数</a:t>
            </a:r>
            <a:r>
              <a:rPr lang="zh-CN" altLang="en-US" sz="2400" i="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Ldx</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，反映信息通信发展水平及数字基础设施建设状况。</a:t>
            </a: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609600" algn="just" defTabSz="266700" fontAlgn="auto">
              <a:lnSpc>
                <a:spcPct val="150000"/>
              </a:lnSpc>
              <a:spcBef>
                <a:spcPts val="0"/>
              </a:spcBef>
              <a:spcAft>
                <a:spcPct val="0"/>
              </a:spcAft>
              <a:extLst>
                <a:ext uri="{35155182-B16C-46BC-9424-99874614C6A1}">
                  <wpsdc:indentchars xmlns:wpsdc="http://www.wps.cn/officeDocument/2017/drawingmlCustomData"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507047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三、本案例研究设计</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endParaRPr>
          </a:p>
        </p:txBody>
      </p:sp>
      <p:sp>
        <p:nvSpPr>
          <p:cNvPr id="5" name="矩形 4"/>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chemeClr val="bg1"/>
                </a:solidFill>
                <a:sym typeface="+mn-ea"/>
              </a:rPr>
              <a:t>经</a:t>
            </a:r>
            <a:endParaRPr lang="zh-CN" altLang="en-US" sz="2800" b="1">
              <a:solidFill>
                <a:schemeClr val="bg1"/>
              </a:solidFill>
              <a:sym typeface="+mn-ea"/>
            </a:endParaRPr>
          </a:p>
          <a:p>
            <a:pPr algn="ctr"/>
            <a:r>
              <a:rPr lang="zh-CN" altLang="en-US" sz="2800" b="1">
                <a:solidFill>
                  <a:schemeClr val="bg1"/>
                </a:solidFill>
                <a:sym typeface="+mn-ea"/>
              </a:rPr>
              <a:t>济统计案例分析</a:t>
            </a:r>
            <a:endParaRPr lang="zh-CN" altLang="en-US" sz="2800" b="1">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5-08-21_135334_841"/>
          <p:cNvPicPr>
            <a:picLocks noChangeAspect="1"/>
          </p:cNvPicPr>
          <p:nvPr/>
        </p:nvPicPr>
        <p:blipFill>
          <a:blip r:embed="rId1"/>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endParaRPr lang="zh-CN" altLang="en-US" sz="2400" b="1" dirty="0">
              <a:latin typeface="华文中宋" panose="02010600040101010101" pitchFamily="2" charset="-122"/>
              <a:ea typeface="华文中宋" panose="02010600040101010101" pitchFamily="2" charset="-122"/>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fld>
            <a:endParaRPr lang="zh-CN" altLang="en-US" sz="2000" dirty="0">
              <a:solidFill>
                <a:schemeClr val="tx1"/>
              </a:solidFill>
            </a:endParaRPr>
          </a:p>
        </p:txBody>
      </p:sp>
      <p:sp>
        <p:nvSpPr>
          <p:cNvPr id="6" name="Rectangle 4"/>
          <p:cNvSpPr>
            <a:spLocks noGrp="1" noChangeArrowheads="1"/>
          </p:cNvSpPr>
          <p:nvPr/>
        </p:nvSpPr>
        <p:spPr>
          <a:xfrm>
            <a:off x="871220" y="856615"/>
            <a:ext cx="11019790"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50000"/>
              </a:lnSpc>
              <a:buClrTx/>
              <a:buSzTx/>
              <a:buFontTx/>
            </a:pPr>
            <a:r>
              <a:rPr lang="zh-CN" altLang="en-US" sz="36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第三节  结果与分析</a:t>
            </a:r>
            <a:endParaRPr lang="zh-CN" altLang="en-US" sz="36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p:txBody>
      </p:sp>
      <p:sp>
        <p:nvSpPr>
          <p:cNvPr id="7"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一、基准结果</a:t>
            </a:r>
            <a:endPar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endParaRPr>
          </a:p>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二、稳健性检验</a:t>
            </a:r>
            <a:endPar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endParaRPr>
          </a:p>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三、异质性分析</a:t>
            </a:r>
            <a:endPar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81025" y="1105535"/>
            <a:ext cx="11240135" cy="5295265"/>
          </a:xfrm>
          <a:prstGeom prst="rect">
            <a:avLst/>
          </a:prstGeom>
        </p:spPr>
        <p:txBody>
          <a:bodyPr wrap="square">
            <a:noAutofit/>
          </a:bodyPr>
          <a:lstStyle/>
          <a:p>
            <a:pPr indent="609600" algn="just" defTabSz="266700" fontAlgn="auto">
              <a:lnSpc>
                <a:spcPct val="150000"/>
              </a:lnSpc>
              <a:buClrTx/>
              <a:buSzTx/>
              <a:buFontTx/>
              <a:extLst>
                <a:ext uri="{35155182-B16C-46BC-9424-99874614C6A1}">
                  <wpsdc:indentchars xmlns:wpsdc="http://www.wps.cn/officeDocument/2017/drawingmlCustomData" val="200" checksum="4158780845"/>
                </a:ext>
              </a:extLst>
            </a:pP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列（1）仅包含核心解释变量，用以初步观察政策的直接影响。列（2）加入了一系列控制变量，包括城市经济发展水平、教育投入、产业结构、财政状况及信息化水平，以降低遗漏变量偏误。列（3）进一步引入城市固定效应，通过控制地理位置、资源禀赋、历史创新能力等城市间不变特征，剔除其对估计结果的干扰。列（4）进一步加入年份固定效应，用以消除不同年份全国性政策、经济波动或技术趋势的影响，更精准地识别公共数据开放政策的因果效应。结果显示，随着控制因素增加，公共数据开放政策对城市绿色创新的影响强度有所下降，但始终保持较强的促进作用。</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13315" name="Rectangle 5"/>
          <p:cNvSpPr>
            <a:spLocks noChangeArrowheads="1"/>
          </p:cNvSpPr>
          <p:nvPr/>
        </p:nvSpPr>
        <p:spPr bwMode="auto">
          <a:xfrm>
            <a:off x="581660" y="1212215"/>
            <a:ext cx="10652760" cy="503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8"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9" name="Rectangle 4" descr="浅色上对角线"/>
          <p:cNvSpPr>
            <a:spLocks noChangeArrowheads="1"/>
          </p:cNvSpPr>
          <p:nvPr/>
        </p:nvSpPr>
        <p:spPr bwMode="auto">
          <a:xfrm>
            <a:off x="861695" y="107315"/>
            <a:ext cx="55759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一、基准结果</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7" name="矩形 6"/>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ln>
                <a:noFill/>
              </a:ln>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81025" y="816610"/>
            <a:ext cx="11315700" cy="5584190"/>
          </a:xfrm>
          <a:prstGeom prst="rect">
            <a:avLst/>
          </a:prstGeom>
        </p:spPr>
        <p:txBody>
          <a:bodyPr wrap="square">
            <a:noAutofit/>
          </a:bodyPr>
          <a:lstStyle/>
          <a:p>
            <a:pPr marL="0" indent="252095" algn="just" defTabSz="266700">
              <a:lnSpc>
                <a:spcPct val="150000"/>
              </a:lnSpc>
              <a:buClrTx/>
              <a:buSzTx/>
              <a:buFontTx/>
            </a:pPr>
            <a:r>
              <a:rPr lang="en-US" altLang="zh-CN"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   </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8"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9" name="Rectangle 4" descr="浅色上对角线"/>
          <p:cNvSpPr>
            <a:spLocks noChangeArrowheads="1"/>
          </p:cNvSpPr>
          <p:nvPr/>
        </p:nvSpPr>
        <p:spPr bwMode="auto">
          <a:xfrm>
            <a:off x="861695" y="107315"/>
            <a:ext cx="55759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一、基准结果</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7" name="矩形 6"/>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ln>
                <a:noFill/>
              </a:ln>
            </a:endParaRPr>
          </a:p>
        </p:txBody>
      </p:sp>
      <p:pic>
        <p:nvPicPr>
          <p:cNvPr id="4" name="图片 3"/>
          <p:cNvPicPr>
            <a:picLocks noChangeAspect="1"/>
          </p:cNvPicPr>
          <p:nvPr/>
        </p:nvPicPr>
        <p:blipFill>
          <a:blip r:embed="rId1"/>
          <a:stretch>
            <a:fillRect/>
          </a:stretch>
        </p:blipFill>
        <p:spPr>
          <a:xfrm>
            <a:off x="861695" y="1536700"/>
            <a:ext cx="10704195" cy="368617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800735" y="770890"/>
            <a:ext cx="4964430" cy="5156835"/>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2800"/>
              </a:lnSpc>
              <a:spcBef>
                <a:spcPts val="700"/>
              </a:spcBef>
              <a:spcAft>
                <a:spcPct val="0"/>
              </a:spcAft>
            </a:pPr>
            <a:endParaRPr lang="zh-CN" altLang="en-US" sz="2400" dirty="0">
              <a:latin typeface="楷体" panose="02010609060101010101" charset="-122"/>
              <a:ea typeface="楷体" panose="02010609060101010101" charset="-122"/>
              <a:sym typeface="+mn-ea"/>
            </a:endParaRPr>
          </a:p>
          <a:p>
            <a:pPr indent="252095" algn="just" defTabSz="266700" eaLnBrk="1" fontAlgn="auto" hangingPunct="1">
              <a:lnSpc>
                <a:spcPts val="3400"/>
              </a:lnSpc>
              <a:spcBef>
                <a:spcPts val="700"/>
              </a:spcBef>
              <a:buClrTx/>
              <a:buSzTx/>
              <a:buFontTx/>
            </a:pPr>
            <a:r>
              <a:rPr lang="en-US" altLang="zh-CN" sz="2400" dirty="0">
                <a:latin typeface="楷体" panose="02010609060101010101" charset="-122"/>
                <a:ea typeface="楷体" panose="02010609060101010101" charset="-122"/>
                <a:sym typeface="+mn-ea"/>
              </a:rPr>
              <a:t>  </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（一）平行趋势检验</a:t>
            </a:r>
            <a:endParaRPr lang="zh-CN" altLang="en-US" sz="2400" dirty="0">
              <a:latin typeface="楷体" panose="02010609060101010101" charset="-122"/>
              <a:ea typeface="楷体" panose="02010609060101010101" charset="-122"/>
              <a:sym typeface="+mn-ea"/>
            </a:endParaRPr>
          </a:p>
          <a:p>
            <a:pPr indent="609600" algn="just" defTabSz="266700" eaLnBrk="1" fontAlgn="auto" hangingPunct="1">
              <a:lnSpc>
                <a:spcPts val="3400"/>
              </a:lnSpc>
              <a:spcBef>
                <a:spcPts val="700"/>
              </a:spcBef>
              <a:buClrTx/>
              <a:buSzTx/>
              <a:buFontTx/>
              <a:extLst>
                <a:ext uri="{35155182-B16C-46BC-9424-99874614C6A1}">
                  <wpsdc:indentchars xmlns:wpsdc="http://www.wps.cn/officeDocument/2017/drawingmlCustomData" val="200" checksum="4158780845"/>
                </a:ext>
              </a:extLst>
            </a:pP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多期</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DID</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模型中，核心假设之一是政策实施前处理组与对照组之间的绿色创新发展趋势应保持一致，即满足平行趋势假设。若该假设不成立，则估计结果将受到系统性偏差的影响，从而削弱因果推断的有效性。</a:t>
            </a: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eaLnBrk="1" fontAlgn="auto" hangingPunct="1">
              <a:lnSpc>
                <a:spcPts val="3400"/>
              </a:lnSpc>
              <a:spcBef>
                <a:spcPts val="700"/>
              </a:spcBef>
              <a:buClrTx/>
              <a:buSzTx/>
              <a:buFontTx/>
            </a:pP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endPar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304800" algn="just" defTabSz="266700" eaLnBrk="1" fontAlgn="auto" hangingPunct="1">
              <a:lnSpc>
                <a:spcPts val="3400"/>
              </a:lnSpc>
              <a:spcBef>
                <a:spcPts val="700"/>
              </a:spcBef>
              <a:buClrTx/>
              <a:buSzTx/>
              <a:buFontTx/>
            </a:pPr>
            <a:endPar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37306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二、稳健性检验</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3" name="矩形 2"/>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ln>
                <a:noFill/>
              </a:ln>
            </a:endParaRPr>
          </a:p>
        </p:txBody>
      </p:sp>
      <p:pic>
        <p:nvPicPr>
          <p:cNvPr id="2" name="图片 26"/>
          <p:cNvPicPr>
            <a:picLocks noChangeAspect="1"/>
          </p:cNvPicPr>
          <p:nvPr/>
        </p:nvPicPr>
        <p:blipFill>
          <a:blip r:embed="rId1"/>
          <a:stretch>
            <a:fillRect/>
          </a:stretch>
        </p:blipFill>
        <p:spPr>
          <a:xfrm>
            <a:off x="6221730" y="1428115"/>
            <a:ext cx="4987925" cy="362839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763270" y="1026160"/>
            <a:ext cx="6412865" cy="4965700"/>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2800"/>
              </a:lnSpc>
              <a:spcBef>
                <a:spcPts val="700"/>
              </a:spcBef>
              <a:spcAft>
                <a:spcPct val="0"/>
              </a:spcAft>
            </a:pPr>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rPr>
              <a:t>（二）</a:t>
            </a:r>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rPr>
              <a:t>安慰剂检验</a:t>
            </a:r>
            <a:endParaRPr lang="zh-CN" altLang="en-US" sz="2400" dirty="0">
              <a:latin typeface="楷体" panose="02010609060101010101" charset="-122"/>
              <a:ea typeface="楷体" panose="02010609060101010101" charset="-122"/>
              <a:sym typeface="+mn-ea"/>
            </a:endParaRPr>
          </a:p>
          <a:p>
            <a:pPr indent="252095" algn="just" defTabSz="266700" eaLnBrk="1" fontAlgn="auto" hangingPunct="1">
              <a:lnSpc>
                <a:spcPts val="3400"/>
              </a:lnSpc>
              <a:spcBef>
                <a:spcPts val="700"/>
              </a:spcBef>
              <a:buClrTx/>
              <a:buSzTx/>
              <a:buFontTx/>
            </a:pPr>
            <a:r>
              <a:rPr lang="en-US" altLang="zh-CN" sz="2400" dirty="0">
                <a:latin typeface="楷体" panose="02010609060101010101" charset="-122"/>
                <a:ea typeface="楷体" panose="02010609060101010101" charset="-122"/>
                <a:sym typeface="+mn-ea"/>
              </a:rPr>
              <a:t>  </a:t>
            </a:r>
            <a:r>
              <a:rPr lang="zh-CN" altLang="en-US" sz="2400" dirty="0">
                <a:latin typeface="楷体" panose="02010609060101010101" charset="-122"/>
                <a:ea typeface="楷体" panose="02010609060101010101" charset="-122"/>
                <a:sym typeface="+mn-ea"/>
              </a:rPr>
              <a:t>本研究中，使用置换检验判断公共数据开放对城市绿色创新的影响究竟真实存在，还是仅由随机因素造成。具体做法是，将公共数据开放对绿色创新水平没有影响作为原假设。若该假设成立，则实证分析中显著的估计系数应视为来自样本的随机性。具体采用如下的安慰剂检验：首先随机生成一组“虚拟的政策实施城市”，由此得到一组伪估计系数；随后重复该过程1000次，并绘制</a:t>
            </a:r>
            <a:r>
              <a:rPr lang="zh-CN" altLang="en-US" sz="2400" dirty="0">
                <a:latin typeface="楷体" panose="02010609060101010101" charset="-122"/>
                <a:ea typeface="楷体" panose="02010609060101010101" charset="-122"/>
                <a:sym typeface="+mn-ea"/>
              </a:rPr>
              <a:t>伪估计系数</a:t>
            </a:r>
            <a:r>
              <a:rPr lang="zh-CN" altLang="en-US" sz="2400" dirty="0">
                <a:latin typeface="楷体" panose="02010609060101010101" charset="-122"/>
                <a:ea typeface="楷体" panose="02010609060101010101" charset="-122"/>
                <a:sym typeface="+mn-ea"/>
              </a:rPr>
              <a:t>的统计分布。</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endPar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304800" algn="just" defTabSz="266700" eaLnBrk="1" fontAlgn="auto" hangingPunct="1">
              <a:lnSpc>
                <a:spcPts val="3400"/>
              </a:lnSpc>
              <a:spcBef>
                <a:spcPts val="700"/>
              </a:spcBef>
              <a:buClrTx/>
              <a:buSzTx/>
              <a:buFontTx/>
            </a:pPr>
            <a:endPar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ln>
                <a:noFill/>
              </a:ln>
            </a:endParaRPr>
          </a:p>
        </p:txBody>
      </p:sp>
      <p:pic>
        <p:nvPicPr>
          <p:cNvPr id="4" name="图片 3"/>
          <p:cNvPicPr>
            <a:picLocks noChangeAspect="1"/>
          </p:cNvPicPr>
          <p:nvPr/>
        </p:nvPicPr>
        <p:blipFill>
          <a:blip r:embed="rId1"/>
          <a:stretch>
            <a:fillRect/>
          </a:stretch>
        </p:blipFill>
        <p:spPr>
          <a:xfrm>
            <a:off x="6995795" y="1690370"/>
            <a:ext cx="5083175" cy="3698240"/>
          </a:xfrm>
          <a:prstGeom prst="rect">
            <a:avLst/>
          </a:prstGeom>
          <a:noFill/>
          <a:ln>
            <a:noFill/>
          </a:ln>
        </p:spPr>
      </p:pic>
      <p:sp>
        <p:nvSpPr>
          <p:cNvPr id="3" name="Rectangle 4" descr="浅色上对角线"/>
          <p:cNvSpPr>
            <a:spLocks noChangeArrowheads="1"/>
          </p:cNvSpPr>
          <p:nvPr/>
        </p:nvSpPr>
        <p:spPr bwMode="auto">
          <a:xfrm>
            <a:off x="861695" y="107315"/>
            <a:ext cx="37306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二、稳健性检验</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129554" y="1183341"/>
            <a:ext cx="10525655" cy="5238974"/>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fld>
            <a:endParaRPr lang="zh-CN" altLang="en-US" sz="2000" dirty="0">
              <a:solidFill>
                <a:schemeClr val="tx1"/>
              </a:solidFill>
            </a:endParaRPr>
          </a:p>
        </p:txBody>
      </p:sp>
      <p:sp>
        <p:nvSpPr>
          <p:cNvPr id="10" name="圆角矩形 9"/>
          <p:cNvSpPr/>
          <p:nvPr/>
        </p:nvSpPr>
        <p:spPr>
          <a:xfrm>
            <a:off x="2647315" y="1758315"/>
            <a:ext cx="8807450" cy="722630"/>
          </a:xfrm>
          <a:prstGeom prst="roundRect">
            <a:avLst/>
          </a:prstGeom>
          <a:solidFill>
            <a:schemeClr val="accent2">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cs typeface="楷体" panose="02010609060101010101" charset="-122"/>
                <a:sym typeface="+mn-ea"/>
              </a:rPr>
              <a:t>第一节</a:t>
            </a:r>
            <a:r>
              <a:rPr lang="en-US" altLang="zh-CN" sz="2800" b="1" dirty="0">
                <a:latin typeface="楷体" panose="02010609060101010101" charset="-122"/>
                <a:ea typeface="楷体" panose="02010609060101010101" charset="-122"/>
                <a:cs typeface="楷体" panose="02010609060101010101" charset="-122"/>
                <a:sym typeface="+mn-ea"/>
              </a:rPr>
              <a:t> </a:t>
            </a:r>
            <a:r>
              <a:rPr lang="zh-CN" altLang="en-US" sz="2800" b="1" dirty="0">
                <a:latin typeface="楷体" panose="02010609060101010101" charset="-122"/>
                <a:ea typeface="楷体" panose="02010609060101010101" charset="-122"/>
                <a:cs typeface="楷体" panose="02010609060101010101" charset="-122"/>
                <a:sym typeface="+mn-ea"/>
              </a:rPr>
              <a:t>引言</a:t>
            </a:r>
            <a:endParaRPr lang="zh-CN" altLang="en-US" sz="2800" b="1" dirty="0">
              <a:latin typeface="楷体" panose="02010609060101010101" charset="-122"/>
              <a:ea typeface="楷体" panose="02010609060101010101" charset="-122"/>
              <a:cs typeface="楷体" panose="02010609060101010101" charset="-122"/>
              <a:sym typeface="+mn-ea"/>
            </a:endParaRPr>
          </a:p>
        </p:txBody>
      </p:sp>
      <p:sp>
        <p:nvSpPr>
          <p:cNvPr id="11" name="圆角矩形 10"/>
          <p:cNvSpPr/>
          <p:nvPr/>
        </p:nvSpPr>
        <p:spPr>
          <a:xfrm>
            <a:off x="2647315" y="3594100"/>
            <a:ext cx="8808720" cy="722630"/>
          </a:xfrm>
          <a:prstGeom prst="roundRect">
            <a:avLst/>
          </a:prstGeom>
          <a:solidFill>
            <a:schemeClr val="accent2">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spcAft>
                <a:spcPct val="35000"/>
              </a:spcAft>
              <a:buClrTx/>
              <a:buSzTx/>
              <a:buFontTx/>
            </a:pPr>
            <a:r>
              <a:rPr lang="zh-CN" altLang="en-US" sz="2800" b="1" dirty="0">
                <a:latin typeface="楷体" panose="02010609060101010101" charset="-122"/>
                <a:ea typeface="楷体" panose="02010609060101010101" charset="-122"/>
                <a:sym typeface="+mn-ea"/>
              </a:rPr>
              <a:t>第三节 结果与分析</a:t>
            </a:r>
            <a:endParaRPr lang="zh-CN" altLang="en-US" sz="2800" b="1" dirty="0">
              <a:latin typeface="楷体" panose="02010609060101010101" charset="-122"/>
              <a:ea typeface="楷体" panose="02010609060101010101" charset="-122"/>
              <a:sym typeface="+mn-ea"/>
            </a:endParaRPr>
          </a:p>
        </p:txBody>
      </p:sp>
      <p:sp>
        <p:nvSpPr>
          <p:cNvPr id="15" name="圆角矩形 14"/>
          <p:cNvSpPr/>
          <p:nvPr/>
        </p:nvSpPr>
        <p:spPr>
          <a:xfrm>
            <a:off x="2647315" y="4505325"/>
            <a:ext cx="8809355" cy="722630"/>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sym typeface="+mn-ea"/>
              </a:rPr>
              <a:t>第四节</a:t>
            </a:r>
            <a:r>
              <a:rPr lang="en-US" altLang="zh-CN" sz="2800" b="1" dirty="0">
                <a:latin typeface="楷体" panose="02010609060101010101" charset="-122"/>
                <a:ea typeface="楷体" panose="02010609060101010101" charset="-122"/>
                <a:sym typeface="+mn-ea"/>
              </a:rPr>
              <a:t> </a:t>
            </a:r>
            <a:r>
              <a:rPr lang="zh-CN" altLang="en-US" sz="2800" b="1" dirty="0">
                <a:latin typeface="楷体" panose="02010609060101010101" charset="-122"/>
                <a:ea typeface="楷体" panose="02010609060101010101" charset="-122"/>
                <a:sym typeface="+mn-ea"/>
              </a:rPr>
              <a:t>结论与展望</a:t>
            </a:r>
            <a:endParaRPr lang="zh-CN" altLang="en-US" sz="2800" b="1" dirty="0">
              <a:latin typeface="楷体" panose="02010609060101010101" charset="-122"/>
              <a:ea typeface="楷体" panose="02010609060101010101" charset="-122"/>
              <a:sym typeface="+mn-ea"/>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6791" y="595281"/>
            <a:ext cx="1972024" cy="1972024"/>
          </a:xfrm>
          <a:prstGeom prst="rect">
            <a:avLst/>
          </a:prstGeom>
        </p:spPr>
      </p:pic>
      <p:sp>
        <p:nvSpPr>
          <p:cNvPr id="3" name="圆角矩形 14"/>
          <p:cNvSpPr/>
          <p:nvPr/>
        </p:nvSpPr>
        <p:spPr>
          <a:xfrm>
            <a:off x="2647315" y="2682875"/>
            <a:ext cx="8808085" cy="722630"/>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sym typeface="+mn-ea"/>
              </a:rPr>
              <a:t>第二节</a:t>
            </a:r>
            <a:r>
              <a:rPr lang="en-US" altLang="zh-CN" sz="2800" b="1" dirty="0">
                <a:latin typeface="楷体" panose="02010609060101010101" charset="-122"/>
                <a:ea typeface="楷体" panose="02010609060101010101" charset="-122"/>
                <a:sym typeface="+mn-ea"/>
              </a:rPr>
              <a:t> </a:t>
            </a:r>
            <a:r>
              <a:rPr lang="zh-CN" altLang="en-US" sz="2800" b="1" dirty="0">
                <a:latin typeface="楷体" panose="02010609060101010101" charset="-122"/>
                <a:ea typeface="楷体" panose="02010609060101010101" charset="-122"/>
                <a:sym typeface="+mn-ea"/>
              </a:rPr>
              <a:t>公共数据开放政策背景与政策评估方法</a:t>
            </a:r>
            <a:endParaRPr lang="zh-CN" altLang="en-US" sz="2800" b="1" dirty="0">
              <a:latin typeface="楷体" panose="02010609060101010101" charset="-122"/>
              <a:ea typeface="楷体" panose="02010609060101010101" charset="-122"/>
              <a:sym typeface="+mn-ea"/>
            </a:endParaRPr>
          </a:p>
        </p:txBody>
      </p:sp>
      <p:sp>
        <p:nvSpPr>
          <p:cNvPr id="8" name="Rectangle 2"/>
          <p:cNvSpPr txBox="1">
            <a:spLocks noChangeArrowheads="1"/>
          </p:cNvSpPr>
          <p:nvPr/>
        </p:nvSpPr>
        <p:spPr>
          <a:xfrm>
            <a:off x="1381771" y="158149"/>
            <a:ext cx="983274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b="1" dirty="0">
                <a:solidFill>
                  <a:schemeClr val="accent1">
                    <a:lumMod val="50000"/>
                  </a:schemeClr>
                </a:solidFill>
                <a:latin typeface="黑体" panose="02010609060101010101" pitchFamily="49" charset="-122"/>
                <a:ea typeface="黑体" panose="02010609060101010101" pitchFamily="49" charset="-122"/>
              </a:rPr>
              <a:t>本章内容</a:t>
            </a:r>
            <a:endParaRPr lang="zh-CN" altLang="en-US" b="1" dirty="0">
              <a:solidFill>
                <a:schemeClr val="accent1">
                  <a:lumMod val="50000"/>
                </a:schemeClr>
              </a:solidFill>
              <a:latin typeface="黑体" panose="02010609060101010101" pitchFamily="49" charset="-122"/>
              <a:ea typeface="黑体" panose="02010609060101010101" pitchFamily="49" charset="-122"/>
            </a:endParaRP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chemeClr val="bg1"/>
                </a:solidFill>
                <a:sym typeface="+mn-ea"/>
              </a:rPr>
              <a:t>经济统计案例分析</a:t>
            </a:r>
            <a:endParaRPr lang="zh-CN" altLang="en-US" sz="2800" b="1">
              <a:solidFill>
                <a:schemeClr val="bg1"/>
              </a:solidFill>
            </a:endParaRPr>
          </a:p>
          <a:p>
            <a:pPr algn="ctr"/>
            <a:endParaRPr lang="zh-CN" altLang="en-US" sz="2800" b="1">
              <a:solidFill>
                <a:schemeClr val="bg1"/>
              </a:solidFill>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763270" y="1026160"/>
            <a:ext cx="10403205" cy="4965700"/>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eaLnBrk="1" fontAlgn="auto" hangingPunct="1">
              <a:lnSpc>
                <a:spcPts val="3400"/>
              </a:lnSpc>
              <a:spcBef>
                <a:spcPts val="700"/>
              </a:spcBef>
              <a:buClrTx/>
              <a:buSzTx/>
              <a:buFontTx/>
            </a:pPr>
            <a:r>
              <a:rPr lang="en-US" altLang="zh-CN" sz="2400" dirty="0">
                <a:latin typeface="楷体" panose="02010609060101010101" charset="-122"/>
                <a:ea typeface="楷体" panose="02010609060101010101" charset="-122"/>
                <a:sym typeface="+mn-ea"/>
              </a:rPr>
              <a:t>  </a:t>
            </a:r>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rPr>
              <a:t>（三）排除同期政策</a:t>
            </a:r>
            <a:endPar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endParaRPr>
          </a:p>
          <a:p>
            <a:pPr indent="252095" algn="just" defTabSz="266700" eaLnBrk="1" fontAlgn="auto" hangingPunct="1">
              <a:lnSpc>
                <a:spcPts val="3400"/>
              </a:lnSpc>
              <a:spcBef>
                <a:spcPts val="700"/>
              </a:spcBef>
              <a:buClrTx/>
              <a:buSzTx/>
              <a:buFontTx/>
            </a:pPr>
            <a:r>
              <a:rPr lang="en-US" altLang="zh-CN" sz="2400" dirty="0">
                <a:latin typeface="楷体" panose="02010609060101010101" charset="-122"/>
                <a:ea typeface="楷体" panose="02010609060101010101" charset="-122"/>
                <a:sym typeface="+mn-ea"/>
              </a:rPr>
              <a:t>   </a:t>
            </a:r>
            <a:r>
              <a:rPr lang="zh-CN" altLang="en-US" sz="2400" dirty="0">
                <a:latin typeface="楷体" panose="02010609060101010101" charset="-122"/>
                <a:ea typeface="楷体" panose="02010609060101010101" charset="-122"/>
                <a:sym typeface="+mn-ea"/>
              </a:rPr>
              <a:t>除公共数据开放政策外，城市绿色创新可能还受其他同期政策的影响，从而干扰政策效应的识别。实际上，该时期存在多类有关政策。一则，“低碳城市”政策旨在通过推动城市节能减排、产业绿色转型和绿色技术创新，直接作用于绿色创新产出。例如，低碳城市建设要求企业优化生产工艺、采用清洁能源，并鼓励绿色技术研发，这些措施有助于提升绿色专利的数量和质量，其与公共数据开放政策的效应叠加或混淆。二则，“宽带中国”政策通过大幅改善城市信息基础设施建设、提升网络带宽与数字服务普及率，为企业和科研机构提供更便捷的数据获取与分析条件。这种数据环境的改善同样可能间接促进绿色创新活动，尤其是在信息密集型产业中，其效应与公共数据开放的政策红利高度相关。</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endPar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304800" algn="just" defTabSz="266700" eaLnBrk="1" fontAlgn="auto" hangingPunct="1">
              <a:lnSpc>
                <a:spcPts val="3400"/>
              </a:lnSpc>
              <a:spcBef>
                <a:spcPts val="700"/>
              </a:spcBef>
              <a:buClrTx/>
              <a:buSzTx/>
              <a:buFontTx/>
            </a:pPr>
            <a:endPar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ln>
                <a:noFill/>
              </a:ln>
            </a:endParaRPr>
          </a:p>
        </p:txBody>
      </p:sp>
      <p:sp>
        <p:nvSpPr>
          <p:cNvPr id="3" name="Rectangle 4" descr="浅色上对角线"/>
          <p:cNvSpPr>
            <a:spLocks noChangeArrowheads="1"/>
          </p:cNvSpPr>
          <p:nvPr/>
        </p:nvSpPr>
        <p:spPr bwMode="auto">
          <a:xfrm>
            <a:off x="861695" y="107315"/>
            <a:ext cx="37306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二、稳健性检验</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ln>
                <a:noFill/>
              </a:ln>
            </a:endParaRPr>
          </a:p>
        </p:txBody>
      </p:sp>
      <p:pic>
        <p:nvPicPr>
          <p:cNvPr id="3" name="图片 2"/>
          <p:cNvPicPr>
            <a:picLocks noChangeAspect="1"/>
          </p:cNvPicPr>
          <p:nvPr/>
        </p:nvPicPr>
        <p:blipFill>
          <a:blip r:embed="rId1"/>
          <a:stretch>
            <a:fillRect/>
          </a:stretch>
        </p:blipFill>
        <p:spPr>
          <a:xfrm>
            <a:off x="995045" y="1448435"/>
            <a:ext cx="10203815" cy="3834130"/>
          </a:xfrm>
          <a:prstGeom prst="rect">
            <a:avLst/>
          </a:prstGeom>
        </p:spPr>
      </p:pic>
      <p:sp>
        <p:nvSpPr>
          <p:cNvPr id="4" name="Rectangle 4" descr="浅色上对角线"/>
          <p:cNvSpPr>
            <a:spLocks noChangeArrowheads="1"/>
          </p:cNvSpPr>
          <p:nvPr/>
        </p:nvSpPr>
        <p:spPr bwMode="auto">
          <a:xfrm>
            <a:off x="861695" y="107315"/>
            <a:ext cx="37306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二、稳健性检验</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ln>
                <a:noFill/>
              </a:ln>
            </a:endParaRPr>
          </a:p>
        </p:txBody>
      </p:sp>
      <p:sp>
        <p:nvSpPr>
          <p:cNvPr id="3" name="文本框 2"/>
          <p:cNvSpPr txBox="1"/>
          <p:nvPr/>
        </p:nvSpPr>
        <p:spPr>
          <a:xfrm>
            <a:off x="862330" y="1025525"/>
            <a:ext cx="10340975" cy="4743450"/>
          </a:xfrm>
          <a:prstGeom prst="rect">
            <a:avLst/>
          </a:prstGeom>
        </p:spPr>
        <p:txBody>
          <a:bodyPr wrap="square">
            <a:noAutofit/>
          </a:bodyPr>
          <a:p>
            <a:pPr indent="252095" algn="just" defTabSz="266700" eaLnBrk="0" hangingPunct="0">
              <a:lnSpc>
                <a:spcPts val="4000"/>
              </a:lnSpc>
              <a:spcBef>
                <a:spcPts val="700"/>
              </a:spcBef>
              <a:buClrTx/>
              <a:buSzTx/>
              <a:buFontTx/>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en-US" altLang="zh-CN" sz="2400" dirty="0">
                <a:latin typeface="楷体" panose="02010609060101010101" charset="-122"/>
                <a:ea typeface="楷体" panose="02010609060101010101" charset="-122"/>
                <a:sym typeface="+mn-ea"/>
              </a:rPr>
              <a:t> </a:t>
            </a:r>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rPr>
              <a:t>（四）</a:t>
            </a:r>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rPr>
              <a:t>内生性分析</a:t>
            </a:r>
            <a:endPar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endParaRPr>
          </a:p>
          <a:p>
            <a:pPr indent="252095" algn="just" defTabSz="266700" eaLnBrk="0" hangingPunct="0">
              <a:lnSpc>
                <a:spcPts val="4000"/>
              </a:lnSpc>
              <a:spcBef>
                <a:spcPts val="700"/>
              </a:spcBef>
              <a:buClrTx/>
              <a:buSzTx/>
              <a:buFontTx/>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工具变量应兼具</a:t>
            </a:r>
            <a:r>
              <a:rPr lang="en-US" altLang="zh-CN" sz="24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相关性与外生性</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，就此而言，地形起伏度是理想的工具变量。</a:t>
            </a:r>
            <a:r>
              <a:rPr lang="en-US" altLang="zh-CN" sz="24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首先</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地形起伏度能够影响公共数据平台的建设成本和平铺程度：地势较平坦的城市在网络通信设施建设上投入成本相对较低，更易实现数据平台的全面覆盖与高效运行，故地形起伏度与公共数据开放水平存在较强相关性。</a:t>
            </a:r>
            <a:r>
              <a:rPr lang="en-US" altLang="zh-CN" sz="2400" b="1"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其次</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地形属于自然地理特征，不会直接作用于企业绿色创新行为，因此具备外生性。为进一步增强识别的动态维度，引入互联网普及率作为衡量网络基础设施建设程度的代理变量。最后将二者构造交互项，其不仅保持工具变量对核心解释变量的强相关性，同时能够在控制其他潜在影响因素的情况下，更稳健地捕捉公共数据开放对企业绿色持续创新的因果效应。</a:t>
            </a:r>
            <a:endPar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4" name="Rectangle 4" descr="浅色上对角线"/>
          <p:cNvSpPr>
            <a:spLocks noChangeArrowheads="1"/>
          </p:cNvSpPr>
          <p:nvPr/>
        </p:nvSpPr>
        <p:spPr bwMode="auto">
          <a:xfrm>
            <a:off x="861695" y="107315"/>
            <a:ext cx="37306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二、稳健性检验</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ln>
                <a:noFill/>
              </a:ln>
            </a:endParaRPr>
          </a:p>
        </p:txBody>
      </p:sp>
      <p:pic>
        <p:nvPicPr>
          <p:cNvPr id="4" name="图片 3"/>
          <p:cNvPicPr>
            <a:picLocks noChangeAspect="1"/>
          </p:cNvPicPr>
          <p:nvPr/>
        </p:nvPicPr>
        <p:blipFill>
          <a:blip r:embed="rId1"/>
          <a:stretch>
            <a:fillRect/>
          </a:stretch>
        </p:blipFill>
        <p:spPr>
          <a:xfrm>
            <a:off x="1463675" y="1283970"/>
            <a:ext cx="9719945" cy="4822825"/>
          </a:xfrm>
          <a:prstGeom prst="rect">
            <a:avLst/>
          </a:prstGeom>
        </p:spPr>
      </p:pic>
      <p:sp>
        <p:nvSpPr>
          <p:cNvPr id="3" name="Rectangle 4" descr="浅色上对角线"/>
          <p:cNvSpPr>
            <a:spLocks noChangeArrowheads="1"/>
          </p:cNvSpPr>
          <p:nvPr/>
        </p:nvSpPr>
        <p:spPr bwMode="auto">
          <a:xfrm>
            <a:off x="861695" y="107315"/>
            <a:ext cx="37306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二、稳健性检验</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5" name="文本框 4"/>
          <p:cNvSpPr txBox="1"/>
          <p:nvPr/>
        </p:nvSpPr>
        <p:spPr>
          <a:xfrm>
            <a:off x="1463675" y="925195"/>
            <a:ext cx="6096000" cy="460375"/>
          </a:xfrm>
          <a:prstGeom prst="rect">
            <a:avLst/>
          </a:prstGeom>
          <a:noFill/>
        </p:spPr>
        <p:txBody>
          <a:bodyPr wrap="square" rtlCol="0" anchor="t">
            <a:spAutoFit/>
          </a:bodyPr>
          <a:p>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rPr>
              <a:t>（四）内生性分析</a:t>
            </a:r>
            <a:endPar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ln>
                <a:noFill/>
              </a:ln>
            </a:endParaRPr>
          </a:p>
        </p:txBody>
      </p:sp>
      <p:sp>
        <p:nvSpPr>
          <p:cNvPr id="5" name="文本框 4"/>
          <p:cNvSpPr txBox="1"/>
          <p:nvPr/>
        </p:nvSpPr>
        <p:spPr>
          <a:xfrm>
            <a:off x="1031875" y="1280160"/>
            <a:ext cx="10085705" cy="3872865"/>
          </a:xfrm>
          <a:prstGeom prst="rect">
            <a:avLst/>
          </a:prstGeom>
        </p:spPr>
        <p:txBody>
          <a:bodyPr wrap="square">
            <a:noAutofit/>
          </a:bodyPr>
          <a:p>
            <a:pPr indent="609600" algn="just" defTabSz="266700" eaLnBrk="0" fontAlgn="auto" hangingPunct="0">
              <a:lnSpc>
                <a:spcPts val="4000"/>
              </a:lnSpc>
              <a:spcBef>
                <a:spcPts val="700"/>
              </a:spcBef>
              <a:buClrTx/>
              <a:buSzTx/>
              <a:buFontTx/>
              <a:extLst>
                <a:ext uri="{35155182-B16C-46BC-9424-99874614C6A1}">
                  <wpsdc:indentchars xmlns:wpsdc="http://www.wps.cn/officeDocument/2017/drawingmlCustomData" val="200" checksum="4158780845"/>
                </a:ext>
              </a:extLst>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表10.5给出工具变量法估计结果。列（1）显示，从第一阶段回归来看，工具变量对政策变量的影响均显著为正，表明工具变量和政策变量之间的显著正相关性。进一步，Kleibergen-Paap rk Wald F统计量显著高于Stock–Yogo10%的临界值，表明不存在弱工具变量问题；同时，Kleibergen-Paap rk LM统计量在1%显著性水平上显著拒绝“识别不足”的原假设，说明模型识别是充分的，工具变量与内生解释变量之间具有较强的统计相关性。列（2）显示，公共数据开放政策的系数显著为正，明确支持基准回归结果。结果有力表明，公共数据开放能促进城市绿色创新。</a:t>
            </a:r>
            <a:endPar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3" name="Rectangle 4" descr="浅色上对角线"/>
          <p:cNvSpPr>
            <a:spLocks noChangeArrowheads="1"/>
          </p:cNvSpPr>
          <p:nvPr/>
        </p:nvSpPr>
        <p:spPr bwMode="auto">
          <a:xfrm>
            <a:off x="861695" y="107315"/>
            <a:ext cx="37306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二、稳健性检验</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4" name="文本框 3"/>
          <p:cNvSpPr txBox="1"/>
          <p:nvPr/>
        </p:nvSpPr>
        <p:spPr>
          <a:xfrm>
            <a:off x="925195" y="915670"/>
            <a:ext cx="6096000" cy="460375"/>
          </a:xfrm>
          <a:prstGeom prst="rect">
            <a:avLst/>
          </a:prstGeom>
          <a:noFill/>
        </p:spPr>
        <p:txBody>
          <a:bodyPr wrap="square" rtlCol="0" anchor="t">
            <a:spAutoFit/>
          </a:bodyPr>
          <a:p>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rPr>
              <a:t>（四）内生性分析</a:t>
            </a:r>
            <a:endPar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ln>
                <a:noFill/>
              </a:ln>
            </a:endParaRPr>
          </a:p>
        </p:txBody>
      </p:sp>
      <p:sp>
        <p:nvSpPr>
          <p:cNvPr id="5" name="文本框 4"/>
          <p:cNvSpPr txBox="1"/>
          <p:nvPr/>
        </p:nvSpPr>
        <p:spPr>
          <a:xfrm>
            <a:off x="1031875" y="1082040"/>
            <a:ext cx="10085705" cy="4070985"/>
          </a:xfrm>
          <a:prstGeom prst="rect">
            <a:avLst/>
          </a:prstGeom>
        </p:spPr>
        <p:txBody>
          <a:bodyPr wrap="square">
            <a:noAutofit/>
          </a:bodyPr>
          <a:p>
            <a:pPr indent="252095" algn="just" defTabSz="266700" eaLnBrk="0" hangingPunct="0">
              <a:lnSpc>
                <a:spcPts val="4000"/>
              </a:lnSpc>
              <a:spcBef>
                <a:spcPts val="700"/>
              </a:spcBef>
              <a:buClrTx/>
              <a:buSzTx/>
              <a:buFontTx/>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rPr>
              <a:t>（五）双重机器学习模型</a:t>
            </a:r>
            <a:endPar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endParaRPr>
          </a:p>
          <a:p>
            <a:pPr indent="252095" algn="just" defTabSz="266700" eaLnBrk="0" hangingPunct="0">
              <a:lnSpc>
                <a:spcPts val="4000"/>
              </a:lnSpc>
              <a:spcBef>
                <a:spcPts val="700"/>
              </a:spcBef>
              <a:buClrTx/>
              <a:buSzTx/>
              <a:buFontTx/>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为</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进一步</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验证基准回归结果的稳健性，在多期</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DID</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模型基础上，引入机器双重差分（</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Double Machine Learning-DID, DML-DID）</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方法。与传统多期</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DID</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方法相比，机器双重差分具有两大优势：一是能在高维控制变量情境下，通过机器学习算法灵活刻画协变量与结果变量之间的非线性关系，避免线性设定的局限性；二是采用“双重稳健”思想，同时对处理效应和条件期望函数进行机器学习估计，能有效缓解遗漏变量偏误与模型误设带来的估计偏差。</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DML-DID</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在因果推断中兼具灵活性与稳健性，尤其适合本案例的复杂政策效应识别情境。</a:t>
            </a: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3" name="Rectangle 4" descr="浅色上对角线"/>
          <p:cNvSpPr>
            <a:spLocks noChangeArrowheads="1"/>
          </p:cNvSpPr>
          <p:nvPr/>
        </p:nvSpPr>
        <p:spPr bwMode="auto">
          <a:xfrm>
            <a:off x="861695" y="107315"/>
            <a:ext cx="37306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二、稳健性检验</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ln>
                <a:noFill/>
              </a:ln>
            </a:endParaRPr>
          </a:p>
        </p:txBody>
      </p:sp>
      <p:sp>
        <p:nvSpPr>
          <p:cNvPr id="5" name="文本框 4"/>
          <p:cNvSpPr txBox="1"/>
          <p:nvPr/>
        </p:nvSpPr>
        <p:spPr>
          <a:xfrm>
            <a:off x="1031875" y="1082040"/>
            <a:ext cx="10085705" cy="4070985"/>
          </a:xfrm>
          <a:prstGeom prst="rect">
            <a:avLst/>
          </a:prstGeom>
        </p:spPr>
        <p:txBody>
          <a:bodyPr wrap="square">
            <a:noAutofit/>
          </a:bodyPr>
          <a:p>
            <a:pPr indent="252095" algn="just" defTabSz="266700" eaLnBrk="0" hangingPunct="0">
              <a:lnSpc>
                <a:spcPts val="4000"/>
              </a:lnSpc>
              <a:spcBef>
                <a:spcPts val="700"/>
              </a:spcBef>
              <a:buClrTx/>
              <a:buSzTx/>
              <a:buFontTx/>
            </a:pPr>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rPr>
              <a:t>（五）双重机器学习模型</a:t>
            </a: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861695" y="1798955"/>
            <a:ext cx="10382250" cy="3575685"/>
          </a:xfrm>
          <a:prstGeom prst="rect">
            <a:avLst/>
          </a:prstGeom>
        </p:spPr>
      </p:pic>
      <p:sp>
        <p:nvSpPr>
          <p:cNvPr id="4" name="Rectangle 4" descr="浅色上对角线"/>
          <p:cNvSpPr>
            <a:spLocks noChangeArrowheads="1"/>
          </p:cNvSpPr>
          <p:nvPr/>
        </p:nvSpPr>
        <p:spPr bwMode="auto">
          <a:xfrm>
            <a:off x="861695" y="107315"/>
            <a:ext cx="37306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二、稳健性检验</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ln>
                <a:noFill/>
              </a:ln>
            </a:endParaRPr>
          </a:p>
        </p:txBody>
      </p:sp>
      <p:sp>
        <p:nvSpPr>
          <p:cNvPr id="5" name="文本框 4"/>
          <p:cNvSpPr txBox="1"/>
          <p:nvPr/>
        </p:nvSpPr>
        <p:spPr>
          <a:xfrm>
            <a:off x="1031875" y="1186180"/>
            <a:ext cx="10085705" cy="3966845"/>
          </a:xfrm>
          <a:prstGeom prst="rect">
            <a:avLst/>
          </a:prstGeom>
        </p:spPr>
        <p:txBody>
          <a:bodyPr wrap="square">
            <a:noAutofit/>
          </a:bodyPr>
          <a:p>
            <a:pPr indent="252095" algn="just" defTabSz="266700" eaLnBrk="0" hangingPunct="0">
              <a:lnSpc>
                <a:spcPts val="4000"/>
              </a:lnSpc>
              <a:spcBef>
                <a:spcPts val="700"/>
              </a:spcBef>
              <a:buClrTx/>
              <a:buSzTx/>
              <a:buFontTx/>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b="1" dirty="0">
                <a:solidFill>
                  <a:schemeClr val="accent2"/>
                </a:solidFill>
                <a:latin typeface="华文楷体" panose="02010600040101010101" charset="-122"/>
                <a:ea typeface="华文楷体" panose="02010600040101010101" charset="-122"/>
                <a:cs typeface="华文楷体" panose="02010600040101010101" charset="-122"/>
                <a:sym typeface="+mn-ea"/>
              </a:rPr>
              <a:t>（五）双重机器学习模型</a:t>
            </a:r>
            <a:endPar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252095" algn="just" defTabSz="266700" eaLnBrk="0" hangingPunct="0">
              <a:lnSpc>
                <a:spcPts val="4000"/>
              </a:lnSpc>
              <a:spcBef>
                <a:spcPts val="700"/>
              </a:spcBef>
              <a:buClrTx/>
              <a:buSzTx/>
              <a:buFontTx/>
            </a:pP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表10.6列（1）至列（5）分别给出随机森林、套索回归、梯度提升算法、神经网络和支持向量机算法下的估计结果。据其可知，公共数据开放对城市绿色创新的促进作用依然显著，且系数大小与基准回归结果大体一致。这表明，即使放宽对模型设定的依赖、引入更灵活的机器学习方法，政策效应仍然稳健存在。因此可以确认，公共数据开放能够有效提升城市绿色创新水平的结论具有较强可靠性。</a:t>
            </a: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3" name="Rectangle 4" descr="浅色上对角线"/>
          <p:cNvSpPr>
            <a:spLocks noChangeArrowheads="1"/>
          </p:cNvSpPr>
          <p:nvPr/>
        </p:nvSpPr>
        <p:spPr bwMode="auto">
          <a:xfrm>
            <a:off x="861695" y="107315"/>
            <a:ext cx="37306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二、稳健性检验</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640080" y="894080"/>
            <a:ext cx="7917180" cy="79629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09600" eaLnBrk="1" fontAlgn="auto" hangingPunct="1">
              <a:lnSpc>
                <a:spcPts val="4000"/>
              </a:lnSpc>
              <a:spcBef>
                <a:spcPts val="0"/>
              </a:spcBef>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（一）区域异质性</a:t>
            </a: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endParaRPr>
          </a:p>
          <a:p>
            <a:pPr indent="252095" algn="just" defTabSz="266700" fontAlgn="auto">
              <a:lnSpc>
                <a:spcPts val="4000"/>
              </a:lnSpc>
              <a:spcBef>
                <a:spcPts val="700"/>
              </a:spcBef>
            </a:pPr>
            <a:r>
              <a:rPr lang="en-US" altLang="zh-CN" sz="2400" noProof="0" dirty="0">
                <a:solidFill>
                  <a:srgbClr val="000000"/>
                </a:solidFill>
                <a:latin typeface="华文楷体" panose="02010600040101010101" charset="-122"/>
                <a:ea typeface="华文楷体" panose="02010600040101010101" charset="-122"/>
                <a:sym typeface="+mn-ea"/>
              </a:rPr>
              <a:t>  </a:t>
            </a:r>
            <a:endPar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7" name="Rectangle 4" descr="浅色上对角线"/>
          <p:cNvSpPr>
            <a:spLocks noChangeArrowheads="1"/>
          </p:cNvSpPr>
          <p:nvPr/>
        </p:nvSpPr>
        <p:spPr bwMode="auto">
          <a:xfrm>
            <a:off x="861695" y="107315"/>
            <a:ext cx="352615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三、异质性分析</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pic>
        <p:nvPicPr>
          <p:cNvPr id="4" name="图片 3"/>
          <p:cNvPicPr>
            <a:picLocks noChangeAspect="1"/>
          </p:cNvPicPr>
          <p:nvPr/>
        </p:nvPicPr>
        <p:blipFill>
          <a:blip r:embed="rId1"/>
          <a:stretch>
            <a:fillRect/>
          </a:stretch>
        </p:blipFill>
        <p:spPr>
          <a:xfrm>
            <a:off x="1449705" y="1873885"/>
            <a:ext cx="9979660" cy="3530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640080" y="894080"/>
            <a:ext cx="7917180" cy="79629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09600" eaLnBrk="1" fontAlgn="auto" hangingPunct="1">
              <a:lnSpc>
                <a:spcPts val="4000"/>
              </a:lnSpc>
              <a:spcBef>
                <a:spcPts val="0"/>
              </a:spcBef>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（一）区域异质性</a:t>
            </a: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endParaRPr>
          </a:p>
          <a:p>
            <a:pPr indent="252095" algn="just" defTabSz="266700" fontAlgn="auto">
              <a:lnSpc>
                <a:spcPts val="4000"/>
              </a:lnSpc>
              <a:spcBef>
                <a:spcPts val="700"/>
              </a:spcBef>
            </a:pPr>
            <a:r>
              <a:rPr lang="en-US" altLang="zh-CN" sz="2400" noProof="0" dirty="0">
                <a:solidFill>
                  <a:srgbClr val="000000"/>
                </a:solidFill>
                <a:latin typeface="华文楷体" panose="02010600040101010101" charset="-122"/>
                <a:ea typeface="华文楷体" panose="02010600040101010101" charset="-122"/>
                <a:sym typeface="+mn-ea"/>
              </a:rPr>
              <a:t>  </a:t>
            </a:r>
            <a:endPar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7" name="Rectangle 4" descr="浅色上对角线"/>
          <p:cNvSpPr>
            <a:spLocks noChangeArrowheads="1"/>
          </p:cNvSpPr>
          <p:nvPr/>
        </p:nvSpPr>
        <p:spPr bwMode="auto">
          <a:xfrm>
            <a:off x="861695" y="107315"/>
            <a:ext cx="352615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三、异质性分析</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
        <p:nvSpPr>
          <p:cNvPr id="3" name="文本框 2"/>
          <p:cNvSpPr txBox="1"/>
          <p:nvPr/>
        </p:nvSpPr>
        <p:spPr>
          <a:xfrm>
            <a:off x="999490" y="1536700"/>
            <a:ext cx="10321290" cy="3681730"/>
          </a:xfrm>
          <a:prstGeom prst="rect">
            <a:avLst/>
          </a:prstGeom>
        </p:spPr>
        <p:txBody>
          <a:bodyPr wrap="square">
            <a:spAutoFit/>
          </a:bodyPr>
          <a:p>
            <a:pPr marL="0" indent="609600" algn="just" defTabSz="914400">
              <a:lnSpc>
                <a:spcPts val="4000"/>
              </a:lnSpc>
              <a:spcBef>
                <a:spcPts val="0"/>
              </a:spcBef>
              <a:buClrTx/>
              <a:buSzTx/>
              <a:buFontTx/>
            </a:pPr>
            <a:r>
              <a:rPr lang="zh-CN" altLang="en-US" sz="2400" noProof="0" dirty="0">
                <a:solidFill>
                  <a:srgbClr val="000000"/>
                </a:solidFill>
                <a:latin typeface="华文楷体" panose="02010600040101010101" charset="-122"/>
                <a:ea typeface="华文楷体" panose="02010600040101010101" charset="-122"/>
              </a:rPr>
              <a:t>表10.7显示：东部地区的政策效应最高，且统计上非常显著；中部地区的效应为正且统计显著，但远低于东部地区；西部地区虽然回归系数为正，但统计上不显著。这表明，东部地区凭借雄厚的经济基础、丰富的科研资源以及成熟的数据应用能力，能更快地将公共数据开放转化为绿色创新成果；相比之下，西部地区由于技术储备有限、产业层次偏低，公共数据红利尚未充分释放，政策效应尚未发挥。未来在推动公共数据开放与绿色创新融合过程中，应加大对西部地区的政策支持和能力建设。</a:t>
            </a:r>
            <a:endParaRPr lang="zh-CN" altLang="en-US" sz="2400" noProof="0" dirty="0">
              <a:solidFill>
                <a:srgbClr val="000000"/>
              </a:solidFill>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圆角矩形 51"/>
          <p:cNvSpPr/>
          <p:nvPr/>
        </p:nvSpPr>
        <p:spPr>
          <a:xfrm>
            <a:off x="1817488"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4" name="标题 53"/>
          <p:cNvSpPr>
            <a:spLocks noGrp="1"/>
          </p:cNvSpPr>
          <p:nvPr>
            <p:ph type="ctrTitle"/>
          </p:nvPr>
        </p:nvSpPr>
        <p:spPr/>
        <p:txBody>
          <a:bodyPr/>
          <a:lstStyle/>
          <a:p>
            <a:endParaRPr lang="zh-CN" altLang="en-US"/>
          </a:p>
        </p:txBody>
      </p:sp>
      <p:pic>
        <p:nvPicPr>
          <p:cNvPr id="55" name="图片 54" descr="微信图片_2025-08-21_135334_841"/>
          <p:cNvPicPr>
            <a:picLocks noChangeAspect="1"/>
          </p:cNvPicPr>
          <p:nvPr/>
        </p:nvPicPr>
        <p:blipFill>
          <a:blip r:embed="rId1"/>
          <a:stretch>
            <a:fillRect/>
          </a:stretch>
        </p:blipFill>
        <p:spPr>
          <a:xfrm>
            <a:off x="500438" y="-72736"/>
            <a:ext cx="11691562" cy="6681355"/>
          </a:xfrm>
          <a:prstGeom prst="rect">
            <a:avLst/>
          </a:prstGeom>
        </p:spPr>
      </p:pic>
      <p:sp>
        <p:nvSpPr>
          <p:cNvPr id="4098"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algn="ctr" fontAlgn="auto">
              <a:lnSpc>
                <a:spcPct val="150000"/>
              </a:lnSpc>
              <a:buClrTx/>
              <a:buSzTx/>
              <a:buFontTx/>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第一节  </a:t>
            </a: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引言</a:t>
            </a:r>
            <a:endPar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p:txBody>
      </p:sp>
      <p:sp>
        <p:nvSpPr>
          <p:cNvPr id="4"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fld>
            <a:endParaRPr lang="zh-CN" altLang="en-US" sz="2000" dirty="0">
              <a:solidFill>
                <a:schemeClr val="tx1"/>
              </a:solidFill>
            </a:endParaRPr>
          </a:p>
        </p:txBody>
      </p:sp>
      <p:sp>
        <p:nvSpPr>
          <p:cNvPr id="5"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a:t>
            </a:r>
            <a:r>
              <a:rPr lang="zh-CN" altLang="en-US" sz="3600" b="1" dirty="0">
                <a:solidFill>
                  <a:srgbClr val="0070C0"/>
                </a:solidFill>
                <a:latin typeface="楷体" panose="02010609060101010101" charset="-122"/>
                <a:ea typeface="楷体" panose="02010609060101010101" charset="-122"/>
                <a:sym typeface="+mn-ea"/>
              </a:rPr>
              <a:t>研究背景</a:t>
            </a:r>
            <a:endParaRPr lang="zh-CN" altLang="en-US" sz="3600" b="1" dirty="0">
              <a:solidFill>
                <a:srgbClr val="0070C0"/>
              </a:solidFill>
              <a:latin typeface="楷体" panose="02010609060101010101" charset="-122"/>
              <a:ea typeface="楷体" panose="02010609060101010101" charset="-122"/>
              <a:sym typeface="+mn-ea"/>
            </a:endParaRP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a:t>
            </a:r>
            <a:r>
              <a:rPr lang="zh-CN" altLang="en-US" sz="3600" b="1" dirty="0">
                <a:solidFill>
                  <a:srgbClr val="0070C0"/>
                </a:solidFill>
                <a:latin typeface="楷体" panose="02010609060101010101" charset="-122"/>
                <a:ea typeface="楷体" panose="02010609060101010101" charset="-122"/>
                <a:sym typeface="+mn-ea"/>
              </a:rPr>
              <a:t>文献述评</a:t>
            </a:r>
            <a:endParaRPr lang="zh-CN" altLang="en-US" sz="3600" b="1" dirty="0">
              <a:solidFill>
                <a:srgbClr val="0070C0"/>
              </a:solidFill>
              <a:latin typeface="楷体" panose="02010609060101010101" charset="-122"/>
              <a:ea typeface="楷体" panose="02010609060101010101" charset="-122"/>
              <a:sym typeface="+mn-ea"/>
            </a:endParaRP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159385" y="856615"/>
            <a:ext cx="7945120" cy="79629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09600" eaLnBrk="1" fontAlgn="auto" hangingPunct="1">
              <a:lnSpc>
                <a:spcPts val="4000"/>
              </a:lnSpc>
              <a:spcBef>
                <a:spcPts val="0"/>
              </a:spcBef>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（二）经济带异质性</a:t>
            </a: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endParaRPr>
          </a:p>
          <a:p>
            <a:pPr indent="252095" algn="just" defTabSz="266700" fontAlgn="auto">
              <a:lnSpc>
                <a:spcPts val="4000"/>
              </a:lnSpc>
              <a:spcBef>
                <a:spcPts val="700"/>
              </a:spcBef>
            </a:pPr>
            <a:r>
              <a:rPr lang="en-US" altLang="zh-CN" sz="2400" noProof="0" dirty="0">
                <a:solidFill>
                  <a:srgbClr val="000000"/>
                </a:solidFill>
                <a:latin typeface="华文楷体" panose="02010600040101010101" charset="-122"/>
                <a:ea typeface="华文楷体" panose="02010600040101010101" charset="-122"/>
                <a:sym typeface="+mn-ea"/>
              </a:rPr>
              <a:t>  </a:t>
            </a:r>
            <a:endPar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7" name="Rectangle 4" descr="浅色上对角线"/>
          <p:cNvSpPr>
            <a:spLocks noChangeArrowheads="1"/>
          </p:cNvSpPr>
          <p:nvPr/>
        </p:nvSpPr>
        <p:spPr bwMode="auto">
          <a:xfrm>
            <a:off x="861695" y="107315"/>
            <a:ext cx="352615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三、异质性分析</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pic>
        <p:nvPicPr>
          <p:cNvPr id="3" name="图片 2"/>
          <p:cNvPicPr>
            <a:picLocks noChangeAspect="1"/>
          </p:cNvPicPr>
          <p:nvPr/>
        </p:nvPicPr>
        <p:blipFill>
          <a:blip r:embed="rId1"/>
          <a:stretch>
            <a:fillRect/>
          </a:stretch>
        </p:blipFill>
        <p:spPr>
          <a:xfrm>
            <a:off x="1069975" y="1567815"/>
            <a:ext cx="10350500" cy="37363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105410" y="837565"/>
            <a:ext cx="7634605" cy="79629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09600" eaLnBrk="1" fontAlgn="auto" hangingPunct="1">
              <a:lnSpc>
                <a:spcPts val="4000"/>
              </a:lnSpc>
              <a:spcBef>
                <a:spcPts val="0"/>
              </a:spcBef>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（二）经济带异质性</a:t>
            </a: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endParaRPr>
          </a:p>
          <a:p>
            <a:pPr indent="252095" algn="just" defTabSz="266700" fontAlgn="auto">
              <a:lnSpc>
                <a:spcPts val="4000"/>
              </a:lnSpc>
              <a:spcBef>
                <a:spcPts val="700"/>
              </a:spcBef>
            </a:pPr>
            <a:r>
              <a:rPr lang="en-US" altLang="zh-CN" sz="2400" noProof="0" dirty="0">
                <a:solidFill>
                  <a:srgbClr val="000000"/>
                </a:solidFill>
                <a:latin typeface="华文楷体" panose="02010600040101010101" charset="-122"/>
                <a:ea typeface="华文楷体" panose="02010600040101010101" charset="-122"/>
                <a:sym typeface="+mn-ea"/>
              </a:rPr>
              <a:t>  </a:t>
            </a:r>
            <a:endPar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7" name="Rectangle 4" descr="浅色上对角线"/>
          <p:cNvSpPr>
            <a:spLocks noChangeArrowheads="1"/>
          </p:cNvSpPr>
          <p:nvPr/>
        </p:nvSpPr>
        <p:spPr bwMode="auto">
          <a:xfrm>
            <a:off x="861695" y="107315"/>
            <a:ext cx="352615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三、异质性分析</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
        <p:nvSpPr>
          <p:cNvPr id="3" name="文本框 2"/>
          <p:cNvSpPr txBox="1"/>
          <p:nvPr/>
        </p:nvSpPr>
        <p:spPr>
          <a:xfrm>
            <a:off x="999490" y="1536700"/>
            <a:ext cx="10321290" cy="3681730"/>
          </a:xfrm>
          <a:prstGeom prst="rect">
            <a:avLst/>
          </a:prstGeom>
        </p:spPr>
        <p:txBody>
          <a:bodyPr wrap="square">
            <a:spAutoFit/>
          </a:bodyPr>
          <a:p>
            <a:pPr marL="0" indent="609600" algn="just" defTabSz="914400">
              <a:lnSpc>
                <a:spcPts val="4000"/>
              </a:lnSpc>
              <a:spcBef>
                <a:spcPts val="0"/>
              </a:spcBef>
              <a:buClrTx/>
              <a:buSzTx/>
              <a:buFontTx/>
            </a:pPr>
            <a:r>
              <a:rPr lang="zh-CN" altLang="en-US" sz="2400" noProof="0" dirty="0">
                <a:solidFill>
                  <a:srgbClr val="000000"/>
                </a:solidFill>
                <a:latin typeface="华文楷体" panose="02010600040101010101" charset="-122"/>
                <a:ea typeface="华文楷体" panose="02010600040101010101" charset="-122"/>
              </a:rPr>
              <a:t>表10.8显示，公共数据开放对非长江经济带城市绿色创新的促进作用更强，而对长江经济带城市的政策效应相对较弱。这可能是因为长江经济带城市在政策出台前已经积累了较多绿色创新成果，绿色创新进入相对稳定的发展阶段，公共数据开放的边际作用有限；而非长江经济带城市在数据要素的推动下能更显著地提升绿色创新水平，体现出“后发优势”。这一结果说明，政策实施效果在区域间存在非均衡性，推进公共数据开放时，更应注重对非核心经济带城市的激励与支持。</a:t>
            </a:r>
            <a:endParaRPr lang="zh-CN" altLang="en-US" sz="2400" noProof="0" dirty="0">
              <a:solidFill>
                <a:srgbClr val="000000"/>
              </a:solidFill>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112395" y="875030"/>
            <a:ext cx="7917180" cy="79629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09600" eaLnBrk="1" fontAlgn="auto" hangingPunct="1">
              <a:lnSpc>
                <a:spcPts val="4000"/>
              </a:lnSpc>
              <a:spcBef>
                <a:spcPts val="0"/>
              </a:spcBef>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（三）专利类型异质性</a:t>
            </a: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endParaRPr>
          </a:p>
          <a:p>
            <a:pPr indent="252095" algn="just" defTabSz="266700" fontAlgn="auto">
              <a:lnSpc>
                <a:spcPts val="4000"/>
              </a:lnSpc>
              <a:spcBef>
                <a:spcPts val="700"/>
              </a:spcBef>
            </a:pPr>
            <a:r>
              <a:rPr lang="en-US" altLang="zh-CN" sz="2400" noProof="0" dirty="0">
                <a:solidFill>
                  <a:srgbClr val="000000"/>
                </a:solidFill>
                <a:latin typeface="华文楷体" panose="02010600040101010101" charset="-122"/>
                <a:ea typeface="华文楷体" panose="02010600040101010101" charset="-122"/>
                <a:sym typeface="+mn-ea"/>
              </a:rPr>
              <a:t>  </a:t>
            </a:r>
            <a:endPar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7" name="Rectangle 4" descr="浅色上对角线"/>
          <p:cNvSpPr>
            <a:spLocks noChangeArrowheads="1"/>
          </p:cNvSpPr>
          <p:nvPr/>
        </p:nvSpPr>
        <p:spPr bwMode="auto">
          <a:xfrm>
            <a:off x="861695" y="107315"/>
            <a:ext cx="352615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三、异质性分析</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pic>
        <p:nvPicPr>
          <p:cNvPr id="4" name="图片 3"/>
          <p:cNvPicPr>
            <a:picLocks noChangeAspect="1"/>
          </p:cNvPicPr>
          <p:nvPr/>
        </p:nvPicPr>
        <p:blipFill>
          <a:blip r:embed="rId1"/>
          <a:stretch>
            <a:fillRect/>
          </a:stretch>
        </p:blipFill>
        <p:spPr>
          <a:xfrm>
            <a:off x="1064260" y="1501775"/>
            <a:ext cx="10092690" cy="37153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417195" y="884555"/>
            <a:ext cx="7917180" cy="79629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4000"/>
              </a:lnSpc>
              <a:spcBef>
                <a:spcPts val="700"/>
              </a:spcBef>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（三）专利类型异质性</a:t>
            </a: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endParaRPr>
          </a:p>
          <a:p>
            <a:pPr indent="252095" algn="just" defTabSz="266700" fontAlgn="auto">
              <a:lnSpc>
                <a:spcPts val="4000"/>
              </a:lnSpc>
              <a:spcBef>
                <a:spcPts val="700"/>
              </a:spcBef>
            </a:pPr>
            <a:r>
              <a:rPr lang="en-US" altLang="zh-CN" sz="2400" noProof="0" dirty="0">
                <a:solidFill>
                  <a:srgbClr val="000000"/>
                </a:solidFill>
                <a:latin typeface="华文楷体" panose="02010600040101010101" charset="-122"/>
                <a:ea typeface="华文楷体" panose="02010600040101010101" charset="-122"/>
                <a:sym typeface="+mn-ea"/>
              </a:rPr>
              <a:t>  </a:t>
            </a:r>
            <a:endPar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7" name="Rectangle 4" descr="浅色上对角线"/>
          <p:cNvSpPr>
            <a:spLocks noChangeArrowheads="1"/>
          </p:cNvSpPr>
          <p:nvPr/>
        </p:nvSpPr>
        <p:spPr bwMode="auto">
          <a:xfrm>
            <a:off x="861695" y="107315"/>
            <a:ext cx="352615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三、异质性分析</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
        <p:nvSpPr>
          <p:cNvPr id="3" name="文本框 2"/>
          <p:cNvSpPr txBox="1"/>
          <p:nvPr/>
        </p:nvSpPr>
        <p:spPr>
          <a:xfrm>
            <a:off x="999490" y="1536700"/>
            <a:ext cx="10321290" cy="3169285"/>
          </a:xfrm>
          <a:prstGeom prst="rect">
            <a:avLst/>
          </a:prstGeom>
        </p:spPr>
        <p:txBody>
          <a:bodyPr wrap="square">
            <a:spAutoFit/>
          </a:bodyPr>
          <a:p>
            <a:pPr marL="0" indent="609600" algn="just" defTabSz="914400">
              <a:lnSpc>
                <a:spcPts val="4000"/>
              </a:lnSpc>
              <a:spcBef>
                <a:spcPts val="0"/>
              </a:spcBef>
              <a:buClrTx/>
              <a:buSzTx/>
              <a:buFontTx/>
            </a:pPr>
            <a:r>
              <a:rPr lang="zh-CN" altLang="en-US" sz="2400" noProof="0" dirty="0">
                <a:solidFill>
                  <a:srgbClr val="000000"/>
                </a:solidFill>
                <a:latin typeface="华文楷体" panose="02010600040101010101" charset="-122"/>
                <a:ea typeface="华文楷体" panose="02010600040101010101" charset="-122"/>
              </a:rPr>
              <a:t>表10.9显示，公共数据开放对实用新型专利申请数量的促进作用更大。究其原因，公共数据开放短期内主要激发企业和科研机构对技术应用和工艺改良的积极性，推动中低层次的绿色创新成果产出；但对于研发周期更长、需要更高投入的发明专利，其效果较弱且存在滞后性。这说明公共数据开放对绿色创新的促进偏向于加快应用型创新的扩散，而在推动原始创新突破方面仍需配套的科研投入与制度保障。</a:t>
            </a:r>
            <a:endParaRPr lang="zh-CN" altLang="en-US" sz="2400" noProof="0" dirty="0">
              <a:solidFill>
                <a:srgbClr val="000000"/>
              </a:solidFill>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337820" y="983615"/>
            <a:ext cx="7917180" cy="694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09600" eaLnBrk="1" fontAlgn="auto" hangingPunct="1">
              <a:lnSpc>
                <a:spcPts val="4000"/>
              </a:lnSpc>
              <a:spcBef>
                <a:spcPts val="0"/>
              </a:spcBef>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（四）城市类型异质性</a:t>
            </a: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endParaRPr>
          </a:p>
          <a:p>
            <a:pPr indent="252095" algn="just" defTabSz="266700" fontAlgn="auto">
              <a:lnSpc>
                <a:spcPts val="4000"/>
              </a:lnSpc>
              <a:spcBef>
                <a:spcPts val="700"/>
              </a:spcBef>
            </a:pPr>
            <a:r>
              <a:rPr lang="en-US" altLang="zh-CN" sz="2400" noProof="0" dirty="0">
                <a:solidFill>
                  <a:srgbClr val="000000"/>
                </a:solidFill>
                <a:latin typeface="华文楷体" panose="02010600040101010101" charset="-122"/>
                <a:ea typeface="华文楷体" panose="02010600040101010101" charset="-122"/>
                <a:sym typeface="+mn-ea"/>
              </a:rPr>
              <a:t>  </a:t>
            </a:r>
            <a:endPar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7" name="Rectangle 4" descr="浅色上对角线"/>
          <p:cNvSpPr>
            <a:spLocks noChangeArrowheads="1"/>
          </p:cNvSpPr>
          <p:nvPr/>
        </p:nvSpPr>
        <p:spPr bwMode="auto">
          <a:xfrm>
            <a:off x="861695" y="107315"/>
            <a:ext cx="352615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三、异质性分析</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pic>
        <p:nvPicPr>
          <p:cNvPr id="3" name="图片 2"/>
          <p:cNvPicPr>
            <a:picLocks noChangeAspect="1"/>
          </p:cNvPicPr>
          <p:nvPr/>
        </p:nvPicPr>
        <p:blipFill>
          <a:blip r:embed="rId1"/>
          <a:stretch>
            <a:fillRect/>
          </a:stretch>
        </p:blipFill>
        <p:spPr>
          <a:xfrm>
            <a:off x="1131570" y="1677670"/>
            <a:ext cx="10005695" cy="34759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640080" y="932180"/>
            <a:ext cx="7917180" cy="63563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4000"/>
              </a:lnSpc>
              <a:spcBef>
                <a:spcPts val="700"/>
              </a:spcBef>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四</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）城市类型异质性</a:t>
            </a: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endParaRPr>
          </a:p>
          <a:p>
            <a:pPr indent="252095" algn="just" defTabSz="266700" fontAlgn="auto">
              <a:lnSpc>
                <a:spcPts val="4000"/>
              </a:lnSpc>
              <a:spcBef>
                <a:spcPts val="700"/>
              </a:spcBef>
            </a:pPr>
            <a:r>
              <a:rPr lang="en-US" altLang="zh-CN" sz="2400" noProof="0" dirty="0">
                <a:solidFill>
                  <a:srgbClr val="000000"/>
                </a:solidFill>
                <a:latin typeface="华文楷体" panose="02010600040101010101" charset="-122"/>
                <a:ea typeface="华文楷体" panose="02010600040101010101" charset="-122"/>
                <a:sym typeface="+mn-ea"/>
              </a:rPr>
              <a:t>  </a:t>
            </a:r>
            <a:endPar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7" name="Rectangle 4" descr="浅色上对角线"/>
          <p:cNvSpPr>
            <a:spLocks noChangeArrowheads="1"/>
          </p:cNvSpPr>
          <p:nvPr/>
        </p:nvSpPr>
        <p:spPr bwMode="auto">
          <a:xfrm>
            <a:off x="861695" y="107315"/>
            <a:ext cx="352615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三、异质性分析</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
        <p:nvSpPr>
          <p:cNvPr id="3" name="文本框 2"/>
          <p:cNvSpPr txBox="1"/>
          <p:nvPr/>
        </p:nvSpPr>
        <p:spPr>
          <a:xfrm>
            <a:off x="999490" y="1536700"/>
            <a:ext cx="10321290" cy="3681730"/>
          </a:xfrm>
          <a:prstGeom prst="rect">
            <a:avLst/>
          </a:prstGeom>
        </p:spPr>
        <p:txBody>
          <a:bodyPr wrap="square">
            <a:spAutoFit/>
          </a:bodyPr>
          <a:p>
            <a:pPr marL="0" indent="609600" algn="just" defTabSz="914400">
              <a:lnSpc>
                <a:spcPts val="4000"/>
              </a:lnSpc>
              <a:spcBef>
                <a:spcPts val="0"/>
              </a:spcBef>
              <a:buClrTx/>
              <a:buSzTx/>
              <a:buFontTx/>
            </a:pPr>
            <a:r>
              <a:rPr lang="zh-CN" altLang="en-US" sz="2400" noProof="0" dirty="0">
                <a:solidFill>
                  <a:srgbClr val="000000"/>
                </a:solidFill>
                <a:latin typeface="华文楷体" panose="02010600040101010101" charset="-122"/>
                <a:ea typeface="华文楷体" panose="02010600040101010101" charset="-122"/>
              </a:rPr>
              <a:t>表10.10显示，公共数据开放对非资源型城市绿色创新的促进作用显著。这一差异可能源于两方面：其一，非资源型城市更具利用数据要素推动产业升级的内在需求和能力，公共数据开放后，创新主体能够更快将数据转化为绿色技术与成果；其二，资源型城市存在较强的路径依赖和资源诅咒，绿色创新往往受到传统产业锁定和环境外部性的制约，公共数据开放难以快速释放出显著的政策红利。由此可见，公共数据开放对绿色创新的作用不仅取决于制度供给，还受到城市发展路径和产业结构特征的深刻影响。</a:t>
            </a:r>
            <a:endParaRPr lang="zh-CN" altLang="en-US" sz="2400" noProof="0" dirty="0">
              <a:solidFill>
                <a:srgbClr val="000000"/>
              </a:solidFill>
              <a:latin typeface="华文楷体" panose="02010600040101010101" charset="-122"/>
              <a:ea typeface="华文楷体"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5-08-21_135334_841"/>
          <p:cNvPicPr>
            <a:picLocks noChangeAspect="1"/>
          </p:cNvPicPr>
          <p:nvPr/>
        </p:nvPicPr>
        <p:blipFill>
          <a:blip r:embed="rId1"/>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fld>
            <a:endParaRPr lang="zh-CN" altLang="en-US" sz="2000" dirty="0">
              <a:solidFill>
                <a:schemeClr val="tx1"/>
              </a:solidFill>
            </a:endParaRPr>
          </a:p>
        </p:txBody>
      </p:sp>
      <p:sp>
        <p:nvSpPr>
          <p:cNvPr id="6" name="Rectangle 4"/>
          <p:cNvSpPr>
            <a:spLocks noGrp="1" noChangeArrowheads="1"/>
          </p:cNvSpPr>
          <p:nvPr/>
        </p:nvSpPr>
        <p:spPr>
          <a:xfrm>
            <a:off x="706755" y="2317750"/>
            <a:ext cx="11105515"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50000"/>
              </a:lnSpc>
              <a:buClrTx/>
              <a:buSzTx/>
              <a:buFontTx/>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第四节  </a:t>
            </a: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结论及展望</a:t>
            </a:r>
            <a:endPar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p:txBody>
      </p:sp>
      <p:sp>
        <p:nvSpPr>
          <p:cNvPr id="7"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endPar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ln>
                <a:noFill/>
              </a:ln>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604520" y="355600"/>
            <a:ext cx="11543030" cy="6396355"/>
          </a:xfrm>
          <a:prstGeom prst="rect">
            <a:avLst/>
          </a:prstGeom>
        </p:spPr>
        <p:txBody>
          <a:bodyPr wrap="square">
            <a:noAutofit/>
          </a:bodyPr>
          <a:lstStyle/>
          <a:p>
            <a:pPr indent="252095" algn="just" defTabSz="266700">
              <a:lnSpc>
                <a:spcPct val="150000"/>
              </a:lnSpc>
              <a:spcBef>
                <a:spcPts val="700"/>
              </a:spcBef>
              <a:spcAft>
                <a:spcPct val="0"/>
              </a:spcAft>
            </a:pPr>
            <a:r>
              <a:rPr lang="en-US" altLang="zh-CN" b="1" dirty="0">
                <a:solidFill>
                  <a:schemeClr val="accent2"/>
                </a:solidFill>
                <a:latin typeface="华文楷体" panose="02010600040101010101" charset="-122"/>
                <a:ea typeface="华文楷体" panose="02010600040101010101" charset="-122"/>
                <a:cs typeface="华文楷体" panose="02010600040101010101" charset="-122"/>
              </a:rPr>
              <a:t> </a:t>
            </a:r>
            <a:endParaRPr lang="en-US" altLang="zh-CN" b="1" dirty="0">
              <a:solidFill>
                <a:schemeClr val="accent2"/>
              </a:solidFill>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（一）结论</a:t>
            </a: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endParaRPr>
          </a:p>
          <a:p>
            <a:pPr indent="609600" algn="just" fontAlgn="auto">
              <a:lnSpc>
                <a:spcPct val="150000"/>
              </a:lnSpc>
              <a:buNone/>
              <a:extLst>
                <a:ext uri="{35155182-B16C-46BC-9424-99874614C6A1}">
                  <wpsdc:indentchars xmlns:wpsdc="http://www.wps.cn/officeDocument/2017/drawingmlCustomData" val="200" checksum="4158780845"/>
                </a:ext>
              </a:extLst>
            </a:pPr>
            <a:r>
              <a:rPr lang="zh-CN" altLang="en-US" sz="2400" noProof="0" dirty="0">
                <a:solidFill>
                  <a:srgbClr val="000000"/>
                </a:solidFill>
                <a:latin typeface="华文楷体" panose="02010600040101010101" charset="-122"/>
                <a:ea typeface="华文楷体" panose="02010600040101010101" charset="-122"/>
              </a:rPr>
              <a:t>在“双碳”目标和数字经济快速发展的背景下，本案例基于2010-2023年中国地级市面板数据，采用多期双重差分方法，系统评估公共数据开放政策对城市绿色创新的作用效果，并探讨其异质性影响。主要研究结论如下：</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indent="609600" algn="just" fontAlgn="auto">
              <a:lnSpc>
                <a:spcPts val="4000"/>
              </a:lnSpc>
              <a:spcBef>
                <a:spcPts val="0"/>
              </a:spcBef>
              <a:buClrTx/>
              <a:buSzTx/>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1. 公共数据开放能显著提升城市绿色技术创新水平。无论是处理内生性问题、剔除同期相关政策干扰，还是在引入机器学习算法，基本结论均与基准回归模型保持一致性，说明政策效应具有较强的稳健性。</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indent="609600" algn="just" fontAlgn="auto">
              <a:lnSpc>
                <a:spcPts val="4000"/>
              </a:lnSpc>
              <a:spcBef>
                <a:spcPts val="0"/>
              </a:spcBef>
              <a:buClrTx/>
              <a:buSzTx/>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2. 公共数据开放在不同地区呈现明显的异质性。具体而言，东部地区受益效果最为显著，中部地区次之，而西部地区的作用并不显著。这与各区域在数字基础设施、创新能力和制度环境方面的差异密切相关，表明区域发展基础决定公共数据开放的政策效果。</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indent="609600" fontAlgn="auto">
              <a:lnSpc>
                <a:spcPct val="150000"/>
              </a:lnSpc>
              <a:buNone/>
              <a:extLst>
                <a:ext uri="{35155182-B16C-46BC-9424-99874614C6A1}">
                  <wpsdc:indentchars xmlns:wpsdc="http://www.wps.cn/officeDocument/2017/drawingmlCustomData" val="200" checksum="4158780845"/>
                </a:ext>
              </a:extLst>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11" name="Rectangle 4" descr="浅色上对角线"/>
          <p:cNvSpPr>
            <a:spLocks noChangeArrowheads="1"/>
          </p:cNvSpPr>
          <p:nvPr/>
        </p:nvSpPr>
        <p:spPr bwMode="auto">
          <a:xfrm>
            <a:off x="861695" y="107315"/>
            <a:ext cx="304990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四、</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结论与展望</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604520" y="590550"/>
            <a:ext cx="11543030" cy="6161405"/>
          </a:xfrm>
          <a:prstGeom prst="rect">
            <a:avLst/>
          </a:prstGeom>
        </p:spPr>
        <p:txBody>
          <a:bodyPr wrap="square">
            <a:noAutofit/>
          </a:bodyPr>
          <a:lstStyle/>
          <a:p>
            <a:pPr indent="252095" algn="just" defTabSz="266700">
              <a:lnSpc>
                <a:spcPct val="150000"/>
              </a:lnSpc>
              <a:spcBef>
                <a:spcPts val="700"/>
              </a:spcBef>
              <a:spcAft>
                <a:spcPct val="0"/>
              </a:spcAft>
            </a:pPr>
            <a:r>
              <a:rPr lang="en-US" altLang="zh-CN" b="1" dirty="0">
                <a:solidFill>
                  <a:schemeClr val="accent2"/>
                </a:solidFill>
                <a:latin typeface="华文楷体" panose="02010600040101010101" charset="-122"/>
                <a:ea typeface="华文楷体" panose="02010600040101010101" charset="-122"/>
                <a:cs typeface="华文楷体" panose="02010600040101010101" charset="-122"/>
              </a:rPr>
              <a:t> </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609600" algn="just" fontAlgn="auto">
              <a:lnSpc>
                <a:spcPts val="4000"/>
              </a:lnSpc>
              <a:spcBef>
                <a:spcPts val="0"/>
              </a:spcBef>
              <a:buClrTx/>
              <a:buSzTx/>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3. 非长江经济带城市的绿色创新提升幅度更为明显。这可能源于长江经济带城市已有较强的创新集聚效应和政策支持，而非长江经济带地区则更加依赖公共数据开放带来的制度红利。</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indent="609600" algn="just" fontAlgn="auto">
              <a:lnSpc>
                <a:spcPts val="4000"/>
              </a:lnSpc>
              <a:spcBef>
                <a:spcPts val="0"/>
              </a:spcBef>
              <a:buClrTx/>
              <a:buSzTx/>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4. 公共数据开放对实用新型专利的促进作用更为显著。相较于发明专利，实用新型专利在绿色创新实践中能快速转化为应用成果。公共数据开放在推动应用型创新和技术扩散方面具有突出作用。</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indent="609600" algn="just" fontAlgn="auto">
              <a:lnSpc>
                <a:spcPts val="4000"/>
              </a:lnSpc>
              <a:spcBef>
                <a:spcPts val="0"/>
              </a:spcBef>
              <a:buClrTx/>
              <a:buSzTx/>
              <a:buFontTx/>
              <a:buNone/>
            </a:pPr>
            <a:r>
              <a:rPr lang="zh-CN" altLang="en-US" sz="2400" dirty="0">
                <a:latin typeface="Times New Roman" panose="02020603050405020304" pitchFamily="18" charset="0"/>
                <a:ea typeface="华文楷体" panose="02010600040101010101" charset="-122"/>
                <a:cs typeface="Times New Roman" panose="02020603050405020304" pitchFamily="18" charset="0"/>
              </a:rPr>
              <a:t>5. 非资源型城市中，公共数据开放政策对绿色创新促进作用更大。这反映出资源型城市存在产业路径依赖和环境约束，政策效应释放存在一定滞后性。</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indent="609600" algn="l" fontAlgn="auto">
              <a:lnSpc>
                <a:spcPts val="4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algn="l" fontAlgn="auto">
              <a:lnSpc>
                <a:spcPts val="4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fontAlgn="auto">
              <a:lnSpc>
                <a:spcPct val="150000"/>
              </a:lnSpc>
              <a:buNone/>
              <a:extLst>
                <a:ext uri="{35155182-B16C-46BC-9424-99874614C6A1}">
                  <wpsdc:indentchars xmlns:wpsdc="http://www.wps.cn/officeDocument/2017/drawingmlCustomData" val="200" checksum="4158780845"/>
                </a:ext>
              </a:extLst>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11" name="Rectangle 4" descr="浅色上对角线"/>
          <p:cNvSpPr>
            <a:spLocks noChangeArrowheads="1"/>
          </p:cNvSpPr>
          <p:nvPr/>
        </p:nvSpPr>
        <p:spPr bwMode="auto">
          <a:xfrm>
            <a:off x="861695" y="107315"/>
            <a:ext cx="304990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四、</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结论与展望</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604520" y="355600"/>
            <a:ext cx="11543030" cy="6396355"/>
          </a:xfrm>
          <a:prstGeom prst="rect">
            <a:avLst/>
          </a:prstGeom>
        </p:spPr>
        <p:txBody>
          <a:bodyPr wrap="square">
            <a:noAutofit/>
          </a:bodyPr>
          <a:lstStyle/>
          <a:p>
            <a:pPr indent="252095" algn="just" defTabSz="266700">
              <a:lnSpc>
                <a:spcPct val="150000"/>
              </a:lnSpc>
              <a:spcBef>
                <a:spcPts val="700"/>
              </a:spcBef>
              <a:spcAft>
                <a:spcPct val="0"/>
              </a:spcAft>
            </a:pPr>
            <a:r>
              <a:rPr lang="en-US" altLang="zh-CN" b="1" dirty="0">
                <a:solidFill>
                  <a:schemeClr val="accent2"/>
                </a:solidFill>
                <a:latin typeface="华文楷体" panose="02010600040101010101" charset="-122"/>
                <a:ea typeface="华文楷体" panose="02010600040101010101" charset="-122"/>
                <a:cs typeface="华文楷体" panose="02010600040101010101" charset="-122"/>
              </a:rPr>
              <a:t> </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252095" algn="just" defTabSz="266700" eaLnBrk="0" fontAlgn="auto" hangingPunct="0">
              <a:lnSpc>
                <a:spcPts val="4000"/>
              </a:lnSpc>
              <a:spcBef>
                <a:spcPts val="700"/>
              </a:spcBef>
              <a:buClrTx/>
              <a:buSzTx/>
              <a:buFontTx/>
              <a:buNone/>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（二）建议</a:t>
            </a: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endParaRPr>
          </a:p>
          <a:p>
            <a:pPr indent="609600" algn="just" fontAlgn="auto">
              <a:lnSpc>
                <a:spcPct val="150000"/>
              </a:lnSpc>
              <a:buNone/>
              <a:extLst>
                <a:ext uri="{35155182-B16C-46BC-9424-99874614C6A1}">
                  <wpsdc:indentchars xmlns:wpsdc="http://www.wps.cn/officeDocument/2017/drawingmlCustomData" val="200" checksum="4158780845"/>
                </a:ext>
              </a:extLst>
            </a:pPr>
            <a:r>
              <a:rPr lang="zh-CN" altLang="en-US" sz="2400" noProof="0" dirty="0">
                <a:solidFill>
                  <a:srgbClr val="000000"/>
                </a:solidFill>
                <a:latin typeface="华文楷体" panose="02010600040101010101" charset="-122"/>
                <a:ea typeface="华文楷体" panose="02010600040101010101" charset="-122"/>
              </a:rPr>
              <a:t>1. 加快公共数据基础设施建设。尤其是中西部地区，应在完善数字基础设施、提升数据治理能力方面加大投入，以缩小区域间公共数据开放的“数字鸿沟”。</a:t>
            </a:r>
            <a:endParaRPr lang="zh-CN" altLang="en-US" sz="2400" noProof="0" dirty="0">
              <a:solidFill>
                <a:srgbClr val="000000"/>
              </a:solidFill>
              <a:latin typeface="华文楷体" panose="02010600040101010101" charset="-122"/>
              <a:ea typeface="华文楷体" panose="02010600040101010101" charset="-122"/>
            </a:endParaRPr>
          </a:p>
          <a:p>
            <a:pPr indent="609600" algn="just" fontAlgn="auto">
              <a:lnSpc>
                <a:spcPct val="150000"/>
              </a:lnSpc>
              <a:buNone/>
              <a:extLst>
                <a:ext uri="{35155182-B16C-46BC-9424-99874614C6A1}">
                  <wpsdc:indentchars xmlns:wpsdc="http://www.wps.cn/officeDocument/2017/drawingmlCustomData" val="200" checksum="4158780845"/>
                </a:ext>
              </a:extLst>
            </a:pPr>
            <a:r>
              <a:rPr lang="zh-CN" altLang="en-US" sz="2400" noProof="0" dirty="0">
                <a:solidFill>
                  <a:srgbClr val="000000"/>
                </a:solidFill>
                <a:latin typeface="华文楷体" panose="02010600040101010101" charset="-122"/>
                <a:ea typeface="华文楷体" panose="02010600040101010101" charset="-122"/>
              </a:rPr>
              <a:t>2. 推动数据要素价值在非长江经济带城市释放。鼓励非长江经济带地区建立跨区域数据合作机制，通过公共数据共享提升其创新活力。</a:t>
            </a:r>
            <a:endParaRPr lang="zh-CN" altLang="en-US" sz="2400" noProof="0" dirty="0">
              <a:solidFill>
                <a:srgbClr val="000000"/>
              </a:solidFill>
              <a:latin typeface="华文楷体" panose="02010600040101010101" charset="-122"/>
              <a:ea typeface="华文楷体" panose="02010600040101010101" charset="-122"/>
            </a:endParaRPr>
          </a:p>
          <a:p>
            <a:pPr indent="609600" algn="just" fontAlgn="auto">
              <a:lnSpc>
                <a:spcPct val="150000"/>
              </a:lnSpc>
              <a:buNone/>
              <a:extLst>
                <a:ext uri="{35155182-B16C-46BC-9424-99874614C6A1}">
                  <wpsdc:indentchars xmlns:wpsdc="http://www.wps.cn/officeDocument/2017/drawingmlCustomData" val="200" checksum="4158780845"/>
                </a:ext>
              </a:extLst>
            </a:pPr>
            <a:r>
              <a:rPr lang="zh-CN" altLang="en-US" sz="2400" noProof="0" dirty="0">
                <a:solidFill>
                  <a:srgbClr val="000000"/>
                </a:solidFill>
                <a:latin typeface="华文楷体" panose="02010600040101010101" charset="-122"/>
                <a:ea typeface="华文楷体" panose="02010600040101010101" charset="-122"/>
              </a:rPr>
              <a:t>3. 注重应用型绿色创新支持。在专利和创新政策中应突出对实用新型和绿色技术应用的扶持力度，以加快绿色创新成果的落地转化。</a:t>
            </a:r>
            <a:endParaRPr lang="zh-CN" altLang="en-US" sz="2400" noProof="0" dirty="0">
              <a:solidFill>
                <a:srgbClr val="000000"/>
              </a:solidFill>
              <a:latin typeface="华文楷体" panose="02010600040101010101" charset="-122"/>
              <a:ea typeface="华文楷体" panose="02010600040101010101" charset="-122"/>
            </a:endParaRPr>
          </a:p>
          <a:p>
            <a:pPr indent="609600" algn="just" fontAlgn="auto">
              <a:lnSpc>
                <a:spcPct val="150000"/>
              </a:lnSpc>
              <a:buNone/>
              <a:extLst>
                <a:ext uri="{35155182-B16C-46BC-9424-99874614C6A1}">
                  <wpsdc:indentchars xmlns:wpsdc="http://www.wps.cn/officeDocument/2017/drawingmlCustomData" val="200" checksum="4158780845"/>
                </a:ext>
              </a:extLst>
            </a:pPr>
            <a:r>
              <a:rPr lang="zh-CN" altLang="en-US" sz="2400" noProof="0" dirty="0">
                <a:solidFill>
                  <a:srgbClr val="000000"/>
                </a:solidFill>
                <a:latin typeface="华文楷体" panose="02010600040101010101" charset="-122"/>
                <a:ea typeface="华文楷体" panose="02010600040101010101" charset="-122"/>
              </a:rPr>
              <a:t>4. 因地制宜制定差异化政策。对于资源型城市，应通过公共数据与绿色转型政策相结合，打破产业依赖，培育新兴绿色产业发展空间。</a:t>
            </a:r>
            <a:endParaRPr lang="zh-CN" altLang="en-US" sz="2400" noProof="0" dirty="0">
              <a:solidFill>
                <a:srgbClr val="000000"/>
              </a:solidFill>
              <a:latin typeface="华文楷体" panose="02010600040101010101" charset="-122"/>
              <a:ea typeface="华文楷体" panose="02010600040101010101" charset="-122"/>
            </a:endParaRPr>
          </a:p>
          <a:p>
            <a:pPr indent="609600" fontAlgn="auto">
              <a:lnSpc>
                <a:spcPct val="150000"/>
              </a:lnSpc>
              <a:buNone/>
              <a:extLst>
                <a:ext uri="{35155182-B16C-46BC-9424-99874614C6A1}">
                  <wpsdc:indentchars xmlns:wpsdc="http://www.wps.cn/officeDocument/2017/drawingmlCustomData" val="200" checksum="4158780845"/>
                </a:ext>
              </a:extLst>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11" name="Rectangle 4" descr="浅色上对角线"/>
          <p:cNvSpPr>
            <a:spLocks noChangeArrowheads="1"/>
          </p:cNvSpPr>
          <p:nvPr/>
        </p:nvSpPr>
        <p:spPr bwMode="auto">
          <a:xfrm>
            <a:off x="861695" y="107315"/>
            <a:ext cx="304990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四、</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结论与展望</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9"/>
          <p:cNvSpPr>
            <a:spLocks noGrp="1" noChangeArrowheads="1"/>
          </p:cNvSpPr>
          <p:nvPr>
            <p:ph idx="1"/>
          </p:nvPr>
        </p:nvSpPr>
        <p:spPr>
          <a:xfrm>
            <a:off x="615315" y="393065"/>
            <a:ext cx="11459845" cy="6130925"/>
          </a:xfrm>
          <a:ln w="25400">
            <a:noFill/>
          </a:ln>
          <a:effectLst>
            <a:outerShdw blurRad="50800" dist="50800" dir="5400000" algn="ctr" rotWithShape="0">
              <a:schemeClr val="accent5">
                <a:lumMod val="20000"/>
                <a:lumOff val="80000"/>
              </a:schemeClr>
            </a:outerShdw>
          </a:effectLst>
        </p:spPr>
        <p:txBody>
          <a:bodyPr>
            <a:normAutofit fontScale="90000"/>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a:p>
            <a:pPr indent="558800" fontAlgn="auto">
              <a:lnSpc>
                <a:spcPct val="150000"/>
              </a:lnSpc>
              <a:buNone/>
              <a:extLst>
                <a:ext uri="{35155182-B16C-46BC-9424-99874614C6A1}">
                  <wpsdc:indentchars xmlns:wpsdc="http://www.wps.cn/officeDocument/2017/drawingmlCustomData" val="200" checksum="1956455923"/>
                </a:ext>
              </a:extLst>
            </a:pPr>
            <a:r>
              <a:rPr lang="zh-CN" altLang="en-US" sz="2400" dirty="0">
                <a:latin typeface="华文楷体" panose="02010600040101010101" charset="-122"/>
                <a:ea typeface="华文楷体" panose="02010600040101010101" charset="-122"/>
                <a:cs typeface="华文楷体" panose="02010600040101010101" charset="-122"/>
              </a:rPr>
              <a:t>在数字经济加速发展背景下，公共数据开放（</a:t>
            </a:r>
            <a:r>
              <a:rPr lang="en-US" altLang="zh-CN" sz="2400" dirty="0">
                <a:latin typeface="华文楷体" panose="02010600040101010101" charset="-122"/>
                <a:ea typeface="华文楷体" panose="02010600040101010101" charset="-122"/>
                <a:cs typeface="华文楷体" panose="02010600040101010101" charset="-122"/>
              </a:rPr>
              <a:t>Open Government Data, OGD）</a:t>
            </a:r>
            <a:r>
              <a:rPr lang="zh-CN" altLang="en-US" sz="2400" dirty="0">
                <a:latin typeface="华文楷体" panose="02010600040101010101" charset="-122"/>
                <a:ea typeface="华文楷体" panose="02010600040101010101" charset="-122"/>
                <a:cs typeface="华文楷体" panose="02010600040101010101" charset="-122"/>
              </a:rPr>
              <a:t>已成为推动政府治理现代化和提升社会资源配置效率的重要举措。自2010年以来，我国相继出台《国务院关于加快推进政务公开工作的意见》《“十四五”数字经济发展规划》《数字中国建设整体布局规划》等政策文件，强调通过加快公共数据的共享与开放，激发数据要素价值，推动制度创新和创新驱动发展。</a:t>
            </a:r>
            <a:endParaRPr lang="zh-CN" altLang="en-US" sz="2400" dirty="0">
              <a:latin typeface="华文楷体" panose="02010600040101010101" charset="-122"/>
              <a:ea typeface="华文楷体" panose="02010600040101010101" charset="-122"/>
              <a:cs typeface="华文楷体" panose="02010600040101010101" charset="-122"/>
            </a:endParaRPr>
          </a:p>
          <a:p>
            <a:pPr indent="0" fontAlgn="auto">
              <a:lnSpc>
                <a:spcPct val="150000"/>
              </a:lnSpc>
              <a:buFont typeface="Wingdings" panose="05000000000000000000" charset="0"/>
              <a:buNone/>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公共数据开放作为新型制度性生产要素，能够提供环境信息、技术专利、产业动态以及政策走向等低成本渠道，从而在更大范围推动绿色技术创新和绿色产业发展。一方面，通过降低信息不对称、减少制度性交易成本、优化知识扩散与资源配置，公共数据开放能够提升创新活动的方向性与有效性。另一方面，通过强化市场监督、完善绿色制度供给和促进环境规制执行，间接引导企业加大绿色研发投入，实现政策激励与市场驱动的良性耦合。</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28035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研究背景</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29845"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604520" y="355600"/>
            <a:ext cx="11543030" cy="6396355"/>
          </a:xfrm>
          <a:prstGeom prst="rect">
            <a:avLst/>
          </a:prstGeom>
        </p:spPr>
        <p:txBody>
          <a:bodyPr wrap="square">
            <a:noAutofit/>
          </a:bodyPr>
          <a:lstStyle/>
          <a:p>
            <a:pPr indent="252095" algn="just" defTabSz="266700">
              <a:lnSpc>
                <a:spcPct val="150000"/>
              </a:lnSpc>
              <a:spcBef>
                <a:spcPts val="700"/>
              </a:spcBef>
              <a:spcAft>
                <a:spcPct val="0"/>
              </a:spcAft>
            </a:pPr>
            <a:r>
              <a:rPr lang="en-US" altLang="zh-CN" b="1" dirty="0">
                <a:solidFill>
                  <a:schemeClr val="accent2"/>
                </a:solidFill>
                <a:latin typeface="华文楷体" panose="02010600040101010101" charset="-122"/>
                <a:ea typeface="华文楷体" panose="02010600040101010101" charset="-122"/>
                <a:cs typeface="华文楷体" panose="02010600040101010101" charset="-122"/>
              </a:rPr>
              <a:t> </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252095" algn="just" defTabSz="266700" eaLnBrk="0" fontAlgn="auto" hangingPunct="0">
              <a:lnSpc>
                <a:spcPts val="4000"/>
              </a:lnSpc>
              <a:spcBef>
                <a:spcPts val="700"/>
              </a:spcBef>
              <a:buClrTx/>
              <a:buSzTx/>
              <a:buFontTx/>
              <a:buNone/>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（三）展望</a:t>
            </a: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endParaRPr>
          </a:p>
          <a:p>
            <a:pPr indent="609600" algn="just" fontAlgn="auto">
              <a:lnSpc>
                <a:spcPct val="150000"/>
              </a:lnSpc>
              <a:buNone/>
              <a:extLst>
                <a:ext uri="{35155182-B16C-46BC-9424-99874614C6A1}">
                  <wpsdc:indentchars xmlns:wpsdc="http://www.wps.cn/officeDocument/2017/drawingmlCustomData" val="200" checksum="4158780845"/>
                </a:ext>
              </a:extLst>
            </a:pPr>
            <a:r>
              <a:rPr lang="zh-CN" altLang="en-US" sz="2400" noProof="0" dirty="0">
                <a:solidFill>
                  <a:srgbClr val="000000"/>
                </a:solidFill>
                <a:latin typeface="华文楷体" panose="02010600040101010101" charset="-122"/>
                <a:ea typeface="华文楷体" panose="02010600040101010101" charset="-122"/>
              </a:rPr>
              <a:t>本案例揭示出公共数据开放促进城市绿色创新的多维效应，未来仍有若干值得进一步深化的方向。其一，受限于数据可得性，本案例主要以专利数量衡量绿色创新，未来可进一步结合绿色投资、绿色产出等多维指标，更全面反映政策效应。其二，本案例重点分析政策实施的平均效应，未能深入刻画不同城市治理能力、财政状况等制度性差异下的动态过程，后续研究可通过案例研究或空间计量模型予以扩展。其三，公共数据开放不仅作用于创新，还可能通过绿色金融、绿色消费等渠道影响绿色发展绩效，这些潜在作用机制值得进一步系统探讨。</a:t>
            </a:r>
            <a:endParaRPr lang="zh-CN" altLang="en-US" sz="2400" noProof="0" dirty="0">
              <a:solidFill>
                <a:srgbClr val="000000"/>
              </a:solidFill>
              <a:latin typeface="华文楷体" panose="02010600040101010101" charset="-122"/>
              <a:ea typeface="华文楷体" panose="02010600040101010101" charset="-122"/>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11" name="Rectangle 4" descr="浅色上对角线"/>
          <p:cNvSpPr>
            <a:spLocks noChangeArrowheads="1"/>
          </p:cNvSpPr>
          <p:nvPr/>
        </p:nvSpPr>
        <p:spPr bwMode="auto">
          <a:xfrm>
            <a:off x="861695" y="107315"/>
            <a:ext cx="304990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四、</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结论与展望</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3" descr="06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955779" y="1146810"/>
            <a:ext cx="10727026" cy="5256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Rectangle 2"/>
          <p:cNvSpPr>
            <a:spLocks noGrp="1" noChangeArrowheads="1"/>
          </p:cNvSpPr>
          <p:nvPr>
            <p:ph type="title"/>
          </p:nvPr>
        </p:nvSpPr>
        <p:spPr>
          <a:xfrm>
            <a:off x="1346731" y="159"/>
            <a:ext cx="9889490" cy="1325563"/>
          </a:xfrm>
        </p:spPr>
        <p:txBody>
          <a:bodyPr>
            <a:normAutofit/>
          </a:bodyPr>
          <a:lstStyle/>
          <a:p>
            <a:pPr algn="ctr"/>
            <a:r>
              <a:rPr lang="zh-CN" altLang="en-US" b="1" dirty="0">
                <a:solidFill>
                  <a:schemeClr val="accent1">
                    <a:lumMod val="50000"/>
                  </a:schemeClr>
                </a:solidFill>
                <a:latin typeface="黑体" panose="02010609060101010101" pitchFamily="49" charset="-122"/>
                <a:ea typeface="黑体" panose="02010609060101010101" pitchFamily="49" charset="-122"/>
              </a:rPr>
              <a:t>思考与练习</a:t>
            </a:r>
            <a:endParaRPr lang="en-US" altLang="zh-CN" b="1" dirty="0">
              <a:solidFill>
                <a:schemeClr val="accent1">
                  <a:lumMod val="50000"/>
                </a:schemeClr>
              </a:solidFill>
              <a:latin typeface="黑体" panose="02010609060101010101" pitchFamily="49" charset="-122"/>
              <a:ea typeface="黑体" panose="02010609060101010101" pitchFamily="49" charset="-122"/>
            </a:endParaRPr>
          </a:p>
        </p:txBody>
      </p:sp>
      <p:sp>
        <p:nvSpPr>
          <p:cNvPr id="6148" name="Rectangle 3"/>
          <p:cNvSpPr>
            <a:spLocks noGrp="1" noChangeArrowheads="1"/>
          </p:cNvSpPr>
          <p:nvPr>
            <p:ph idx="1"/>
          </p:nvPr>
        </p:nvSpPr>
        <p:spPr>
          <a:xfrm>
            <a:off x="1224280" y="1617345"/>
            <a:ext cx="10314940" cy="4503420"/>
          </a:xfrm>
        </p:spPr>
        <p:txBody>
          <a:bodyPr>
            <a:noAutofit/>
          </a:bodyPr>
          <a:lstStyle/>
          <a:p>
            <a:pPr marL="0" indent="0" algn="just" eaLnBrk="1" hangingPunct="1">
              <a:lnSpc>
                <a:spcPct val="150000"/>
              </a:lnSpc>
              <a:spcBef>
                <a:spcPts val="0"/>
              </a:spcBef>
              <a:buFont typeface="+mj-lt"/>
              <a:buNone/>
            </a:pP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rPr>
              <a:t>（1）在“双碳”目标之下，公共数据开放对城市绿色创新的促进作用是否随时间演进而增强？</a:t>
            </a:r>
            <a:endPar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endParaRPr>
          </a:p>
          <a:p>
            <a:pPr marL="0" indent="0" algn="just" eaLnBrk="1" hangingPunct="1">
              <a:lnSpc>
                <a:spcPct val="150000"/>
              </a:lnSpc>
              <a:spcBef>
                <a:spcPts val="0"/>
              </a:spcBef>
              <a:buFont typeface="+mj-lt"/>
              <a:buNone/>
            </a:pP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rPr>
              <a:t>（2）不同地区（如东中西部）及不同经济带的城市，在政策效果上存在哪些异质性？其差异背后的制度因素与发展因素是什么？</a:t>
            </a:r>
            <a:endPar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endParaRPr>
          </a:p>
          <a:p>
            <a:pPr marL="0" indent="0" algn="just" eaLnBrk="1" hangingPunct="1">
              <a:lnSpc>
                <a:spcPct val="150000"/>
              </a:lnSpc>
              <a:spcBef>
                <a:spcPts val="0"/>
              </a:spcBef>
              <a:buFont typeface="+mj-lt"/>
              <a:buNone/>
            </a:pP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rPr>
              <a:t>（3）结合国内外相关文献，梳理公共数据开放促进绿色创新的作用机制，尝试建立理论-实证闭环予以验证。</a:t>
            </a:r>
            <a:endPar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endParaRPr>
          </a:p>
          <a:p>
            <a:pPr marL="0" indent="0" algn="just" eaLnBrk="1" hangingPunct="1">
              <a:lnSpc>
                <a:spcPct val="150000"/>
              </a:lnSpc>
              <a:spcBef>
                <a:spcPts val="0"/>
              </a:spcBef>
              <a:buFont typeface="+mj-lt"/>
              <a:buNone/>
            </a:pP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rPr>
              <a:t>（4）除多期双重差分模型外，尝试应用其他计量经济学方法或机器学习算法进行稳健性检验与预测分析，比较不同方法的效果与解释力。</a:t>
            </a:r>
            <a:endPar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endParaRPr>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72919" y="207010"/>
            <a:ext cx="911860" cy="911860"/>
          </a:xfrm>
          <a:prstGeom prst="rect">
            <a:avLst/>
          </a:prstGeom>
        </p:spPr>
      </p:pic>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solidFill>
                  <a:schemeClr val="bg1"/>
                </a:solidFill>
                <a:sym typeface="+mn-ea"/>
              </a:rPr>
              <a:t>经</a:t>
            </a:r>
            <a:endParaRPr lang="zh-CN" altLang="en-US" sz="2400" b="1">
              <a:solidFill>
                <a:schemeClr val="bg1"/>
              </a:solidFill>
              <a:sym typeface="+mn-ea"/>
            </a:endParaRP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1"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p:sp>
        <p:nvSpPr>
          <p:cNvPr id="23559" name="Rectangle 7"/>
          <p:cNvSpPr>
            <a:spLocks noGrp="1" noRot="1" noChangeArrowheads="1"/>
          </p:cNvSpPr>
          <p:nvPr>
            <p:ph idx="1"/>
          </p:nvPr>
        </p:nvSpPr>
        <p:spPr>
          <a:xfrm>
            <a:off x="1168400" y="1190625"/>
            <a:ext cx="10486390" cy="5297805"/>
          </a:xfrm>
          <a:ln>
            <a:noFill/>
          </a:ln>
        </p:spPr>
        <p:txBody>
          <a:bodyPr>
            <a:noAutofit/>
          </a:bodyPr>
          <a:lstStyle/>
          <a:p>
            <a:pPr marL="571500" indent="-342900" fontAlgn="auto">
              <a:lnSpc>
                <a:spcPct val="150000"/>
              </a:lnSpc>
              <a:spcBef>
                <a:spcPts val="0"/>
              </a:spcBef>
              <a:buFont typeface="Wingdings" panose="05000000000000000000" charset="0"/>
              <a:buChar char="Ø"/>
            </a:pPr>
            <a:r>
              <a:rPr lang="zh-CN" altLang="en-US" sz="2400" b="1" dirty="0">
                <a:latin typeface="华文楷体" panose="02010600040101010101" charset="-122"/>
                <a:ea typeface="华文楷体" panose="02010600040101010101" charset="-122"/>
              </a:rPr>
              <a:t>公共数据开放研究</a:t>
            </a:r>
            <a:endParaRPr lang="zh-CN" altLang="en-US" sz="2400" b="1" dirty="0">
              <a:latin typeface="华文楷体" panose="02010600040101010101" charset="-122"/>
              <a:ea typeface="华文楷体" panose="02010600040101010101" charset="-122"/>
            </a:endParaRPr>
          </a:p>
          <a:p>
            <a:pPr indent="0" fontAlgn="auto">
              <a:lnSpc>
                <a:spcPct val="150000"/>
              </a:lnSpc>
              <a:spcBef>
                <a:spcPts val="0"/>
              </a:spcBef>
              <a:buFont typeface="Wingdings" panose="05000000000000000000" charset="0"/>
              <a:buNone/>
            </a:pPr>
            <a:r>
              <a:rPr lang="en-US" altLang="zh-CN" sz="2400" dirty="0">
                <a:latin typeface="华文楷体" panose="02010600040101010101" charset="-122"/>
                <a:ea typeface="华文楷体" panose="02010600040101010101" charset="-122"/>
              </a:rPr>
              <a:t>       </a:t>
            </a:r>
            <a:r>
              <a:rPr lang="zh-CN" altLang="en-US" sz="2400" dirty="0">
                <a:latin typeface="华文楷体" panose="02010600040101010101" charset="-122"/>
                <a:ea typeface="华文楷体" panose="02010600040101010101" charset="-122"/>
                <a:sym typeface="+mn-ea"/>
              </a:rPr>
              <a:t>公共数据开放对</a:t>
            </a:r>
            <a:r>
              <a:rPr lang="zh-CN" altLang="en-US" sz="2400" dirty="0">
                <a:latin typeface="华文楷体" panose="02010600040101010101" charset="-122"/>
                <a:ea typeface="华文楷体" panose="02010600040101010101" charset="-122"/>
              </a:rPr>
              <a:t>宏观层面的影响（刘烨等，2025；孔东民等，2025；郭家堂，2025）；公共数据开放对微观企业</a:t>
            </a:r>
            <a:r>
              <a:rPr lang="zh-CN" altLang="en-US" sz="2400" dirty="0">
                <a:latin typeface="华文楷体" panose="02010600040101010101" charset="-122"/>
                <a:ea typeface="华文楷体" panose="02010600040101010101" charset="-122"/>
                <a:sym typeface="+mn-ea"/>
              </a:rPr>
              <a:t>的</a:t>
            </a:r>
            <a:r>
              <a:rPr lang="zh-CN" altLang="en-US" sz="2400" dirty="0">
                <a:latin typeface="华文楷体" panose="02010600040101010101" charset="-122"/>
                <a:ea typeface="华文楷体" panose="02010600040101010101" charset="-122"/>
              </a:rPr>
              <a:t>影响（丁声怿、白俊红，2024；刘志伟、张秋生，2025）</a:t>
            </a:r>
            <a:endParaRPr lang="zh-CN" altLang="en-US" sz="2400" dirty="0">
              <a:latin typeface="华文楷体" panose="02010600040101010101" charset="-122"/>
              <a:ea typeface="华文楷体" panose="02010600040101010101" charset="-122"/>
            </a:endParaRPr>
          </a:p>
          <a:p>
            <a:pPr marL="571500" indent="-342900" algn="l" fontAlgn="auto">
              <a:lnSpc>
                <a:spcPct val="150000"/>
              </a:lnSpc>
              <a:spcBef>
                <a:spcPts val="0"/>
              </a:spcBef>
              <a:buClrTx/>
              <a:buSzTx/>
              <a:buFont typeface="Wingdings" panose="05000000000000000000" charset="0"/>
              <a:buChar char="Ø"/>
            </a:pPr>
            <a:r>
              <a:rPr lang="zh-CN" altLang="en-US" sz="2400" b="1" dirty="0">
                <a:latin typeface="华文楷体" panose="02010600040101010101" charset="-122"/>
                <a:ea typeface="华文楷体" panose="02010600040101010101" charset="-122"/>
              </a:rPr>
              <a:t>城市绿色创新研究</a:t>
            </a:r>
            <a:endParaRPr lang="zh-CN" altLang="en-US" sz="2400" b="1" dirty="0">
              <a:latin typeface="华文楷体" panose="02010600040101010101" charset="-122"/>
              <a:ea typeface="华文楷体" panose="02010600040101010101" charset="-122"/>
            </a:endParaRPr>
          </a:p>
          <a:p>
            <a:pPr algn="l" fontAlgn="auto">
              <a:lnSpc>
                <a:spcPct val="150000"/>
              </a:lnSpc>
              <a:spcBef>
                <a:spcPts val="0"/>
              </a:spcBef>
              <a:buClrTx/>
              <a:buSzTx/>
              <a:buFont typeface="Wingdings" panose="05000000000000000000" charset="0"/>
              <a:buNone/>
            </a:pPr>
            <a:r>
              <a:rPr lang="en-US" altLang="zh-CN" sz="2400" dirty="0">
                <a:latin typeface="华文楷体" panose="02010600040101010101" charset="-122"/>
                <a:ea typeface="华文楷体" panose="02010600040101010101" charset="-122"/>
              </a:rPr>
              <a:t>          </a:t>
            </a:r>
            <a:r>
              <a:rPr lang="zh-CN" altLang="en-US" sz="2400" dirty="0">
                <a:latin typeface="华文楷体" panose="02010600040101010101" charset="-122"/>
                <a:ea typeface="华文楷体" panose="02010600040101010101" charset="-122"/>
              </a:rPr>
              <a:t>制度政策方面，雷绪斌和王良健（2025）、城市建设方面，刘圻等（2025）、数智转型方面，岳立和韩亮（2025）、要素集聚方面，高洪玮（2024）、人才流动方面，袁健和张所地（2024）</a:t>
            </a:r>
            <a:endParaRPr lang="zh-CN" altLang="en-US" sz="2400" dirty="0">
              <a:latin typeface="华文楷体" panose="02010600040101010101" charset="-122"/>
              <a:ea typeface="华文楷体" panose="02010600040101010101" charset="-122"/>
            </a:endParaRPr>
          </a:p>
          <a:p>
            <a:pPr indent="0" fontAlgn="auto">
              <a:lnSpc>
                <a:spcPct val="150000"/>
              </a:lnSpc>
              <a:spcBef>
                <a:spcPts val="0"/>
              </a:spcBef>
              <a:buFont typeface="Wingdings" panose="05000000000000000000" charset="0"/>
              <a:buNone/>
            </a:pPr>
            <a:r>
              <a:rPr lang="en-US" altLang="zh-CN" sz="2400" b="1" dirty="0">
                <a:latin typeface="华文楷体" panose="02010600040101010101" charset="-122"/>
                <a:ea typeface="华文楷体" panose="02010600040101010101" charset="-122"/>
              </a:rPr>
              <a:t> </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fld>
            <a:endParaRPr lang="zh-CN" altLang="en-US" sz="2000" dirty="0">
              <a:solidFill>
                <a:schemeClr val="tx1"/>
              </a:solidFill>
            </a:endParaRPr>
          </a:p>
        </p:txBody>
      </p:sp>
      <p:sp>
        <p:nvSpPr>
          <p:cNvPr id="6" name="Rectangle 4" descr="浅色上对角线"/>
          <p:cNvSpPr>
            <a:spLocks noChangeArrowheads="1"/>
          </p:cNvSpPr>
          <p:nvPr/>
        </p:nvSpPr>
        <p:spPr bwMode="auto">
          <a:xfrm>
            <a:off x="868680" y="107315"/>
            <a:ext cx="258953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二、文献</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述评</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1"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p:sp>
        <p:nvSpPr>
          <p:cNvPr id="23559" name="Rectangle 7"/>
          <p:cNvSpPr>
            <a:spLocks noGrp="1" noRot="1" noChangeArrowheads="1"/>
          </p:cNvSpPr>
          <p:nvPr>
            <p:ph idx="1"/>
          </p:nvPr>
        </p:nvSpPr>
        <p:spPr>
          <a:xfrm>
            <a:off x="1168400" y="1190625"/>
            <a:ext cx="10288270" cy="5740400"/>
          </a:xfrm>
          <a:ln>
            <a:noFill/>
          </a:ln>
        </p:spPr>
        <p:txBody>
          <a:bodyPr>
            <a:noAutofit/>
          </a:bodyPr>
          <a:lstStyle/>
          <a:p>
            <a:pPr marL="571500" indent="-342900" fontAlgn="auto">
              <a:lnSpc>
                <a:spcPct val="150000"/>
              </a:lnSpc>
              <a:spcBef>
                <a:spcPts val="0"/>
              </a:spcBef>
              <a:buFont typeface="Wingdings" panose="05000000000000000000" charset="0"/>
              <a:buChar char="Ø"/>
            </a:pPr>
            <a:r>
              <a:rPr lang="zh-CN" altLang="en-US" sz="2400" b="1" dirty="0">
                <a:latin typeface="华文楷体" panose="02010600040101010101" charset="-122"/>
                <a:ea typeface="华文楷体" panose="02010600040101010101" charset="-122"/>
              </a:rPr>
              <a:t>总结评论</a:t>
            </a:r>
            <a:endParaRPr lang="zh-CN" altLang="en-US" sz="2400" b="1" dirty="0">
              <a:latin typeface="华文楷体" panose="02010600040101010101" charset="-122"/>
              <a:ea typeface="华文楷体" panose="02010600040101010101" charset="-122"/>
            </a:endParaRPr>
          </a:p>
          <a:p>
            <a:pPr indent="0" fontAlgn="auto">
              <a:lnSpc>
                <a:spcPct val="150000"/>
              </a:lnSpc>
              <a:spcBef>
                <a:spcPts val="0"/>
              </a:spcBef>
              <a:buFont typeface="Wingdings" panose="05000000000000000000" charset="0"/>
              <a:buNone/>
            </a:pPr>
            <a:r>
              <a:rPr lang="en-US" altLang="zh-CN" sz="2400" b="1" dirty="0">
                <a:latin typeface="华文楷体" panose="02010600040101010101" charset="-122"/>
                <a:ea typeface="华文楷体" panose="02010600040101010101" charset="-122"/>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总之，公共数据</a:t>
            </a:r>
            <a:r>
              <a:rPr lang="en-US" altLang="zh-CN" sz="2400" dirty="0">
                <a:latin typeface="华文楷体" panose="02010600040101010101" charset="-122"/>
                <a:ea typeface="华文楷体" panose="02010600040101010101" charset="-122"/>
              </a:rPr>
              <a:t>开放</a:t>
            </a:r>
            <a:r>
              <a:rPr lang="zh-CN" altLang="en-US" sz="2400" dirty="0">
                <a:latin typeface="Times New Roman" panose="02020603050405020304" pitchFamily="18" charset="0"/>
                <a:ea typeface="华文楷体" panose="02010600040101010101" charset="-122"/>
                <a:cs typeface="Times New Roman" panose="02020603050405020304" pitchFamily="18" charset="0"/>
              </a:rPr>
              <a:t>研究大多集中在其对政府治理绩效、企业数字化转型或区域经济增长的作用机理。与此同时，制度规制、城市建设、数智转型、要素集聚以及人才流动等对城市绿色创新的影响已获得广泛探讨，但已有文献对公共数据开放在绿色创新中的独特作用及其多重机制关注不足。</a:t>
            </a:r>
            <a:endParaRPr lang="zh-CN" altLang="en-US" sz="2400" dirty="0">
              <a:latin typeface="华文楷体" panose="02010600040101010101" charset="-122"/>
              <a:ea typeface="华文楷体" panose="02010600040101010101" charset="-122"/>
            </a:endParaRPr>
          </a:p>
          <a:p>
            <a:pPr fontAlgn="auto">
              <a:lnSpc>
                <a:spcPts val="3400"/>
              </a:lnSpc>
              <a:spcBef>
                <a:spcPts val="0"/>
              </a:spcBef>
              <a:buFontTx/>
              <a:buNone/>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fld>
            <a:endParaRPr lang="zh-CN" altLang="en-US" sz="2000" dirty="0">
              <a:solidFill>
                <a:schemeClr val="tx1"/>
              </a:solidFill>
            </a:endParaRPr>
          </a:p>
        </p:txBody>
      </p:sp>
      <p:sp>
        <p:nvSpPr>
          <p:cNvPr id="6" name="Rectangle 4" descr="浅色上对角线"/>
          <p:cNvSpPr>
            <a:spLocks noChangeArrowheads="1"/>
          </p:cNvSpPr>
          <p:nvPr/>
        </p:nvSpPr>
        <p:spPr bwMode="auto">
          <a:xfrm>
            <a:off x="868680" y="107315"/>
            <a:ext cx="258953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二、文献</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述评</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微信图片_2025-08-21_135334_841"/>
          <p:cNvPicPr>
            <a:picLocks noChangeAspect="1"/>
          </p:cNvPicPr>
          <p:nvPr/>
        </p:nvPicPr>
        <p:blipFill>
          <a:blip r:embed="rId1"/>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endParaRPr lang="zh-CN" altLang="en-US" sz="2400" b="1" dirty="0">
              <a:latin typeface="华文中宋" panose="02010600040101010101" pitchFamily="2" charset="-122"/>
              <a:ea typeface="华文中宋" panose="02010600040101010101" pitchFamily="2" charset="-122"/>
            </a:endParaRPr>
          </a:p>
        </p:txBody>
      </p:sp>
      <p:sp>
        <p:nvSpPr>
          <p:cNvPr id="7"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fld>
            <a:endParaRPr lang="zh-CN" altLang="en-US" sz="2000" dirty="0">
              <a:solidFill>
                <a:schemeClr val="tx1"/>
              </a:solidFill>
            </a:endParaRPr>
          </a:p>
        </p:txBody>
      </p:sp>
      <p:sp>
        <p:nvSpPr>
          <p:cNvPr id="10" name="Rectangle 4"/>
          <p:cNvSpPr>
            <a:spLocks noGrp="1" noChangeArrowheads="1"/>
          </p:cNvSpPr>
          <p:nvPr/>
        </p:nvSpPr>
        <p:spPr>
          <a:xfrm>
            <a:off x="871220" y="856615"/>
            <a:ext cx="11023600"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zh-CN" altLang="en-US" sz="40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第二节</a:t>
            </a:r>
            <a:r>
              <a:rPr lang="en-US" altLang="zh-CN" sz="40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  </a:t>
            </a:r>
            <a:r>
              <a:rPr lang="zh-CN" altLang="en-US" sz="40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公共数据开放政策背景与政策评估方法</a:t>
            </a:r>
            <a:endParaRPr lang="zh-CN" altLang="en-US" sz="40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endParaRPr>
          </a:p>
        </p:txBody>
      </p:sp>
      <p:sp>
        <p:nvSpPr>
          <p:cNvPr id="13" name="Rectangle 9"/>
          <p:cNvSpPr txBox="1">
            <a:spLocks noChangeArrowheads="1"/>
          </p:cNvSpPr>
          <p:nvPr/>
        </p:nvSpPr>
        <p:spPr>
          <a:xfrm>
            <a:off x="1992769" y="2496755"/>
            <a:ext cx="8735060" cy="2109283"/>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t"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一、政策背景</a:t>
            </a:r>
            <a:endParaRPr lang="zh-CN" altLang="en-US" sz="3600" b="1" dirty="0">
              <a:solidFill>
                <a:srgbClr val="0070C0"/>
              </a:solidFill>
              <a:latin typeface="楷体" panose="02010609060101010101" charset="-122"/>
              <a:ea typeface="楷体" panose="02010609060101010101" charset="-122"/>
              <a:sym typeface="+mn-ea"/>
            </a:endParaRP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二、政策评估方法</a:t>
            </a:r>
            <a:endParaRPr lang="zh-CN" altLang="en-US" sz="3600" b="1" dirty="0">
              <a:solidFill>
                <a:srgbClr val="0070C0"/>
              </a:solidFill>
              <a:latin typeface="楷体" panose="02010609060101010101" charset="-122"/>
              <a:ea typeface="楷体" panose="02010609060101010101" charset="-122"/>
              <a:sym typeface="+mn-ea"/>
            </a:endParaRPr>
          </a:p>
          <a:p>
            <a:pPr algn="l">
              <a:lnSpc>
                <a:spcPct val="150000"/>
              </a:lnSpc>
            </a:pPr>
            <a:endParaRPr lang="zh-CN" altLang="en-US" sz="3600" b="1" dirty="0">
              <a:solidFill>
                <a:srgbClr val="0070C0"/>
              </a:solidFill>
              <a:latin typeface="楷体" panose="02010609060101010101" charset="-122"/>
              <a:ea typeface="楷体" panose="02010609060101010101" charset="-122"/>
              <a:sym typeface="+mn-ea"/>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n>
                  <a:noFill/>
                </a:ln>
              </a:rPr>
              <a:t>宏观经济监测统计分析</a:t>
            </a:r>
            <a:endParaRPr lang="zh-CN" altLang="en-US" sz="2400" b="1">
              <a:ln>
                <a:noFill/>
              </a:ln>
            </a:endParaRPr>
          </a:p>
        </p:txBody>
      </p:sp>
      <p:sp>
        <p:nvSpPr>
          <p:cNvPr id="4" name="矩形 3"/>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861695" y="1119505"/>
            <a:ext cx="11017885" cy="5295265"/>
          </a:xfrm>
          <a:prstGeom prst="rect">
            <a:avLst/>
          </a:prstGeom>
          <a:ln>
            <a:noFill/>
          </a:ln>
        </p:spPr>
        <p:txBody>
          <a:bodyPr wrap="square">
            <a:noAutofit/>
          </a:bodyPr>
          <a:lstStyle/>
          <a:p>
            <a:pPr indent="609600" algn="just" defTabSz="914400" fontAlgn="auto">
              <a:lnSpc>
                <a:spcPts val="3800"/>
              </a:lnSpc>
              <a:spcBef>
                <a:spcPts val="0"/>
              </a:spcBef>
              <a:buClrTx/>
              <a:buSzTx/>
              <a:buFontTx/>
              <a:extLst>
                <a:ext uri="{35155182-B16C-46BC-9424-99874614C6A1}">
                  <wpsdc:indentchars xmlns:wpsdc="http://www.wps.cn/officeDocument/2017/drawingmlCustomData" val="200" checksum="4158780845"/>
                </a:ext>
              </a:extLst>
            </a:pPr>
            <a:r>
              <a:rPr lang="zh-CN" altLang="en-US" sz="2400" dirty="0">
                <a:latin typeface="华文楷体" panose="02010600040101010101" charset="-122"/>
                <a:ea typeface="华文楷体" panose="02010600040101010101" charset="-122"/>
                <a:cs typeface="华文楷体" panose="02010600040101010101" charset="-122"/>
              </a:rPr>
              <a:t> 2012年上海市率先上线公共数据开放平台，标志着地方探索启动。2017年中央网信办等三部门发布的《公共信息资源开放试点工作方案》确立北京、上海等五地试点，首次从国家层面明确“统一平台建设、数据质量提升、安全保障强化”任务，完成政策从地方自发向国家引导的转变。</a:t>
            </a:r>
            <a:endParaRPr lang="zh-CN" altLang="en-US" sz="2400" dirty="0">
              <a:latin typeface="华文楷体" panose="02010600040101010101" charset="-122"/>
              <a:ea typeface="华文楷体" panose="02010600040101010101" charset="-122"/>
              <a:cs typeface="华文楷体" panose="02010600040101010101" charset="-122"/>
            </a:endParaRPr>
          </a:p>
          <a:p>
            <a:pPr marL="0" indent="304800" algn="just" defTabSz="266700">
              <a:lnSpc>
                <a:spcPct val="150000"/>
              </a:lnSpc>
              <a:spcBef>
                <a:spcPct val="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随着数字经济上升为国家战略，2023 年中共中央、国务院发布的《关于构建数据基础制度更好发挥数据要素作用的意见》提出数据产权三权（持有权、使用权、经营权）分置制度，将公共数据开放纳入数据要素市场化配置核心议程。截至2024年，全国已有205个地级市建立公共数据开放平台，实现公共信息资源的广泛归集与有序释放。</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449008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一、政策背景</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chemeClr val="bg1"/>
                </a:solidFill>
                <a:sym typeface="+mn-ea"/>
              </a:rPr>
              <a:t>经</a:t>
            </a:r>
            <a:endParaRPr lang="zh-CN" altLang="en-US" sz="2800" b="1">
              <a:solidFill>
                <a:schemeClr val="bg1"/>
              </a:solidFill>
              <a:sym typeface="+mn-ea"/>
            </a:endParaRPr>
          </a:p>
          <a:p>
            <a:pPr algn="ctr"/>
            <a:r>
              <a:rPr lang="zh-CN" altLang="en-US" sz="2800" b="1">
                <a:solidFill>
                  <a:schemeClr val="bg1"/>
                </a:solidFill>
                <a:sym typeface="+mn-ea"/>
              </a:rPr>
              <a:t>济统计案例分析</a:t>
            </a:r>
            <a:endParaRPr lang="zh-CN" altLang="en-US" sz="2800" b="1">
              <a:solidFill>
                <a:schemeClr val="bg1"/>
              </a:solidFill>
            </a:endParaRPr>
          </a:p>
        </p:txBody>
      </p:sp>
    </p:spTree>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40740" y="895985"/>
            <a:ext cx="10800080" cy="5882640"/>
          </a:xfrm>
          <a:prstGeom prst="rect">
            <a:avLst/>
          </a:prstGeom>
        </p:spPr>
        <p:txBody>
          <a:bodyPr wrap="square">
            <a:noAutofit/>
          </a:bodyPr>
          <a:lstStyle/>
          <a:p>
            <a:pPr indent="711200" algn="just" defTabSz="266700" fontAlgn="auto">
              <a:lnSpc>
                <a:spcPct val="150000"/>
              </a:lnSpc>
              <a:spcBef>
                <a:spcPts val="0"/>
              </a:spcBef>
              <a:spcAft>
                <a:spcPct val="0"/>
              </a:spcAft>
              <a:extLst>
                <a:ext uri="{35155182-B16C-46BC-9424-99874614C6A1}">
                  <wpsdc:indentchars xmlns:wpsdc="http://www.wps.cn/officeDocument/2017/drawingmlCustomData" val="200" checksum="3773799597"/>
                </a:ext>
              </a:extLs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双重差分</a:t>
            </a: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endParaRPr>
          </a:p>
          <a:p>
            <a:pPr indent="711200" algn="just" defTabSz="266700" fontAlgn="auto">
              <a:lnSpc>
                <a:spcPct val="150000"/>
              </a:lnSpc>
              <a:spcBef>
                <a:spcPts val="0"/>
              </a:spcBef>
              <a:buClrTx/>
              <a:buSzTx/>
              <a:buFontTx/>
            </a:pPr>
            <a:r>
              <a:rPr lang="zh-CN" altLang="en-US" sz="2400" dirty="0">
                <a:latin typeface="Times New Roman" panose="02020603050405020304" pitchFamily="18" charset="0"/>
                <a:ea typeface="华文楷体" panose="02010600040101010101" charset="-122"/>
                <a:cs typeface="Times New Roman" panose="02020603050405020304" pitchFamily="18" charset="0"/>
              </a:rPr>
              <a:t>双重差分（Difference-in-Differences, DID）是最为常用的政策效果评估方法。该方法主要通过比较“处理组”与“对照组”在政策实施前后的变化差异，从而识别政策的净效应。</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buClrTx/>
              <a:buSzTx/>
              <a:buFontTx/>
            </a:pPr>
            <a:r>
              <a:rPr lang="zh-CN" altLang="en-US" sz="2400" dirty="0">
                <a:latin typeface="Times New Roman" panose="02020603050405020304" pitchFamily="18" charset="0"/>
                <a:ea typeface="华文楷体" panose="02010600040101010101" charset="-122"/>
                <a:cs typeface="Times New Roman" panose="02020603050405020304" pitchFamily="18" charset="0"/>
              </a:rPr>
              <a:t>其核心思想是：若没有政策干预，处理组和对照组的变化趋势应当相同，即满足“平行趋势假设”；在此条件下，政策实施后两组结果之差的变化，即可归因于政策本身。</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509270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二、政策评估方法</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endParaRPr>
          </a:p>
        </p:txBody>
      </p:sp>
      <p:sp>
        <p:nvSpPr>
          <p:cNvPr id="7" name="矩形 6"/>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b="1">
                <a:solidFill>
                  <a:schemeClr val="bg1"/>
                </a:solidFill>
                <a:sym typeface="+mn-ea"/>
              </a:rPr>
              <a:t>经</a:t>
            </a:r>
            <a:endParaRPr lang="zh-CN" altLang="en-US" sz="2800" b="1">
              <a:solidFill>
                <a:schemeClr val="bg1"/>
              </a:solidFill>
              <a:sym typeface="+mn-ea"/>
            </a:endParaRP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spTree>
  </p:cSld>
  <p:clrMapOvr>
    <a:masterClrMapping/>
  </p:clrMapOvr>
</p:sld>
</file>

<file path=ppt/tags/tag1.xml><?xml version="1.0" encoding="utf-8"?>
<p:tagLst xmlns:p="http://schemas.openxmlformats.org/presentationml/2006/main">
  <p:tag name="COMMONDATA" val="eyJoZGlkIjoiZmE0ZGFhNTg2NGIxM2MwYzc0MGFhNjc1YjQzMGNlMWIifQ=="/>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7186</Words>
  <Application>WPS 演示</Application>
  <PresentationFormat>宽屏</PresentationFormat>
  <Paragraphs>477</Paragraphs>
  <Slides>41</Slides>
  <Notes>2</Notes>
  <HiddenSlides>0</HiddenSlides>
  <MMClips>0</MMClips>
  <ScaleCrop>false</ScaleCrop>
  <HeadingPairs>
    <vt:vector size="8" baseType="variant">
      <vt:variant>
        <vt:lpstr>已用的字体</vt:lpstr>
      </vt:variant>
      <vt:variant>
        <vt:i4>14</vt:i4>
      </vt:variant>
      <vt:variant>
        <vt:lpstr>主题</vt:lpstr>
      </vt:variant>
      <vt:variant>
        <vt:i4>2</vt:i4>
      </vt:variant>
      <vt:variant>
        <vt:lpstr>嵌入 OLE 服务器</vt:lpstr>
      </vt:variant>
      <vt:variant>
        <vt:i4>1</vt:i4>
      </vt:variant>
      <vt:variant>
        <vt:lpstr>幻灯片标题</vt:lpstr>
      </vt:variant>
      <vt:variant>
        <vt:i4>41</vt:i4>
      </vt:variant>
    </vt:vector>
  </HeadingPairs>
  <TitlesOfParts>
    <vt:vector size="58" baseType="lpstr">
      <vt:lpstr>Arial</vt:lpstr>
      <vt:lpstr>宋体</vt:lpstr>
      <vt:lpstr>Wingdings</vt:lpstr>
      <vt:lpstr>华文中宋</vt:lpstr>
      <vt:lpstr>华文隶书</vt:lpstr>
      <vt:lpstr>楷体</vt:lpstr>
      <vt:lpstr>黑体</vt:lpstr>
      <vt:lpstr>华文楷体</vt:lpstr>
      <vt:lpstr>Wingdings</vt:lpstr>
      <vt:lpstr>微软雅黑</vt:lpstr>
      <vt:lpstr>Times New Roman</vt:lpstr>
      <vt:lpstr>Calibri</vt:lpstr>
      <vt:lpstr>Arial Unicode MS</vt:lpstr>
      <vt:lpstr>Calibri Light</vt:lpstr>
      <vt:lpstr>1_Office 主题</vt:lpstr>
      <vt:lpstr>2_Office 主题</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cp:lastModifiedBy>
  <cp:revision>76</cp:revision>
  <dcterms:created xsi:type="dcterms:W3CDTF">2015-12-05T08:51:00Z</dcterms:created>
  <dcterms:modified xsi:type="dcterms:W3CDTF">2026-07-24T11:37:27Z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8B14D6EBC4474DA698D4F9759C64718A_13</vt:lpwstr>
  </property>
  <property fmtid="{D5CDD505-2E9C-101B-9397-08002B2CF9AE}" pid="3" name="KSOProductBuildVer">
    <vt:lpwstr>2052-12.1.0.28040</vt:lpwstr>
  </property>
  <property fmtid="{D5CDD505-2E9C-101B-9397-08002B2CF9AE}" pid="4" name="KSOTemplateUUID">
    <vt:lpwstr>v1.0_mb_46fif/lngfIZSzxymcPcdg==</vt:lpwstr>
  </property>
</Properties>
</file>