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  <p:sldMasterId id="2147483661" r:id="rId2"/>
  </p:sldMasterIdLst>
  <p:notesMasterIdLst>
    <p:notesMasterId r:id="rId54"/>
  </p:notesMasterIdLst>
  <p:sldIdLst>
    <p:sldId id="369" r:id="rId3"/>
    <p:sldId id="352" r:id="rId4"/>
    <p:sldId id="370" r:id="rId5"/>
    <p:sldId id="268" r:id="rId6"/>
    <p:sldId id="303" r:id="rId7"/>
    <p:sldId id="424" r:id="rId8"/>
    <p:sldId id="425" r:id="rId9"/>
    <p:sldId id="426" r:id="rId10"/>
    <p:sldId id="429" r:id="rId11"/>
    <p:sldId id="430" r:id="rId12"/>
    <p:sldId id="371" r:id="rId13"/>
    <p:sldId id="354" r:id="rId14"/>
    <p:sldId id="432" r:id="rId15"/>
    <p:sldId id="433" r:id="rId16"/>
    <p:sldId id="431" r:id="rId17"/>
    <p:sldId id="434" r:id="rId18"/>
    <p:sldId id="384" r:id="rId19"/>
    <p:sldId id="435" r:id="rId20"/>
    <p:sldId id="436" r:id="rId21"/>
    <p:sldId id="437" r:id="rId22"/>
    <p:sldId id="438" r:id="rId23"/>
    <p:sldId id="439" r:id="rId24"/>
    <p:sldId id="440" r:id="rId25"/>
    <p:sldId id="441" r:id="rId26"/>
    <p:sldId id="405" r:id="rId27"/>
    <p:sldId id="406" r:id="rId28"/>
    <p:sldId id="442" r:id="rId29"/>
    <p:sldId id="443" r:id="rId30"/>
    <p:sldId id="444" r:id="rId31"/>
    <p:sldId id="408" r:id="rId32"/>
    <p:sldId id="445" r:id="rId33"/>
    <p:sldId id="446" r:id="rId34"/>
    <p:sldId id="447" r:id="rId35"/>
    <p:sldId id="448" r:id="rId36"/>
    <p:sldId id="449" r:id="rId37"/>
    <p:sldId id="411" r:id="rId38"/>
    <p:sldId id="450" r:id="rId39"/>
    <p:sldId id="451" r:id="rId40"/>
    <p:sldId id="339" r:id="rId41"/>
    <p:sldId id="453" r:id="rId42"/>
    <p:sldId id="454" r:id="rId43"/>
    <p:sldId id="452" r:id="rId44"/>
    <p:sldId id="455" r:id="rId45"/>
    <p:sldId id="456" r:id="rId46"/>
    <p:sldId id="457" r:id="rId47"/>
    <p:sldId id="458" r:id="rId48"/>
    <p:sldId id="460" r:id="rId49"/>
    <p:sldId id="461" r:id="rId50"/>
    <p:sldId id="459" r:id="rId51"/>
    <p:sldId id="462" r:id="rId52"/>
    <p:sldId id="422" r:id="rId53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523" y="-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A54AE-E28B-4533-A456-B756823B96D8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BB924-0F29-4611-A8B9-E5E73D2329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91" y="1122363"/>
            <a:ext cx="914574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91" y="3602038"/>
            <a:ext cx="914574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72647" y="6312535"/>
            <a:ext cx="2743725" cy="365125"/>
          </a:xfrm>
        </p:spPr>
        <p:txBody>
          <a:bodyPr/>
          <a:lstStyle/>
          <a:p>
            <a:r>
              <a:rPr lang="en-US" altLang="zh-CN"/>
              <a:t>1·</a:t>
            </a:r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569" y="365125"/>
            <a:ext cx="2629403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60" y="365125"/>
            <a:ext cx="773577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91" y="1122363"/>
            <a:ext cx="914574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91" y="3602038"/>
            <a:ext cx="914574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·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09" y="1709738"/>
            <a:ext cx="1051761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09" y="4589463"/>
            <a:ext cx="105176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6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38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365125"/>
            <a:ext cx="10517611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49" y="1681163"/>
            <a:ext cx="51587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49" y="2505075"/>
            <a:ext cx="515877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380" y="1681163"/>
            <a:ext cx="518417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380" y="2505075"/>
            <a:ext cx="518417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569" y="365125"/>
            <a:ext cx="2629403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60" y="365125"/>
            <a:ext cx="773577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09" y="1709738"/>
            <a:ext cx="1051761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09" y="4589463"/>
            <a:ext cx="105176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6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38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365125"/>
            <a:ext cx="10517611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49" y="1681163"/>
            <a:ext cx="51587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49" y="2505075"/>
            <a:ext cx="515877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380" y="1681163"/>
            <a:ext cx="518417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380" y="2505075"/>
            <a:ext cx="518417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60" y="365125"/>
            <a:ext cx="105176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60" y="1825625"/>
            <a:ext cx="105176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60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372" y="6356350"/>
            <a:ext cx="4115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247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rcRect r="8646" b="-580"/>
          <a:stretch>
            <a:fillRect/>
          </a:stretch>
        </p:blipFill>
        <p:spPr>
          <a:xfrm>
            <a:off x="-128930" y="-76200"/>
            <a:ext cx="12323896" cy="705104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60" y="365125"/>
            <a:ext cx="105176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60" y="1825625"/>
            <a:ext cx="105176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60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372" y="6356350"/>
            <a:ext cx="4115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247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rcRect r="8646" b="-580"/>
          <a:stretch>
            <a:fillRect/>
          </a:stretch>
        </p:blipFill>
        <p:spPr>
          <a:xfrm>
            <a:off x="-128930" y="-76200"/>
            <a:ext cx="12323896" cy="705104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5-08-21_134516_0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061" y="-74646"/>
            <a:ext cx="11258939" cy="6690049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145561" y="1236980"/>
            <a:ext cx="8609330" cy="288226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191260" y="906145"/>
            <a:ext cx="9809480" cy="45669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1200"/>
              </a:spcBef>
              <a:buClrTx/>
              <a:buSzTx/>
              <a:buNone/>
            </a:pP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第六章 </a:t>
            </a:r>
            <a:br>
              <a:rPr lang="zh-CN" altLang="en-US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</a:b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  数理模型应用：经济增长与技术进步测算</a:t>
            </a:r>
          </a:p>
        </p:txBody>
      </p:sp>
      <p:sp>
        <p:nvSpPr>
          <p:cNvPr id="6" name="矩形 5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经济统计案例分析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9" name="Rectangle 7"/>
          <p:cNvSpPr>
            <a:spLocks noGrp="1" noRot="1" noChangeArrowheads="1"/>
          </p:cNvSpPr>
          <p:nvPr>
            <p:ph idx="1"/>
          </p:nvPr>
        </p:nvSpPr>
        <p:spPr>
          <a:xfrm>
            <a:off x="589280" y="1117600"/>
            <a:ext cx="11149965" cy="5740400"/>
          </a:xfrm>
          <a:ln>
            <a:noFill/>
          </a:ln>
        </p:spPr>
        <p:txBody>
          <a:bodyPr>
            <a:noAutofit/>
          </a:bodyPr>
          <a:lstStyle/>
          <a:p>
            <a:pPr marL="0" indent="609600" fontAlgn="auto">
              <a:lnSpc>
                <a:spcPct val="150000"/>
              </a:lnSpc>
              <a:spcAft>
                <a:spcPts val="1000"/>
              </a:spcAft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</a:rPr>
              <a:t>（四）内生增长理论</a:t>
            </a:r>
          </a:p>
          <a:p>
            <a:pPr marL="0" indent="635000" algn="l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1170532397"/>
                </a:ext>
              </a:extLst>
            </a:pPr>
            <a:r>
              <a:rPr lang="en-US" altLang="zh-CN" sz="2500" dirty="0">
                <a:latin typeface="华文楷体" panose="02010600040101010101" charset="-122"/>
                <a:ea typeface="华文楷体" panose="02010600040101010101" charset="-122"/>
              </a:rPr>
              <a:t>内生增长理论的基本思想是：长期持续的经济增长，必须摆脱生产要素的边际报酬递减；要素边际报酬不减甚至递增，只能由内生技术进步保证。</a:t>
            </a:r>
          </a:p>
          <a:p>
            <a:pPr marL="0" indent="635000" algn="l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1170532397"/>
                </a:ext>
              </a:extLst>
            </a:pPr>
            <a:r>
              <a:rPr lang="en-US" altLang="zh-CN" sz="2500" dirty="0">
                <a:latin typeface="华文楷体" panose="02010600040101010101" charset="-122"/>
                <a:ea typeface="华文楷体" panose="02010600040101010101" charset="-122"/>
              </a:rPr>
              <a:t>内生增长理论针对新古典增长理论的不足而兴起，其已获得显著进展，但尚无力完全取代新古典增长理论。内生增长理论与新古典增长理论均无法完美契合经济增长典型事实，二者在不同侧面各有优势，未来研究中仍将保持竞争并互为补充。</a:t>
            </a:r>
            <a:endParaRPr lang="zh-CN" altLang="en-US" sz="25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40354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二、经济增长理论回顾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83121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10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/>
          <p:cNvSpPr>
            <a:spLocks noGrp="1" noChangeArrowheads="1"/>
          </p:cNvSpPr>
          <p:nvPr/>
        </p:nvSpPr>
        <p:spPr>
          <a:xfrm>
            <a:off x="871369" y="856615"/>
            <a:ext cx="10825227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第二节</a:t>
            </a:r>
            <a:r>
              <a:rPr lang="en-US" altLang="zh-CN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总量生产函数要点梳理</a:t>
            </a:r>
          </a:p>
        </p:txBody>
      </p:sp>
      <p:sp>
        <p:nvSpPr>
          <p:cNvPr id="13" name="Rectangle 9"/>
          <p:cNvSpPr txBox="1">
            <a:spLocks noChangeArrowheads="1"/>
          </p:cNvSpPr>
          <p:nvPr/>
        </p:nvSpPr>
        <p:spPr>
          <a:xfrm>
            <a:off x="1992769" y="2496755"/>
            <a:ext cx="8735060" cy="2109283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一、要素替代弹性概述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二、生产函数发展脉络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三、技术进步类型选择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n>
                  <a:noFill/>
                </a:ln>
              </a:rPr>
              <a:t>宏观经济监测统计分析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/>
              <p:cNvSpPr txBox="1"/>
              <p:nvPr/>
            </p:nvSpPr>
            <p:spPr>
              <a:xfrm>
                <a:off x="712470" y="1000125"/>
                <a:ext cx="11167110" cy="538734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noAutofit/>
              </a:bodyPr>
              <a:lstStyle/>
              <a:p>
                <a:pPr marL="228600" indent="-228600" algn="l" defTabSz="914400">
                  <a:lnSpc>
                    <a:spcPts val="3800"/>
                  </a:lnSpc>
                  <a:spcBef>
                    <a:spcPts val="0"/>
                  </a:spcBef>
                  <a:buClrTx/>
                  <a:buSzTx/>
                  <a:buFontTx/>
                </a:pPr>
                <a:r>
                  <a:rPr lang="en-US" altLang="zh-CN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     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（一）理论公式</a:t>
                </a:r>
                <a:endParaRPr lang="zh-CN" altLang="en-US" sz="2800" b="1" dirty="0">
                  <a:solidFill>
                    <a:schemeClr val="accent2"/>
                  </a:solidFill>
                  <a:latin typeface="华文楷体" panose="02010600040101010101" charset="-122"/>
                  <a:ea typeface="华文楷体" panose="02010600040101010101" charset="-122"/>
                </a:endParaRP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</a:rPr>
                  <a:t> 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1．流行公式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替代弹性度量由边际技术替代率变化所引致的要素比率百分比变化。两要素生产函数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,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𝐿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中，资本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与劳动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𝐿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之间的替代弹性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为：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sz="2200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𝜎</m:t>
                      </m:r>
                      <m:r>
                        <a:rPr lang="en-US" altLang="zh-CN" sz="2200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=−</m:t>
                      </m:r>
                      <m:f>
                        <m:fPr>
                          <m:ctrlPr>
                            <a:rPr lang="en-US" altLang="zh-CN" sz="2200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  <m:r>
                        <a:rPr lang="en-US" altLang="zh-CN" sz="2200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200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  <m:r>
                        <a:rPr lang="en-US" altLang="zh-CN" sz="2200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200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)/(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</m:t>
                          </m:r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)/(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sz="2200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sz="2200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sz="2200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altLang="zh-CN" sz="2200" i="1" dirty="0"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</a:endParaRP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1500"/>
                  </a:spcBef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其值域为[0，∞），取值越大，表明要素之间替代性越强。通常以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=1为界，将值域分为两部分：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 &gt;1，称为替代关系；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&lt;1，称为互补关系。</a:t>
                </a:r>
              </a:p>
            </p:txBody>
          </p:sp>
        </mc:Choice>
        <mc:Fallback xmlns=""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70" y="1000125"/>
                <a:ext cx="11167110" cy="53873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49008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一、要素替代弹性概述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2470" y="771525"/>
            <a:ext cx="10701020" cy="638175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indent="5588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en-US" sz="2200" dirty="0"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</a:rPr>
              <a:t>．几何解释</a:t>
            </a:r>
          </a:p>
          <a:p>
            <a:pPr indent="5588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endParaRPr lang="zh-CN" altLang="en-US" sz="22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49008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一、要素替代弹性概述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3" name="图片 -2147482493" descr="elastic1.gif (3630 bytes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762" y="1517650"/>
            <a:ext cx="4598238" cy="4080717"/>
          </a:xfrm>
          <a:prstGeom prst="rect">
            <a:avLst/>
          </a:prstGeom>
          <a:noFill/>
          <a:ln w="9525"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/>
              <p:cNvSpPr txBox="1"/>
              <p:nvPr/>
            </p:nvSpPr>
            <p:spPr>
              <a:xfrm>
                <a:off x="6291295" y="1415791"/>
                <a:ext cx="4789805" cy="3221355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 marL="342900" indent="-342900" algn="just" defTabSz="266700" fontAlgn="auto">
                  <a:lnSpc>
                    <a:spcPct val="150000"/>
                  </a:lnSpc>
                  <a:buFont typeface="Wingdings" panose="05000000000000000000" charset="0"/>
                  <a:buChar char="Ø"/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在</a:t>
                </a: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e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点，MRTS为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sub>
                    </m:sSub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，要素比率为</a:t>
                </a: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L/K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。</a:t>
                </a:r>
              </a:p>
              <a:p>
                <a:pPr marL="342900" indent="-342900" algn="just" defTabSz="266700" fontAlgn="auto">
                  <a:lnSpc>
                    <a:spcPct val="150000"/>
                  </a:lnSpc>
                  <a:buFont typeface="Wingdings" panose="05000000000000000000" charset="0"/>
                  <a:buChar char="Ø"/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在e</a:t>
                </a: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’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点，MRTS增加为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’</m:t>
                        </m:r>
                      </m:sub>
                    </m:sSub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’</m:t>
                        </m:r>
                      </m:sub>
                    </m:sSub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，要素比率增加为</a:t>
                </a: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L’/K’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。</a:t>
                </a:r>
              </a:p>
              <a:p>
                <a:pPr marL="342900" indent="-342900" algn="just" defTabSz="266700" fontAlgn="auto">
                  <a:lnSpc>
                    <a:spcPct val="150000"/>
                  </a:lnSpc>
                  <a:buFont typeface="Wingdings" panose="05000000000000000000" charset="0"/>
                  <a:buChar char="Ø"/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替代弹性恰好为要素比率变化率（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R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）对MRTS变化率（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M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）的反应程度，即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R</m:t>
                    </m:r>
                    <m: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/∆</m:t>
                    </m:r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M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。</a:t>
                </a:r>
              </a:p>
            </p:txBody>
          </p:sp>
        </mc:Choice>
        <mc:Fallback xmlns=""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295" y="1415791"/>
                <a:ext cx="4789805" cy="3221355"/>
              </a:xfrm>
              <a:prstGeom prst="rect">
                <a:avLst/>
              </a:prstGeom>
              <a:blipFill>
                <a:blip r:embed="rId4"/>
                <a:stretch>
                  <a:fillRect l="-1654" r="-8397" b="-24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12470" y="761365"/>
                <a:ext cx="11409680" cy="585787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noAutofit/>
              </a:bodyPr>
              <a:lstStyle/>
              <a:p>
                <a:pPr marL="228600" indent="-228600" algn="l" defTabSz="914400">
                  <a:lnSpc>
                    <a:spcPts val="3800"/>
                  </a:lnSpc>
                  <a:spcBef>
                    <a:spcPts val="0"/>
                  </a:spcBef>
                  <a:buClrTx/>
                  <a:buSzTx/>
                  <a:buFontTx/>
                </a:pPr>
                <a:r>
                  <a:rPr lang="en-US" altLang="zh-CN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    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</a:rPr>
                  <a:t> 3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</a:rPr>
                  <a:t>．其他公式</a:t>
                </a: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  <m:r>
                      <a:rPr lang="en-US" altLang="zh-CN" sz="20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=−</m:t>
                    </m:r>
                    <m:f>
                      <m:f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𝑑𝑙𝑛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𝑑𝑙𝑛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𝐾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  <m:r>
                      <a:rPr lang="en-US" altLang="zh-CN" sz="20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𝑑𝑙𝑛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𝑑𝑙𝑛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𝐾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  <m:r>
                      <a:rPr lang="en-US" altLang="zh-CN" sz="20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𝑑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)/(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𝑑</m:t>
                        </m:r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𝐾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)/(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𝐾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𝐿</m:t>
                            </m:r>
                          </m:sub>
                        </m:s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en-US" sz="2000" dirty="0"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</a:rPr>
                  <a:t>的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微分项展开，得替代弹性的另一表达式：</a:t>
                </a:r>
              </a:p>
              <a:p>
                <a:pPr indent="457200" algn="ctr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59296752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𝜎</m:t>
                      </m:r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(2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latin typeface="Cambria Math" panose="02040503050406030204" pitchFamily="18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𝐿𝐿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i="1" dirty="0">
                                      <a:latin typeface="Cambria Math" panose="02040503050406030204" pitchFamily="18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𝐾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latin typeface="Cambria Math" panose="02040503050406030204" pitchFamily="18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𝐾𝐾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i="1" dirty="0">
                                      <a:latin typeface="Cambria Math" panose="02040503050406030204" pitchFamily="18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𝐿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𝐾𝐿</m:t>
                          </m:r>
                        </m:den>
                      </m:f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i="1" dirty="0">
                                      <a:latin typeface="Cambria Math" panose="02040503050406030204" pitchFamily="18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altLang="zh-CN" i="1" dirty="0">
                                      <a:latin typeface="Cambria Math" panose="02040503050406030204" charset="0"/>
                                      <a:ea typeface="华文楷体" panose="02010600040101010101" charset="-122"/>
                                      <a:cs typeface="Cambria Math" panose="02040503050406030204" charset="0"/>
                                    </a:rPr>
                                    <m:t>𝐿𝐾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d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𝐵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altLang="zh-CN" i="1" dirty="0"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其中，分母括号内是生产函数加边海瑟矩阵B的行列式，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</m:sub>
                    </m:sSub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sub>
                    </m:sSub>
                  </m:oMath>
                </a14:m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则为B的第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</a:rPr>
                  <a:t>LK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项余子式。</a:t>
                </a: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根据Young定理，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𝐿𝐾</m:t>
                        </m:r>
                      </m:sub>
                    </m:sSub>
                    <m:sSub>
                      <m:sSubPr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𝑓</m:t>
                        </m:r>
                      </m:e>
                      <m:sub>
                        <m:r>
                          <a:rPr lang="en-US" altLang="zh-CN" sz="20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𝐾𝐿</m:t>
                        </m:r>
                      </m:sub>
                    </m:sSub>
                  </m:oMath>
                </a14:m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，进而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𝐿𝐾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0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 dirty="0">
                                <a:latin typeface="Cambria Math" panose="02040503050406030204" pitchFamily="18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000" i="1" dirty="0">
                                <a:latin typeface="Cambria Math" panose="02040503050406030204" charset="0"/>
                                <a:ea typeface="华文楷体" panose="02010600040101010101" charset="-122"/>
                                <a:cs typeface="Cambria Math" panose="02040503050406030204" charset="0"/>
                              </a:rPr>
                              <m:t>𝐾𝐿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，因此替代弹性具有对称性：</a:t>
                </a:r>
              </a:p>
              <a:p>
                <a:pPr indent="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𝜎</m:t>
                      </m:r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altLang="zh-CN" i="1" dirty="0"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buClrTx/>
                  <a:buSzTx/>
                  <a:buNone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在规模报酬不变时，利用“要素价格等于其边际产出”的生产者最优决策均衡条件，写作：</a:t>
                </a:r>
              </a:p>
              <a:p>
                <a:pPr indent="0" algn="just" defTabSz="266700" fontAlgn="auto">
                  <a:lnSpc>
                    <a:spcPct val="100000"/>
                  </a:lnSpc>
                  <a:buClrTx/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𝜎</m:t>
                      </m:r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𝐿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en-US" altLang="zh-CN" i="1" dirty="0">
                                  <a:latin typeface="Cambria Math" panose="02040503050406030204" pitchFamily="18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CN" i="1" dirty="0">
                                  <a:latin typeface="Cambria Math" panose="02040503050406030204" charset="0"/>
                                  <a:ea typeface="华文楷体" panose="02010600040101010101" charset="-122"/>
                                  <a:cs typeface="Cambria Math" panose="02040503050406030204" charset="0"/>
                                </a:rPr>
                                <m:t>𝐾</m:t>
                              </m:r>
                            </m:sub>
                          </m:sSub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  <m:r>
                        <a:rPr lang="en-US" altLang="zh-CN" i="1" dirty="0">
                          <a:latin typeface="Cambria Math" panose="02040503050406030204" charset="0"/>
                          <a:ea typeface="华文楷体" panose="02010600040101010101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i="1" dirty="0">
                              <a:latin typeface="Cambria Math" panose="02040503050406030204" pitchFamily="18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𝐾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𝐿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𝑑𝑙𝑛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𝑤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/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𝑟</m:t>
                          </m:r>
                          <m:r>
                            <a:rPr lang="en-US" altLang="zh-CN" i="1" dirty="0">
                              <a:latin typeface="Cambria Math" panose="02040503050406030204" charset="0"/>
                              <a:ea typeface="华文楷体" panose="02010600040101010101" charset="-122"/>
                              <a:cs typeface="Cambria Math" panose="02040503050406030204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altLang="zh-CN" i="1" dirty="0"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</a:endParaRPr>
              </a:p>
              <a:p>
                <a:pPr indent="457200" algn="just" defTabSz="266700" fontAlgn="auto">
                  <a:lnSpc>
                    <a:spcPct val="100000"/>
                  </a:lnSpc>
                  <a:spcBef>
                    <a:spcPts val="1000"/>
                  </a:spcBef>
                  <a:buClrTx/>
                  <a:buSzTx/>
                  <a:buNone/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</a:rPr>
                  <a:t>即替代弹性反映要素比价(w/r)变化率对要素比率(K/L)变化率的影响。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en-US" altLang="zh-CN" sz="2200" i="1" dirty="0"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</a:endParaRP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1500"/>
                  </a:spcBef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70" y="761365"/>
                <a:ext cx="11409680" cy="58578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49008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一、要素替代弹性概述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49008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一、要素替代弹性概述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/>
              <p:cNvSpPr txBox="1"/>
              <p:nvPr/>
            </p:nvSpPr>
            <p:spPr>
              <a:xfrm>
                <a:off x="802640" y="978535"/>
                <a:ext cx="11018520" cy="6163310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r>
                  <a:rPr lang="en-US" altLang="zh-CN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 </a:t>
                </a:r>
                <a:r>
                  <a:rPr lang="zh-CN" altLang="en-US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（二）实证估计</a:t>
                </a:r>
              </a:p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  <a:sym typeface="+mn-ea"/>
                  </a:rPr>
                  <a:t>   </a:t>
                </a: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 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1．估值比较</a:t>
                </a:r>
              </a:p>
              <a:p>
                <a:pPr indent="558800" algn="just" defTabSz="266700" fontAlgn="auto">
                  <a:lnSpc>
                    <a:spcPct val="200000"/>
                  </a:lnSpc>
                  <a:spcBef>
                    <a:spcPts val="50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经济增长研究中生产函数选择的适用性，可根据要素替代弹性估计结果检验。</a:t>
                </a:r>
              </a:p>
              <a:p>
                <a:pPr marL="457200" indent="-265430" algn="just" defTabSz="266700" fontAlgn="auto">
                  <a:lnSpc>
                    <a:spcPct val="200000"/>
                  </a:lnSpc>
                  <a:spcBef>
                    <a:spcPts val="500"/>
                  </a:spcBef>
                  <a:spcAft>
                    <a:spcPct val="0"/>
                  </a:spcAft>
                  <a:buFont typeface="Wingdings" panose="05000000000000000000" charset="0"/>
                  <a:buChar char="Ø"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C-D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生产函数暗含单位替代弹性(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σ</m:t>
                    </m:r>
                    <m: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=1</m:t>
                    </m:r>
                  </m:oMath>
                </a14:m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)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假定，无法反映要素替代弹性的时变性和技术进步的偏向性。</a:t>
                </a:r>
              </a:p>
              <a:p>
                <a:pPr marL="457200" indent="-265430" algn="just" defTabSz="266700" fontAlgn="auto">
                  <a:lnSpc>
                    <a:spcPct val="200000"/>
                  </a:lnSpc>
                  <a:spcBef>
                    <a:spcPts val="500"/>
                  </a:spcBef>
                  <a:spcAft>
                    <a:spcPct val="0"/>
                  </a:spcAft>
                  <a:buFont typeface="Wingdings" panose="05000000000000000000" charset="0"/>
                  <a:buChar char="Ø"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不变替代弹性(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CES)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生产函数，替代弹性估计研究才迅速兴起，并积累起大量文献。</a:t>
                </a:r>
              </a:p>
              <a:p>
                <a:pPr marL="457200" indent="-265430" algn="just" defTabSz="266700" fontAlgn="auto">
                  <a:lnSpc>
                    <a:spcPct val="150000"/>
                  </a:lnSpc>
                  <a:spcBef>
                    <a:spcPts val="500"/>
                  </a:spcBef>
                  <a:spcAft>
                    <a:spcPct val="0"/>
                  </a:spcAft>
                  <a:buFont typeface="Wingdings" panose="05000000000000000000" charset="0"/>
                  <a:buChar char="Ø"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</p:txBody>
          </p:sp>
        </mc:Choice>
        <mc:Fallback xmlns=""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640" y="978535"/>
                <a:ext cx="11018520" cy="61633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49008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一、要素替代弹性概述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2640" y="978535"/>
            <a:ext cx="11250295" cy="50717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252095" algn="just" defTabSz="26670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2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．基本判断</a:t>
            </a:r>
          </a:p>
          <a:p>
            <a:pPr indent="457200" algn="just" defTabSz="266700" fontAlgn="auto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梳理国内外实证估计文献，形成四点基本判断：</a:t>
            </a:r>
          </a:p>
          <a:p>
            <a:pPr marL="457200" indent="-289560" algn="just" defTabSz="266700" fontAlgn="auto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其一、替代弹性估计高度依赖技术设定。</a:t>
            </a:r>
          </a:p>
          <a:p>
            <a:pPr marL="457200" indent="-289560" algn="just" defTabSz="266700" fontAlgn="auto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其二，替代弹性存在明显跨国差异，对我国有关问题研究不应直接套用国外研究的替代弹性取值。</a:t>
            </a:r>
          </a:p>
          <a:p>
            <a:pPr marL="457200" indent="-289560" algn="just" defTabSz="266700" fontAlgn="auto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其三，替代弹性取值并非固定不变，估计我国替代弹性时必须设法揭示其时变特征。</a:t>
            </a:r>
          </a:p>
          <a:p>
            <a:pPr marL="457200" indent="-289560" algn="just" defTabSz="266700" fontAlgn="auto">
              <a:lnSpc>
                <a:spcPct val="15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其四，替代弹性在宏观、中观和微观层面具有明显差异。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840105" y="895985"/>
                <a:ext cx="11148695" cy="58826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711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773799597"/>
                    </a:ext>
                  </a:extLst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（一）三大特例生产函数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替代弹性值域两端，分别对应列昂惕夫生产函数（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=0</m:t>
                    </m:r>
                  </m:oMath>
                </a14:m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和线性生产函数（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σ</m:t>
                    </m:r>
                    <m: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=∞</m:t>
                    </m:r>
                  </m:oMath>
                </a14:m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）。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但在高度加总的宏观经济中，这两种极端情形很难出现。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   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作为评判替代性强弱的标准，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=1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是一个重要特例。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C-D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生产函数基本形式为：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</a:t>
                </a:r>
              </a:p>
              <a:p>
                <a:pPr indent="0" algn="ctr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𝐴</m:t>
                    </m:r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e>
                      <m:sup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𝛼</m:t>
                        </m:r>
                      </m:sup>
                    </m:sSup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𝐿</m:t>
                        </m:r>
                      </m:e>
                      <m:sup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𝛽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        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其中，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A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反映广义技术水平，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𝛼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𝛽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分别为资本与劳动的产出弹性。规模报酬不变（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𝛼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𝛽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=1</m:t>
                    </m:r>
                  </m:oMath>
                </a14:m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情形下，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𝛼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𝛽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等价于资本份额与劳动份额。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       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C-D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生产函数也有明显不足：一则完全排除要素替代关系的时空差异，无法借助经验数据确定替代弹性；二则内在锁定中性技术进步假定，无法刻画偏向型技术进步对增长的影响。</a:t>
                </a:r>
                <a:endParaRPr lang="zh-CN" altLang="en-US" sz="2200" dirty="0"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105" y="895985"/>
                <a:ext cx="11148695" cy="5882640"/>
              </a:xfrm>
              <a:prstGeom prst="rect">
                <a:avLst/>
              </a:prstGeom>
              <a:blipFill rotWithShape="1">
                <a:blip r:embed="rId2"/>
                <a:stretch>
                  <a:fillRect r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二、生产函数发展脉络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734695" y="975360"/>
                <a:ext cx="11148695" cy="58826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711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773799597"/>
                    </a:ext>
                  </a:extLst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（二）不变替代弹性生产函数</a:t>
                </a:r>
              </a:p>
              <a:p>
                <a:pPr indent="6096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不变替代弹性（CES）生产函数在放松规模报酬不变假定后，其基本形式为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：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  </a:t>
                </a:r>
              </a:p>
              <a:p>
                <a:pPr indent="0" algn="ctr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      </a:t>
                </a:r>
              </a:p>
              <a:p>
                <a:pPr indent="609600" algn="just" defTabSz="266700" fontAlgn="auto">
                  <a:lnSpc>
                    <a:spcPct val="170000"/>
                  </a:lnSpc>
                  <a:spcBef>
                    <a:spcPts val="0"/>
                  </a:spcBef>
                  <a:buClrTx/>
                  <a:buSzTx/>
                  <a:buNone/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其中，</a:t>
                </a:r>
                <a14:m>
                  <m:oMath xmlns:m="http://schemas.openxmlformats.org/officeDocument/2006/math"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𝐴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反映广义技术水平，</a:t>
                </a:r>
                <a14:m>
                  <m:oMath xmlns:m="http://schemas.openxmlformats.org/officeDocument/2006/math"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𝛿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为分配系数，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ρ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为替代系数（</a:t>
                </a:r>
                <a14:m>
                  <m:oMath xmlns:m="http://schemas.openxmlformats.org/officeDocument/2006/math"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𝜎</m:t>
                    </m:r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=1/(1+</m:t>
                    </m:r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𝜌</m:t>
                    </m:r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)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），</a:t>
                </a:r>
                <a14:m>
                  <m:oMath xmlns:m="http://schemas.openxmlformats.org/officeDocument/2006/math">
                    <m:r>
                      <a:rPr lang="zh-CN" altLang="en-US" sz="24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𝑣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为规模报酬系数。</a:t>
                </a:r>
              </a:p>
              <a:p>
                <a:pPr indent="609600" algn="just" defTabSz="266700" fontAlgn="auto">
                  <a:lnSpc>
                    <a:spcPct val="17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替代弹性在时间上具有弱稳定性。同时，CES生产函数允许采用一般要素增强型技术进步，也为利用实际数据揭示技术进步类型提供了可能。但CES生产函数假定σ与样本点无关，其估计结果实际是样本期的平均值。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695" y="975360"/>
                <a:ext cx="11148695" cy="5882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二、生产函数发展脉络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955" y="2064385"/>
            <a:ext cx="3646805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542290" y="909320"/>
                <a:ext cx="11543665" cy="58826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711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773799597"/>
                    </a:ext>
                  </a:extLst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（三）可变替代弹性生产函数</a:t>
                </a: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假定替代弹性随要素比率线性变化（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𝜎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𝑏𝑘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），其VES生产函数的集约形式为：</a:t>
                </a: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zh-CN" altLang="en-US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zh-CN" altLang="en-US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indent="584200" algn="just" defTabSz="266700" fontAlgn="auto">
                  <a:lnSpc>
                    <a:spcPct val="14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其证明：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b</m:t>
                    </m:r>
                    <m: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=0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时，该式退化为CES生产函数；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b</m:t>
                    </m:r>
                    <m: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=0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且时，其退化为C-D生产函数。时（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σ</m:t>
                    </m:r>
                    <m: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=1+</m:t>
                    </m:r>
                    <m:r>
                      <m:rPr>
                        <m:sty m:val="p"/>
                      </m:rPr>
                      <a:rPr lang="zh-CN" altLang="en-US" sz="2300" dirty="0">
                        <a:latin typeface="Cambria Math" panose="02040503050406030204" pitchFamily="18" charset="0"/>
                        <a:ea typeface="华文楷体" panose="02010600040101010101" charset="-122"/>
                        <a:cs typeface="华文楷体" panose="02010600040101010101" charset="-122"/>
                      </a:rPr>
                      <m:t>bk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），可写成如下常用形式：</a:t>
                </a: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zh-CN" altLang="en-US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其中，A反映广义技术水平，b为替代系数，c为分配系数，v为规模报酬系数。对其取对数，在b=0处取泰勒展式1阶近似，即可化为易估计的线性模型。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290" y="909320"/>
                <a:ext cx="11543665" cy="5882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二、生产函数发展脉络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825" y="2379345"/>
            <a:ext cx="3562350" cy="790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975" y="4282440"/>
            <a:ext cx="35052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29554" y="1183341"/>
            <a:ext cx="10525655" cy="5238974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647315" y="1758315"/>
            <a:ext cx="8807450" cy="72263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经济增长理论概述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647315" y="3594100"/>
            <a:ext cx="8808720" cy="7226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spcAft>
                <a:spcPct val="35000"/>
              </a:spcAft>
              <a:buClrTx/>
              <a:buSzTx/>
              <a:buFont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第三节 中国经济增长实证估计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647315" y="4505325"/>
            <a:ext cx="8809355" cy="72263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第四节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经济增长动力与增长核算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91" y="595281"/>
            <a:ext cx="1972024" cy="1972024"/>
          </a:xfrm>
          <a:prstGeom prst="rect">
            <a:avLst/>
          </a:prstGeom>
        </p:spPr>
      </p:pic>
      <p:sp>
        <p:nvSpPr>
          <p:cNvPr id="3" name="圆角矩形 14"/>
          <p:cNvSpPr/>
          <p:nvPr/>
        </p:nvSpPr>
        <p:spPr>
          <a:xfrm>
            <a:off x="2647315" y="2682875"/>
            <a:ext cx="8808085" cy="72263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第二节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总量生产函数要点梳理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81771" y="158149"/>
            <a:ext cx="98327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719455" y="909320"/>
                <a:ext cx="11106150" cy="58826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追求可变替代弹性的努力，在超越对数（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Translog）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生产函数方面取得重要突破。对两要素生产函数，其一般形式为：</a:t>
                </a: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zh-CN" altLang="en-US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en-US" altLang="zh-CN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Translog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生产函数的显著优势在于易估计和包容性。所谓易估计，一则其只需最基本的投入产出指标；二则其可以方便地推广至多要素情形，而无需任何实质变化。至于包容性，一是指无需施加强硬假定，完全由实际数据估计与检验；二是其可将多种重要生产函数作为特例。</a:t>
                </a: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然而，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Translog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生产函数的表层参数与深层参数之间关系复杂，限制了对重要参数（如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σ</m:t>
                    </m:r>
                  </m:oMath>
                </a14:m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）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的有效估计。</a:t>
                </a:r>
                <a:endParaRPr lang="en-US" altLang="zh-CN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zh-CN" altLang="en-US" sz="2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455" y="909320"/>
                <a:ext cx="11106150" cy="5882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二、生产函数发展脉络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575" y="2226945"/>
            <a:ext cx="75628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730885" y="909320"/>
                <a:ext cx="11310620" cy="58826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711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773799597"/>
                    </a:ext>
                  </a:extLst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（一）技术进步分类</a:t>
                </a:r>
              </a:p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1．要素增强型技术进步</a:t>
                </a:r>
              </a:p>
              <a:p>
                <a:pPr indent="584200" algn="just" defTabSz="266700" fontAlgn="auto">
                  <a:lnSpc>
                    <a:spcPct val="17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两要素新古典生产函数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)=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𝐾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),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𝐿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))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中，产出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</m:oMath>
                </a14:m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、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资本投入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K</m:t>
                    </m:r>
                  </m:oMath>
                </a14:m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、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劳动投入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L</m:t>
                    </m:r>
                  </m:oMath>
                </a14:m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、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技术水平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T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均为时间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t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的函数，可简记为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𝐾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,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𝐿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,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𝑇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)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。</a:t>
                </a:r>
              </a:p>
              <a:p>
                <a:pPr indent="584200" algn="just" defTabSz="266700" fontAlgn="auto">
                  <a:lnSpc>
                    <a:spcPct val="17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可由一般要素增强型生产函数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𝐹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𝐴𝐾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,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𝐵𝐿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)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代理，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A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与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B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分别表示资本效率和劳动效率（二者联合反映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T），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相应变化率为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𝛾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𝐾</m:t>
                        </m:r>
                      </m:sub>
                    </m:sSub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𝑑𝑙𝑛𝐴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𝛾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𝐿</m:t>
                        </m:r>
                      </m:sub>
                    </m:sSub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𝑑𝑙𝑛𝐵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。</a:t>
                </a:r>
              </a:p>
              <a:p>
                <a:pPr indent="584200" algn="just" defTabSz="266700" fontAlgn="auto">
                  <a:lnSpc>
                    <a:spcPct val="17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根据技术进步促进哪种要素效率的提升，可以区分劳动增强型技术进步、资本增强型技术进步、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TFP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增强型技术进步、一般要素增强型技术进步。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85" y="909320"/>
                <a:ext cx="11310620" cy="58826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三、技术进步类型选择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730885" y="909320"/>
                <a:ext cx="11310620" cy="588264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5842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2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．要素偏向型技术进步</a:t>
                </a:r>
              </a:p>
              <a:p>
                <a:pPr indent="584200" algn="just" defTabSz="266700" fontAlgn="auto">
                  <a:lnSpc>
                    <a:spcPct val="16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偏向型技术进步，可统一于要素分配视角：给定某种限制条件，技术变化之后，如资本份额提高，技术进步为资本偏向型；如资本份额下降，技术进步为劳动偏向型；如资本份额不变，技术进步为中性。</a:t>
                </a:r>
              </a:p>
              <a:p>
                <a:pPr indent="584200" algn="just" defTabSz="266700" fontAlgn="auto">
                  <a:lnSpc>
                    <a:spcPct val="16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希克斯定义的限制条件为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K</m:t>
                    </m:r>
                    <m: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L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不变，故考察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𝐾</m:t>
                        </m:r>
                      </m:sub>
                    </m:sSub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的变化等价于考察相对收入份额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𝑅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𝑆𝐾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𝑆𝐿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𝐾</m:t>
                    </m:r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𝐾</m:t>
                        </m:r>
                      </m:sub>
                    </m:sSub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𝐿</m:t>
                    </m:r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的变化。哈罗德定义的限制条件为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K</m:t>
                    </m:r>
                    <m: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Y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不变，故考察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FK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的变化等价于考察资本份额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𝑆𝐾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𝐾</m:t>
                    </m:r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𝐾</m:t>
                        </m:r>
                      </m:sub>
                    </m:sSub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的变化。索洛定义的限制条件为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L</m:t>
                    </m:r>
                    <m: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3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Y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不变，故考察</a:t>
                </a:r>
                <a:r>
                  <a:rPr lang="en-US" altLang="zh-CN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FL</a:t>
                </a: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的变化等价于考察劳动份额</a:t>
                </a:r>
                <a14:m>
                  <m:oMath xmlns:m="http://schemas.openxmlformats.org/officeDocument/2006/math"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𝑆𝐿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𝐿</m:t>
                    </m:r>
                    <m:sSub>
                      <m:sSubPr>
                        <m:ctrlPr>
                          <a:rPr lang="en-US" altLang="zh-CN" sz="23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𝐹</m:t>
                        </m:r>
                      </m:e>
                      <m:sub>
                        <m:r>
                          <a:rPr lang="en-US" altLang="zh-CN" sz="23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𝐿</m:t>
                        </m:r>
                      </m:sub>
                    </m:sSub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a:rPr lang="en-US" altLang="zh-CN" sz="23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</m:oMath>
                </a14:m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的变化。</a:t>
                </a:r>
              </a:p>
              <a:p>
                <a:pPr indent="584200" algn="just" defTabSz="266700" fontAlgn="auto">
                  <a:lnSpc>
                    <a:spcPct val="16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r>
                  <a:rPr lang="zh-CN" altLang="en-US" sz="23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总之，偏向型技术进步与中性技术进步对立，指技术进步对要素分配的影响非中立。</a:t>
                </a:r>
              </a:p>
              <a:p>
                <a:pPr indent="584200" algn="just" defTabSz="266700" fontAlgn="auto">
                  <a:lnSpc>
                    <a:spcPct val="17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3059719554"/>
                    </a:ext>
                  </a:extLst>
                </a:pPr>
                <a:endParaRPr lang="zh-CN" altLang="en-US" sz="23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85" y="909320"/>
                <a:ext cx="11310620" cy="5882640"/>
              </a:xfrm>
              <a:prstGeom prst="rect">
                <a:avLst/>
              </a:prstGeom>
              <a:blipFill rotWithShape="1">
                <a:blip r:embed="rId2"/>
                <a:stretch>
                  <a:fillRect r="-1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三、技术进步类型选择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0885" y="771525"/>
            <a:ext cx="11310620" cy="10693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 algn="just" defTabSz="266700" fontAlgn="auto">
              <a:lnSpc>
                <a:spcPct val="130000"/>
              </a:lnSpc>
              <a:spcBef>
                <a:spcPts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（二）两种分类的联系</a:t>
            </a:r>
          </a:p>
          <a:p>
            <a:pPr indent="508000" algn="just" defTabSz="266700" fontAlgn="auto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</a:rPr>
              <a:t>要素偏向型技术与要素增强型技术之间的关系，总结为表6.1。</a:t>
            </a:r>
            <a:endParaRPr lang="zh-CN" altLang="en-US" sz="2000" b="1" dirty="0">
              <a:solidFill>
                <a:schemeClr val="accent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三、技术进步类型选择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895" y="1671320"/>
            <a:ext cx="10592435" cy="50507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904240" y="1456690"/>
            <a:ext cx="10733405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070" y="978535"/>
            <a:ext cx="11310620" cy="4064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508000" algn="just" defTabSz="266700" fontAlgn="auto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</a:rPr>
              <a:t>三种偏向型技术进步定义之间的关系如图6.3所示。</a:t>
            </a: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50927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三、技术进步类型选择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740" y="1288415"/>
            <a:ext cx="10539730" cy="53301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83121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24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/>
        </p:nvSpPr>
        <p:spPr>
          <a:xfrm>
            <a:off x="871220" y="856615"/>
            <a:ext cx="11019790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第三节  中国经济增长实证估计</a:t>
            </a: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1992769" y="2451975"/>
            <a:ext cx="8735060" cy="2387600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一、估计方法选择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二、替代弹性特征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三、技术偏向类型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1025" y="673100"/>
            <a:ext cx="11315700" cy="13271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（一）选择思路</a:t>
            </a:r>
          </a:p>
          <a:p>
            <a:pPr indent="508000" algn="just" defTabSz="266700" fontAlgn="auto">
              <a:lnSpc>
                <a:spcPct val="10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已有文献中，估计替代弹性的方法较多，基本分类见表6.2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759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一、估计方法选择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045" y="1645920"/>
            <a:ext cx="11155680" cy="50622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57580" y="1262380"/>
            <a:ext cx="10535285" cy="38906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609600" algn="just" defTabSz="266700" fontAlgn="auto">
              <a:lnSpc>
                <a:spcPct val="20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本书基于一般要素增强型</a:t>
            </a: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CES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生产函数，选择单方程成本最小化方法，利用改革时期我国省级面板数据，基于变系数面板模型估计替代弹性序列。</a:t>
            </a:r>
          </a:p>
          <a:p>
            <a:pPr indent="609600" algn="just" defTabSz="266700" fontAlgn="auto">
              <a:lnSpc>
                <a:spcPct val="20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这一方法的主要优势为：形式简洁（单方程）；无需施加规模报酬不变和产品市场完全竞争假定（成本最小化方法）；允许同时估计替代弹性与有偏技术进步（一般要素增强型</a:t>
            </a: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CES</a:t>
            </a: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生产函数）；可以反映替代弹性时变性（变系数面板模型）。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759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一、估计方法选择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581025" y="673100"/>
                <a:ext cx="11315700" cy="625792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marL="0" indent="252095" algn="just" defTabSz="266700">
                  <a:lnSpc>
                    <a:spcPct val="150000"/>
                  </a:lnSpc>
                  <a:buClrTx/>
                  <a:buSzTx/>
                  <a:buFontTx/>
                </a:pPr>
                <a:r>
                  <a:rPr lang="en-US" altLang="zh-CN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</a:rPr>
                  <a:t>（二）主要公式</a:t>
                </a:r>
              </a:p>
              <a:p>
                <a:pPr indent="508000" algn="just" defTabSz="266700" fontAlgn="auto">
                  <a:lnSpc>
                    <a:spcPct val="100000"/>
                  </a:lnSpc>
                  <a:spcBef>
                    <a:spcPts val="500"/>
                  </a:spcBef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   一般要素增强型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CES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生产函数形式如下：</a:t>
                </a:r>
              </a:p>
              <a:p>
                <a:pPr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  <a:sym typeface="+mn-ea"/>
                </a:endParaRPr>
              </a:p>
              <a:p>
                <a:pPr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                                                                       （6.12）</a:t>
                </a: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对式（6.12），根据“要素边际产出等于要素价格”分别对资本和劳动构造一阶条件，将二者取对数后相减，得到理论模型：</a:t>
                </a: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                                                                                                                                （6.13）</a:t>
                </a: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根据式（6.13），可直接估计替代弹性，</a:t>
                </a:r>
                <a14:m>
                  <m:oMath xmlns:m="http://schemas.openxmlformats.org/officeDocument/2006/math"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𝜎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𝛽</m:t>
                        </m:r>
                      </m:e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；并可推算技术参数</a:t>
                </a:r>
                <a14:m>
                  <m:oMath xmlns:m="http://schemas.openxmlformats.org/officeDocument/2006/math"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𝛾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𝛽</m:t>
                        </m:r>
                      </m:e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（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1−</m:t>
                    </m:r>
                    <m:sSub>
                      <m:sSubPr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𝛽</m:t>
                        </m:r>
                      </m:e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2</m:t>
                        </m:r>
                      </m:sub>
                    </m:sSub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）</m:t>
                    </m:r>
                  </m:oMath>
                </a14:m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和技术偏向</a:t>
                </a:r>
                <a14:m>
                  <m:oMath xmlns:m="http://schemas.openxmlformats.org/officeDocument/2006/math"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𝐸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𝛽</m:t>
                        </m:r>
                      </m:e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/</m:t>
                    </m:r>
                    <m:sSub>
                      <m:sSubPr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𝛽</m:t>
                        </m:r>
                      </m:e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。利用面板数据估计时，对应的计量模型为：</a:t>
                </a: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 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                                                                                                                                                 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（6.14）</a:t>
                </a: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  <a:sym typeface="+mn-ea"/>
                </a:endParaRPr>
              </a:p>
              <a:p>
                <a:pPr marL="0" lvl="8" indent="508000" algn="just" defTabSz="266700" fontAlgn="auto">
                  <a:lnSpc>
                    <a:spcPct val="100000"/>
                  </a:lnSpc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其中，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i=1,2,…,31，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代表31个省区；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t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代表年份；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𝜀</m:t>
                        </m:r>
                      </m:e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为随机扰动项。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673100"/>
                <a:ext cx="11315700" cy="62579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759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一、估计方法选择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0130" y="1756410"/>
            <a:ext cx="4333875" cy="6578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9925" y="3181350"/>
            <a:ext cx="5772150" cy="815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8138" y="4764405"/>
            <a:ext cx="389572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1025" y="673100"/>
            <a:ext cx="11315700" cy="10674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（三）数据说明</a:t>
            </a:r>
          </a:p>
          <a:p>
            <a:pPr indent="508000" algn="just" defTabSz="266700" fontAlgn="auto">
              <a:lnSpc>
                <a:spcPct val="100000"/>
              </a:lnSpc>
              <a:spcBef>
                <a:spcPts val="50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省级面板数据的指标定义见表6.3</a:t>
            </a: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759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一、估计方法选择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95" y="1635125"/>
            <a:ext cx="10988040" cy="51276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51"/>
          <p:cNvSpPr/>
          <p:nvPr/>
        </p:nvSpPr>
        <p:spPr>
          <a:xfrm>
            <a:off x="1817488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标题 5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5" name="图片 54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4098" name="Rectangle 4"/>
          <p:cNvSpPr>
            <a:spLocks noGrp="1" noChangeArrowheads="1"/>
          </p:cNvSpPr>
          <p:nvPr/>
        </p:nvSpPr>
        <p:spPr>
          <a:xfrm>
            <a:off x="871369" y="856615"/>
            <a:ext cx="10825227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第一节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经济增长理论概述</a:t>
            </a:r>
            <a:endParaRPr lang="zh-CN" altLang="en-US" sz="4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5" name="Rectangle 9"/>
          <p:cNvSpPr txBox="1">
            <a:spLocks noChangeArrowheads="1"/>
          </p:cNvSpPr>
          <p:nvPr/>
        </p:nvSpPr>
        <p:spPr>
          <a:xfrm>
            <a:off x="1992769" y="2451975"/>
            <a:ext cx="8735060" cy="2387600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一、经济增长典型特征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二、经济增长理论回顾</a:t>
            </a:r>
          </a:p>
        </p:txBody>
      </p:sp>
      <p:sp>
        <p:nvSpPr>
          <p:cNvPr id="6" name="矩形 5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370205"/>
            <a:ext cx="11179810" cy="13354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70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（一）时变特征及影响因素</a:t>
            </a:r>
          </a:p>
          <a:p>
            <a:pPr indent="304800" algn="just" defTabSz="266700" eaLnBrk="1" fontAlgn="auto" hangingPunct="1">
              <a:lnSpc>
                <a:spcPts val="3400"/>
              </a:lnSpc>
              <a:spcBef>
                <a:spcPts val="700"/>
              </a:spcBef>
              <a:buClrTx/>
              <a:buSzTx/>
              <a:buFontTx/>
            </a:pPr>
            <a:endParaRPr lang="en-US" altLang="zh-CN" sz="24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7306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二、替代弹性特征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695" y="5912485"/>
            <a:ext cx="111188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defTabSz="266700" fontAlgn="auto"/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我国替代弹性小于1，改革时期呈上升趋势，由80年代不足0.3提高至0.5左右，特别是1995-2005年直线上升。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530" y="1221105"/>
            <a:ext cx="11045825" cy="46913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7306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二、替代弹性特征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695" y="6220460"/>
            <a:ext cx="1111885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defTabSz="266700" fontAlgn="auto"/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从改革、开放、发展三大维度选取18个解释变量，采用分层的逐步回归法进行估计。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060" y="772160"/>
            <a:ext cx="10504805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7306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二、替代弹性特征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695" y="5912485"/>
            <a:ext cx="111188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defTabSz="266700" fontAlgn="auto"/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发展维度对替代弹性影响最强，各估计值均显著为正。开放维度对替代弹性影响较强，估计值统计上均非常显著。改革维度对替代弹性影响最弱，估计值统计上不显著。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850900"/>
            <a:ext cx="10908665" cy="49777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370205"/>
            <a:ext cx="11179810" cy="13354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70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（二）行业差异与总分关系</a:t>
            </a:r>
          </a:p>
          <a:p>
            <a:pPr indent="304800" algn="just" defTabSz="266700" eaLnBrk="1" fontAlgn="auto" hangingPunct="1">
              <a:lnSpc>
                <a:spcPts val="3400"/>
              </a:lnSpc>
              <a:spcBef>
                <a:spcPts val="700"/>
              </a:spcBef>
              <a:buClrTx/>
              <a:buSzTx/>
              <a:buFontTx/>
            </a:pPr>
            <a:endParaRPr lang="en-US" altLang="zh-CN" sz="24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7306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二、替代弹性特征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695" y="5912485"/>
            <a:ext cx="1111885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defTabSz="266700" fontAlgn="auto"/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行业要素替代弹性小于1，且整体呈上升趋势，这一结果对“索洛猜想1”（替代弹性随时间变化）给出有力支持。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9040" y="1195070"/>
            <a:ext cx="10427335" cy="46469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7306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二、替代弹性特征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1050" y="5046345"/>
            <a:ext cx="11118850" cy="15728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 algn="just" defTabSz="266700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估计结果显示，我国三次产业要素替代弹性存在明显差异，第二产业替代弹性最高。根据表6.6给出的时期平均值判断，前一阶段（1978-1994年），国民经济替代弹性低于各产业，“索洛猜想2”遭到拒绝。后一阶段（1995-2011年），国民经济替代弹性介于三次产业之间，对“索洛猜想2”是否成立需进一步判断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330" y="1184910"/>
            <a:ext cx="10741660" cy="36271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7306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二、替代弹性特征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1050" y="4964430"/>
            <a:ext cx="11118850" cy="15424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 algn="just" defTabSz="266700" fontAlgn="auto">
              <a:lnSpc>
                <a:spcPct val="120000"/>
              </a:lnSpc>
            </a:pPr>
            <a:r>
              <a:rPr lang="zh-CN" altLang="en-US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采用</a:t>
            </a:r>
            <a:r>
              <a:rPr lang="en-US" altLang="zh-CN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Young(2013)</a:t>
            </a:r>
            <a:r>
              <a:rPr lang="zh-CN" altLang="en-US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方法，图6.6左图显示，改革时期国民经济替代弹性始终小于三次产业替代弹性加权平均值，拒绝“索洛猜想2”。</a:t>
            </a:r>
          </a:p>
          <a:p>
            <a:pPr indent="457200" algn="just" defTabSz="266700" fontAlgn="auto">
              <a:lnSpc>
                <a:spcPct val="120000"/>
              </a:lnSpc>
            </a:pPr>
            <a:r>
              <a:rPr lang="zh-CN" altLang="en-US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改用</a:t>
            </a:r>
            <a:r>
              <a:rPr lang="en-US" altLang="zh-CN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Oberfield &amp; Raval(2012)</a:t>
            </a:r>
            <a:r>
              <a:rPr lang="zh-CN" altLang="en-US" sz="22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的方法，图6.6右图显示，国民经济替代弹性明显小于基于行业替代弹性推算的替代弹性，再次拒绝“索洛猜想2”且其拒绝能力更强。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415" y="916940"/>
            <a:ext cx="10932795" cy="404749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0080" y="771525"/>
            <a:ext cx="7917180" cy="61531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09600" eaLnBrk="1" fontAlgn="auto" hangingPunct="1">
              <a:lnSpc>
                <a:spcPts val="4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（一）主要特征</a:t>
            </a:r>
          </a:p>
          <a:p>
            <a:pPr indent="252095" algn="just" defTabSz="266700" fontAlgn="auto">
              <a:lnSpc>
                <a:spcPts val="4000"/>
              </a:lnSpc>
              <a:spcBef>
                <a:spcPts val="700"/>
              </a:spcBef>
            </a:pPr>
            <a:endParaRPr lang="en-US" altLang="zh-CN" sz="24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31978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三、技术偏向类型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805" y="1184910"/>
            <a:ext cx="11275695" cy="4232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1695" y="5346065"/>
            <a:ext cx="11202670" cy="21043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 algn="just" defTabSz="266700" fontAlgn="auto">
              <a:buClrTx/>
              <a:buSzTx/>
              <a:buFontTx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由于替代弹性小于1，国民经济、第一产业、第三产业均为资本偏向型技术进步，只有第二产业技术进步呈轻微劳动偏向型。</a:t>
            </a:r>
          </a:p>
          <a:p>
            <a:pPr indent="457200" algn="just" defTabSz="266700" fontAlgn="auto">
              <a:buClrTx/>
              <a:buSzTx/>
              <a:buFontTx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两类方法对国民经济、第一产业和第三产业的资本偏向型技术进步判断一致；但对第二产业技术偏向存在分歧，直接推算法下呈轻微劳动偏向，改进增长核算法下则为资本偏向。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algn="just" defTabSz="266700" fontAlgn="auto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40080" y="771525"/>
            <a:ext cx="7917180" cy="61531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09600" eaLnBrk="1" fontAlgn="auto" hangingPunct="1">
              <a:lnSpc>
                <a:spcPts val="4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（二）文献比较</a:t>
            </a: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31978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三、技术偏向类型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695" y="5702935"/>
            <a:ext cx="11202670" cy="20504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 algn="just" defTabSz="266700" fontAlgn="auto">
              <a:buClrTx/>
              <a:buSzTx/>
              <a:buFontTx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一方面，各项研究对我国技术偏向判断高度一致：改革时期，国民经济技术进步整体呈资本偏向；仅有少数年份为劳动偏向。</a:t>
            </a:r>
          </a:p>
          <a:p>
            <a:pPr indent="457200" algn="just" defTabSz="266700" fontAlgn="auto">
              <a:buClrTx/>
              <a:buSzTx/>
              <a:buFontTx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另一方面，各项研究测算的技术偏向强度差异较大，其主要源于替代弹性估计结果的差异。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024890"/>
            <a:ext cx="10706100" cy="46780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83121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37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/>
        </p:nvSpPr>
        <p:spPr>
          <a:xfrm>
            <a:off x="871220" y="856615"/>
            <a:ext cx="11019790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第四节  经济增长动力与增长核算</a:t>
            </a: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1992769" y="2451975"/>
            <a:ext cx="8735060" cy="2387600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一、增长核算方法简介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二、我国经济增长贡献分解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三、中国绿色全要素生产率测算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712470" y="892175"/>
                <a:ext cx="11275695" cy="572706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r>
                  <a:rPr lang="en-US" altLang="zh-CN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  <a:sym typeface="+mn-ea"/>
                  </a:rPr>
                  <a:t>（一）基本框架</a:t>
                </a:r>
              </a:p>
              <a:p>
                <a:pPr indent="508000" fontAlgn="auto">
                  <a:lnSpc>
                    <a:spcPct val="170000"/>
                  </a:lnSpc>
                  <a:buNone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14:m>
                  <m:oMath xmlns:m="http://schemas.openxmlformats.org/officeDocument/2006/math"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𝑌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)=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𝐴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)∙[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𝐹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𝐾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),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𝐿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)]</m:t>
                    </m:r>
                  </m:oMath>
                </a14:m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中，技术水平</a:t>
                </a:r>
                <a14:m>
                  <m:oMath xmlns:m="http://schemas.openxmlformats.org/officeDocument/2006/math"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𝐴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(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𝑡</m:t>
                    </m:r>
                    <m:r>
                      <a:rPr lang="en-US" altLang="zh-CN" sz="2000" i="1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  <a:sym typeface="+mn-ea"/>
                      </a:rPr>
                      <m:t>)</m:t>
                    </m:r>
                  </m:oMath>
                </a14:m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可称为全要素生产率（TFP）。等式两边取对数并对时间求导，得到：</a:t>
                </a:r>
              </a:p>
              <a:p>
                <a:pPr indent="508000" fontAlgn="auto">
                  <a:lnSpc>
                    <a:spcPct val="150000"/>
                  </a:lnSpc>
                  <a:buNone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楷体" panose="02010600040101010101" charset="-122"/>
                  <a:cs typeface="Times New Roman" panose="02020603050405020304" pitchFamily="18" charset="0"/>
                  <a:sym typeface="+mn-ea"/>
                </a:endParaRPr>
              </a:p>
              <a:p>
                <a:pPr indent="508000" algn="just" fontAlgn="auto">
                  <a:lnSpc>
                    <a:spcPct val="150000"/>
                  </a:lnSpc>
                  <a:buNone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华文楷体" panose="02010600040101010101" charset="-122"/>
                    <a:cs typeface="Times New Roman" panose="02020603050405020304" pitchFamily="18" charset="0"/>
                    <a:sym typeface="+mn-ea"/>
                  </a:rPr>
                  <a:t>其中，括号内分别为资本产出弹性和劳动产出弹性。竞争性市场条件下，要素边际产出等于要素价格，从而要素产出弹性等于要素份额。在规模报酬不变条件下，根据耗尽分配定理，上式可简化为：</a:t>
                </a:r>
              </a:p>
              <a:p>
                <a:pPr indent="508000" algn="just" fontAlgn="auto">
                  <a:lnSpc>
                    <a:spcPct val="150000"/>
                  </a:lnSpc>
                  <a:buNone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  <a:sym typeface="+mn-ea"/>
                </a:endParaRPr>
              </a:p>
              <a:p>
                <a:pPr indent="508000" algn="just" fontAlgn="auto">
                  <a:lnSpc>
                    <a:spcPct val="150000"/>
                  </a:lnSpc>
                  <a:buNone/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经济增长率可以分解为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TFP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增长和两类投入要素增长率的加权平均，权数为要素份额。只要拥有产出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Y、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要素投入（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K，L）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以及要素价格（工资率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w，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资本收益率</a:t>
                </a:r>
                <a:r>
                  <a:rPr lang="en-US" altLang="zh-CN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r）</a:t>
                </a:r>
                <a:r>
                  <a:rPr lang="zh-CN" altLang="en-US" sz="2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charset="0"/>
                    <a:ea typeface="华文楷体" panose="02010600040101010101" charset="-122"/>
                    <a:cs typeface="Cambria Math" panose="02040503050406030204" charset="0"/>
                    <a:sym typeface="+mn-ea"/>
                  </a:rPr>
                  <a:t>的数据，即可利用上式分解经济增长率，其结果常以百分比给出。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70" y="892175"/>
                <a:ext cx="11275695" cy="57270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02526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一、增长核算方法简介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428" y="2356485"/>
            <a:ext cx="5857875" cy="673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5745" y="3923665"/>
            <a:ext cx="6334125" cy="803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9"/>
          <p:cNvSpPr>
            <a:spLocks noGrp="1" noChangeArrowheads="1"/>
          </p:cNvSpPr>
          <p:nvPr>
            <p:ph idx="1"/>
          </p:nvPr>
        </p:nvSpPr>
        <p:spPr>
          <a:xfrm>
            <a:off x="550545" y="168910"/>
            <a:ext cx="11640820" cy="6882765"/>
          </a:xfr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>
            <a:normAutofit/>
          </a:bodyPr>
          <a:lstStyle/>
          <a:p>
            <a:pPr fontAlgn="auto">
              <a:lnSpc>
                <a:spcPts val="3400"/>
              </a:lnSpc>
              <a:buNone/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</a:t>
            </a: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558800" algn="just" fontAlgn="auto">
              <a:lnSpc>
                <a:spcPct val="150000"/>
              </a:lnSpc>
              <a:spcBef>
                <a:spcPts val="700"/>
              </a:spcBef>
              <a:buNone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（一）卡尔多典型事实</a:t>
            </a:r>
          </a:p>
          <a:p>
            <a:pPr marL="0" indent="508000" algn="just" fontAlgn="auto">
              <a:lnSpc>
                <a:spcPct val="130000"/>
              </a:lnSpc>
              <a:buNone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（1）实际人均产出（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Y/L）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持续增长，且其增长率不趋于下降；（2）人均物质资本（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K/L）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持续增长；（3）资本回报率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r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趋于稳定（或仅有温和下降）；（4）资本产出比（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K/Y）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近乎稳定；（5）劳动与资本的收入份额近乎稳定；（6）人均产出增长率，在各国之间存在巨大差异。</a:t>
            </a:r>
          </a:p>
          <a:p>
            <a:pPr marL="0" indent="558800" fontAlgn="auto">
              <a:lnSpc>
                <a:spcPct val="150000"/>
              </a:lnSpc>
              <a:spcBef>
                <a:spcPts val="700"/>
              </a:spcBef>
              <a:buNone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（二）库兹涅茨典型事实</a:t>
            </a:r>
          </a:p>
          <a:p>
            <a:pPr marL="0" indent="508000" algn="just" fontAlgn="auto">
              <a:lnSpc>
                <a:spcPct val="13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1）人均GNP和人口加速增长（增长率高）；（2）技术进步促进生产率不断提高；（3）增长改变经济结构（产业、产品、消费、分配、就业），结构变化又推动增长；（4）社会结构和意识形态迅速转变；（5）增长是全球范围内的普遍现象；（6）各国增长不平衡，差距很大。</a:t>
            </a:r>
            <a:endParaRPr lang="zh-CN" altLang="en-US" sz="21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558800" algn="l" fontAlgn="auto">
              <a:lnSpc>
                <a:spcPct val="150000"/>
              </a:lnSpc>
              <a:spcBef>
                <a:spcPts val="700"/>
              </a:spcBef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（三）琼斯-罗默典型事实</a:t>
            </a:r>
          </a:p>
          <a:p>
            <a:pPr marL="0" indent="508000" algn="just" fontAlgn="auto">
              <a:lnSpc>
                <a:spcPct val="13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1）全球化和城市化，推动市场范围与程度扩大；（2）人口数量和人均GDP均加速增长；（3）各国人均GDP增长率变异性很大；（4）各国收入差距和TFP差异巨大；（5）全球范围内，人均人力资本显著上升；（6）人力资本与非技能劳动的相对工资率长期稳定。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06273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一、经济增长典型特征</a:t>
            </a:r>
          </a:p>
        </p:txBody>
      </p:sp>
      <p:sp>
        <p:nvSpPr>
          <p:cNvPr id="2" name="矩形 1"/>
          <p:cNvSpPr/>
          <p:nvPr/>
        </p:nvSpPr>
        <p:spPr>
          <a:xfrm>
            <a:off x="29845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470" y="892175"/>
            <a:ext cx="11275695" cy="57270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252095" algn="just" defTabSz="26670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24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（二）发展方向</a:t>
            </a:r>
          </a:p>
          <a:p>
            <a:pPr indent="584200" fontAlgn="auto">
              <a:lnSpc>
                <a:spcPct val="170000"/>
              </a:lnSpc>
              <a:buNone/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1．要素细化</a:t>
            </a:r>
          </a:p>
          <a:p>
            <a:pPr marL="457200" indent="457200" algn="just" fontAlgn="auto">
              <a:lnSpc>
                <a:spcPct val="160000"/>
              </a:lnSpc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肯德里克提议将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TFP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增长细分为三部分：与要素质量有关的因素，如知识进步、劳动力素质提高、土地质量变化、资源配置优化；与产权有关的因素，如规模经济、需求强度等；纯政府部门因素及剩余因素。但其未将上述设想付诸测算。</a:t>
            </a:r>
          </a:p>
          <a:p>
            <a:pPr marL="457200" indent="457200" algn="just" fontAlgn="auto">
              <a:lnSpc>
                <a:spcPct val="160000"/>
              </a:lnSpc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丹尼森仅将规模经济、资源配置改善和知识进步纳入其中，而将反映生产要素质量变化的因素调整到投入要素之下。与索洛和肯德里克相比，丹尼森对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TFP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增长贡献率的高估有所减轻。</a:t>
            </a:r>
          </a:p>
          <a:p>
            <a:pPr marL="457200" indent="457200" algn="just" fontAlgn="auto">
              <a:lnSpc>
                <a:spcPct val="160000"/>
              </a:lnSpc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乔根森等人将要素投入做了更为细致的分解：将劳动要素按照行业、性别、年龄、教育背景、职业等因素交叉分类形成不同组别，进而可将劳动投入增长率分解为数量变动和（结构变动带来的）质量变化。</a:t>
            </a:r>
          </a:p>
          <a:p>
            <a:pPr marL="457200" indent="457200" algn="just" fontAlgn="auto">
              <a:lnSpc>
                <a:spcPct val="160000"/>
              </a:lnSpc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还有学者将其他投入引入生产函数，实现生产要素的扩展。</a:t>
            </a: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02526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一、增长核算方法简介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470" y="892175"/>
            <a:ext cx="11275695" cy="57270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584200" fontAlgn="auto">
              <a:lnSpc>
                <a:spcPct val="170000"/>
              </a:lnSpc>
              <a:buNone/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2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．函数变化</a:t>
            </a:r>
          </a:p>
          <a:p>
            <a:pPr marL="0" indent="457200" algn="just" fontAlgn="auto">
              <a:lnSpc>
                <a:spcPct val="20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0" checksum="0"/>
                </a:ext>
              </a:extLst>
            </a:pP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索洛增长核算基于</a:t>
            </a:r>
            <a:r>
              <a:rPr lang="en-US" altLang="zh-CN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C-D</a:t>
            </a: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函数，其内在假定了单位替代弹性和中性技术进步。放松对生产函数的上述严格限定，成为增长核算研究的另一发展方向。</a:t>
            </a:r>
            <a:r>
              <a:rPr lang="en-US" altLang="zh-CN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CES</a:t>
            </a: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生产函数和</a:t>
            </a:r>
            <a:r>
              <a:rPr lang="en-US" altLang="zh-CN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Translog</a:t>
            </a: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生产函数无需预设要素替代弹性大小和技术进步类型，而是根据实际数据估计，据其开展增长核算具有明显的理论优势。</a:t>
            </a:r>
          </a:p>
          <a:p>
            <a:pPr marL="0" indent="457200" algn="just" fontAlgn="auto">
              <a:lnSpc>
                <a:spcPct val="20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0" checksum="0"/>
                </a:ext>
              </a:extLst>
            </a:pP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相比之下，更激进的方式是借助生产前沿边界方法直接测算</a:t>
            </a:r>
            <a:r>
              <a:rPr lang="en-US" altLang="zh-CN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TFP。</a:t>
            </a: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该领域有多种方法，最流行的有两种：一是参数化随机前沿分析法，二是非参数化的数据包络法。</a:t>
            </a:r>
            <a:endParaRPr lang="en-US" altLang="zh-CN" sz="22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02526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一、增长核算方法简介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520" y="771525"/>
            <a:ext cx="11391265" cy="4870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252095" algn="just" defTabSz="26670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22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（一）基础方法测算</a:t>
            </a: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73329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二、我国经济增长贡献分解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45" y="1258570"/>
            <a:ext cx="11520805" cy="45097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1060" y="5835650"/>
            <a:ext cx="11210290" cy="78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57200" algn="just" defTabSz="914400" fontAlgn="auto">
              <a:lnSpc>
                <a:spcPct val="125000"/>
              </a:lnSpc>
              <a:buClrTx/>
              <a:buSzTx/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0" checksum="0"/>
                </a:ext>
              </a:extLst>
            </a:pPr>
            <a:r>
              <a:rPr lang="zh-CN" altLang="en-US" dirty="0">
                <a:latin typeface="华文楷体" panose="02010600040101010101" charset="-122"/>
                <a:ea typeface="华文楷体" panose="02010600040101010101" charset="-122"/>
              </a:rPr>
              <a:t>我国经济保持长期高速增长；劳动投入增长率由高变低，资本投入增长率很高且有上升趋势；劳动产出弹性低，资本产出弹性高；TFP增长率对经济增长的贡献约为33%，与其他发展中国家类似，但低于发达国家。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604520" y="1025525"/>
                <a:ext cx="11391265" cy="569468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r>
                  <a:rPr lang="en-US" altLang="zh-CN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  <a:sym typeface="+mn-ea"/>
                  </a:rPr>
                  <a:t>（二）改进方法测算</a:t>
                </a:r>
                <a:endParaRPr lang="zh-CN" altLang="en-US" sz="2200" b="1" dirty="0">
                  <a:solidFill>
                    <a:schemeClr val="accent2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endParaRPr>
              </a:p>
              <a:p>
                <a:pPr indent="558800" algn="just" defTabSz="266700" fontAlgn="auto">
                  <a:lnSpc>
                    <a:spcPct val="200000"/>
                  </a:lnSpc>
                  <a:spcBef>
                    <a:spcPts val="70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对增长核算方法的改进有两方面：一是将投入要素扩展为五类，除劳动L外，四类资本（K，H，N，S）均为2000年可比价（亿元）；二是利用我国31个省区1978-2017年数据，采用Translog生产函数估算要素替代弹性并进行增长核算。</a:t>
                </a:r>
              </a:p>
              <a:p>
                <a:pPr indent="558800" algn="just" defTabSz="266700" fontAlgn="auto">
                  <a:lnSpc>
                    <a:spcPct val="200000"/>
                  </a:lnSpc>
                  <a:spcBef>
                    <a:spcPts val="70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多要素情形下，Translog生产函数的常用形式为：</a:t>
                </a:r>
              </a:p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58800" algn="just" defTabSz="266700">
                  <a:lnSpc>
                    <a:spcPct val="200000"/>
                  </a:lnSpc>
                  <a:spcBef>
                    <a:spcPts val="700"/>
                  </a:spcBef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其中，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Y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为产出，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𝑋</m:t>
                        </m:r>
                      </m:e>
                      <m:sub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为各种生产要素；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𝛼</m:t>
                        </m:r>
                      </m:e>
                      <m:sub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0</m:t>
                        </m:r>
                      </m:sub>
                    </m:sSub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r>
                      <a:rPr lang="en-US" altLang="zh-CN" sz="22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𝑙𝑛𝐴</m:t>
                    </m:r>
                    <m:r>
                      <a:rPr lang="zh-CN" altLang="en-US" sz="2200" dirty="0">
                        <a:latin typeface="Cambria Math" panose="02040503050406030204" pitchFamily="18" charset="0"/>
                        <a:ea typeface="华文楷体" panose="02010600040101010101" charset="-122"/>
                        <a:sym typeface="+mn-ea"/>
                      </a:rPr>
                      <m:t>，</m:t>
                    </m:r>
                    <m:sSub>
                      <m:sSubPr>
                        <m:ctrlPr>
                          <a:rPr lang="en-US" altLang="zh-CN" sz="22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𝛼</m:t>
                        </m:r>
                      </m:e>
                      <m:sub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𝛼</m:t>
                        </m:r>
                      </m:e>
                      <m:sub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均为待估参数。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20" y="1025525"/>
                <a:ext cx="11391265" cy="56946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73329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二、我国经济增长贡献分解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5600" y="4619625"/>
            <a:ext cx="64008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73329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二、我国经济增长贡献分解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685" y="838835"/>
            <a:ext cx="10757535" cy="5180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2200" y="6019165"/>
            <a:ext cx="10638155" cy="14046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50800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</a:rPr>
              <a:t>估计结果显示，尽管包含众多解释变量，但该模型并未遭多重共线性损害。主要解释变量及其交叉项基本都在10%的显著水平通过t检验，系数符号符合理论预期。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73329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二、我国经济增长贡献分解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9335" y="6181725"/>
            <a:ext cx="10638155" cy="5988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55880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</a:rPr>
              <a:t>结果显示，一旦将各类资本投入均考虑在内，即可充分解释经济增长。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865" y="1025525"/>
            <a:ext cx="10646410" cy="51562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604520" y="1025525"/>
                <a:ext cx="11391265" cy="569468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r>
                  <a:rPr lang="en-US" altLang="zh-CN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</a:rPr>
                  <a:t> 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华文楷体" panose="02010600040101010101" charset="-122"/>
                    <a:ea typeface="华文楷体" panose="02010600040101010101" charset="-122"/>
                    <a:cs typeface="华文楷体" panose="02010600040101010101" charset="-122"/>
                    <a:sym typeface="+mn-ea"/>
                  </a:rPr>
                  <a:t>（一）测算方法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1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．数据包络分析法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数据包络分析法无需假设生产函数形式，并可处理多投入、多产出的复杂系统。通过线性规划技术确定最优生产前沿面，再将每个决策单元与前沿面的偏离程度作为其效率度量。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测算每个决策单元的投入-产出效率值，需求解线性规划模型：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其中，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e>
                      <m:sub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2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𝑦</m:t>
                        </m:r>
                      </m:e>
                      <m:sub>
                        <m:r>
                          <a:rPr lang="en-US" altLang="zh-CN" sz="22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  <a:sym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分别为选定决策单元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DMU</a:t>
                </a:r>
                <a:r>
                  <a:rPr lang="en-US" altLang="zh-CN" sz="2200" baseline="-25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0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的投入和产出向量；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θ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为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DMU</a:t>
                </a:r>
                <a:r>
                  <a:rPr lang="en-US" altLang="zh-CN" sz="2200" baseline="-25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0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投入相对产出的利用率，即技术效率值，故1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-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θ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为冗余投入比例；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λ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是相对</a:t>
                </a:r>
                <a:r>
                  <a:rPr lang="en-US" altLang="zh-CN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DMU</a:t>
                </a:r>
                <a:r>
                  <a:rPr lang="en-US" altLang="zh-CN" sz="2200" baseline="-25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0</a:t>
                </a:r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所新构造的一个有效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θ</m:t>
                    </m:r>
                  </m:oMath>
                </a14:m>
                <a:r>
                  <a:rPr lang="zh-CN" altLang="en-US" sz="22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组合中所有决策单元的组合比例。</a:t>
                </a:r>
              </a:p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58800" algn="just" defTabSz="266700">
                  <a:lnSpc>
                    <a:spcPct val="200000"/>
                  </a:lnSpc>
                  <a:spcBef>
                    <a:spcPts val="700"/>
                  </a:spcBef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en-US" altLang="zh-CN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20" y="1025525"/>
                <a:ext cx="11391265" cy="5694680"/>
              </a:xfrm>
              <a:prstGeom prst="rect">
                <a:avLst/>
              </a:prstGeom>
              <a:blipFill rotWithShape="1">
                <a:blip r:embed="rId2"/>
                <a:stretch>
                  <a:fillRect b="-13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054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三、中国绿色全要素生产率测算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4980" y="3658870"/>
            <a:ext cx="6162675" cy="67754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702945" y="847725"/>
                <a:ext cx="11292840" cy="569468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2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．超效率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SBM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下的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ML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指数</a:t>
                </a: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超效率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SBM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模型可以处理投入冗余和产出不足情形，且其处理包含非期望产出的情形时的精确度高于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DEA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模型。</a:t>
                </a: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超效率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SBM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模型的目标是最大化决策单元的效率值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ρ，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其基本模型为：</a:t>
                </a: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3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endParaRPr lang="zh-CN" altLang="en-US" sz="20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08000" algn="just" defTabSz="266700" fontAlgn="auto">
                  <a:lnSpc>
                    <a:spcPct val="13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282533468"/>
                    </a:ext>
                  </a:extLst>
                </a:pP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其中，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λ</a:t>
                </a:r>
                <a:r>
                  <a:rPr lang="en-US" altLang="zh-CN" sz="2000" baseline="-25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j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是待求解的权重，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si</a:t>
                </a:r>
                <a:r>
                  <a:rPr lang="en-US" altLang="zh-CN" sz="2000" baseline="30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−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是投入冗余，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si</a:t>
                </a:r>
                <a:r>
                  <a:rPr lang="en-US" altLang="zh-CN" sz="2000" baseline="30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+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是期望产出不足，</a:t>
                </a:r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bi</a:t>
                </a:r>
                <a:r>
                  <a:rPr lang="en-US" altLang="zh-CN" sz="2000" baseline="30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−</a:t>
                </a:r>
                <a:r>
                  <a:rPr lang="zh-CN" altLang="en-US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是非期望产出冗余。求解上述线性规划问题，可以得到各决策单元的超效率值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  <a:sym typeface="+mn-ea"/>
                      </a:rPr>
                      <m:t>𝜌</m:t>
                    </m:r>
                  </m:oMath>
                </a14:m>
                <a:r>
                  <a:rPr lang="en-US" altLang="zh-CN" sz="2000" dirty="0">
                    <a:latin typeface="华文楷体" panose="02010600040101010101" charset="-122"/>
                    <a:ea typeface="华文楷体" panose="02010600040101010101" charset="-122"/>
                    <a:sym typeface="+mn-ea"/>
                  </a:rPr>
                  <a:t>。</a:t>
                </a:r>
              </a:p>
              <a:p>
                <a:pPr indent="558800" algn="just" defTabSz="266700" fontAlgn="auto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252095" algn="just" defTabSz="266700">
                  <a:lnSpc>
                    <a:spcPct val="150000"/>
                  </a:lnSpc>
                  <a:spcBef>
                    <a:spcPts val="700"/>
                  </a:spcBef>
                  <a:spcAft>
                    <a:spcPct val="0"/>
                  </a:spcAft>
                </a:pPr>
                <a:endParaRPr lang="zh-CN" altLang="en-US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  <a:p>
                <a:pPr indent="558800" algn="just" defTabSz="266700">
                  <a:lnSpc>
                    <a:spcPct val="200000"/>
                  </a:lnSpc>
                  <a:spcBef>
                    <a:spcPts val="700"/>
                  </a:spcBef>
                  <a:buClrTx/>
                  <a:buSzTx/>
                  <a:buFontTx/>
                  <a:extLst>
                    <a:ext uri="{35155182-B16C-46BC-9424-99874614C6A1}">
                      <wpsdc:indentchars xmlns:wpsdc="http://www.wps.cn/officeDocument/2017/drawingmlCustomData" xmlns="" val="200" checksum="1956455923"/>
                    </a:ext>
                  </a:extLst>
                </a:pPr>
                <a:endParaRPr lang="en-US" altLang="zh-CN" sz="2200" dirty="0">
                  <a:latin typeface="华文楷体" panose="02010600040101010101" charset="-122"/>
                  <a:ea typeface="华文楷体" panose="02010600040101010101" charset="-122"/>
                  <a:sym typeface="+mn-ea"/>
                </a:endParaRP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45" y="847725"/>
                <a:ext cx="11292840" cy="5694680"/>
              </a:xfrm>
              <a:prstGeom prst="rect">
                <a:avLst/>
              </a:prstGeom>
              <a:blipFill rotWithShape="1">
                <a:blip r:embed="rId2"/>
                <a:stretch>
                  <a:fillRect b="-34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054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三、中国绿色全要素生产率测算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8780" y="2846705"/>
            <a:ext cx="6190615" cy="293179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875" y="1163320"/>
            <a:ext cx="11391265" cy="56946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558800" algn="just" defTabSz="266700" fontAlgn="auto">
              <a:lnSpc>
                <a:spcPct val="16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Malmquist-Luenberger指数是一种用于衡量决策单元动态效率变化的工具，可以同时考虑期望产出和非期望产出的影响。ML指数的基本公式为：</a:t>
            </a:r>
          </a:p>
          <a:p>
            <a:pPr indent="508000" algn="just" defTabSz="266700" fontAlgn="auto">
              <a:lnSpc>
                <a:spcPct val="16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508000" algn="just" defTabSz="266700" fontAlgn="auto">
              <a:lnSpc>
                <a:spcPct val="16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508000" algn="just" defTabSz="266700" fontAlgn="auto">
              <a:lnSpc>
                <a:spcPct val="16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558800" algn="just" defTabSz="266700" fontAlgn="auto">
              <a:lnSpc>
                <a:spcPct val="16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其中，x表示投入，y表示期望产出，b表示非期望产出。ML指数大于1表示效率提高，小于1表示效率降低。</a:t>
            </a:r>
          </a:p>
          <a:p>
            <a:pPr indent="558800" algn="just" defTabSz="266700" fontAlgn="auto">
              <a:lnSpc>
                <a:spcPct val="16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r>
              <a:rPr lang="zh-CN" altLang="en-US" sz="22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超效率SBM模型与ML指数结合，既能有效评价静态效率，又能追踪动态效率变化。</a:t>
            </a:r>
          </a:p>
          <a:p>
            <a:pPr indent="558800" algn="just" defTabSz="266700">
              <a:lnSpc>
                <a:spcPct val="150000"/>
              </a:lnSpc>
              <a:spcBef>
                <a:spcPts val="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endParaRPr lang="zh-CN" altLang="en-US" sz="22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558800" algn="just" defTabSz="266700">
              <a:lnSpc>
                <a:spcPct val="200000"/>
              </a:lnSpc>
              <a:spcBef>
                <a:spcPts val="700"/>
              </a:spcBef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1956455923"/>
                </a:ext>
              </a:extLst>
            </a:pPr>
            <a:endParaRPr lang="en-US" altLang="zh-CN" sz="22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5054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三、中国绿色全要素生产率测算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6895" y="2477135"/>
            <a:ext cx="5800725" cy="122428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4520" y="1025525"/>
            <a:ext cx="11391265" cy="56946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252095" algn="just" defTabSz="26670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24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（二）测算结果</a:t>
            </a:r>
          </a:p>
          <a:p>
            <a:pPr indent="6096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1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．变量说明</a:t>
            </a:r>
          </a:p>
          <a:p>
            <a:pPr indent="609600" algn="just" defTabSz="266700" fontAlgn="auto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合理的变量选取，是确保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GTFP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测算结果可靠性的重要条件。</a:t>
            </a:r>
          </a:p>
          <a:p>
            <a:pPr marL="720090" indent="457200" algn="just" defTabSz="266700" fontAlgn="auto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对投入要素，使用物质资本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K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与劳动力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L。</a:t>
            </a:r>
          </a:p>
          <a:p>
            <a:pPr marL="720090" indent="457200" algn="just" defTabSz="266700" fontAlgn="auto">
              <a:lnSpc>
                <a:spcPct val="200000"/>
              </a:lnSpc>
              <a:spcBef>
                <a:spcPts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产出要素包括期望产出与非期望产出：期望产出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Y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选取各地区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GDP；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非期望产出为基于工业三废（废水排放量、一般工业固体废物产生量、废气中二氧化硫排放量）构建的环境污染综合指数。</a:t>
            </a: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4673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三、中国绿色全要素生产率测算</a:t>
            </a:r>
            <a:endParaRPr kumimoji="1" lang="zh-CN" alt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9" name="Rectangle 7"/>
          <p:cNvSpPr>
            <a:spLocks noGrp="1" noRot="1" noChangeArrowheads="1"/>
          </p:cNvSpPr>
          <p:nvPr>
            <p:ph idx="1"/>
          </p:nvPr>
        </p:nvSpPr>
        <p:spPr>
          <a:xfrm>
            <a:off x="551815" y="878840"/>
            <a:ext cx="11383010" cy="5740400"/>
          </a:xfrm>
          <a:ln>
            <a:noFill/>
          </a:ln>
        </p:spPr>
        <p:txBody>
          <a:bodyPr>
            <a:noAutofit/>
          </a:bodyPr>
          <a:lstStyle/>
          <a:p>
            <a:pPr marL="0" indent="609600" fontAlgn="auto">
              <a:lnSpc>
                <a:spcPct val="150000"/>
              </a:lnSpc>
              <a:spcAft>
                <a:spcPts val="1000"/>
              </a:spcAft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b="1" dirty="0">
                <a:latin typeface="华文楷体" panose="02010600040101010101" charset="-122"/>
                <a:ea typeface="华文楷体" panose="02010600040101010101" charset="-122"/>
              </a:rPr>
              <a:t>（一）早期增长思想</a:t>
            </a:r>
          </a:p>
          <a:p>
            <a:pPr marL="457200"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斯密（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A. Smith, 1776）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在《国富论》明确论及经济增长问题。</a:t>
            </a:r>
          </a:p>
          <a:p>
            <a:pPr marL="457200"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李嘉图（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D. Ricardo, 1817）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在《政治经济学与赋税原理》提出生产过程的要素报酬递减规律。</a:t>
            </a:r>
          </a:p>
          <a:p>
            <a:pPr marL="457200"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Ø"/>
              <a:extLst>
                <a:ext uri="{35155182-B16C-46BC-9424-99874614C6A1}">
                  <wpsdc:marlchars xmlns:wpsdc="http://www.wps.cn/officeDocument/2017/drawingmlCustomData" xmlns="" val="200" checksum="2975741746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马尔萨斯（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T. Malthus, 1798）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的《人口原理》，拉姆齐（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F. Ramsey, 1928）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的《储蓄的数学理论》，杨（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A. Young, 1928）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的《报酬递增和技术进步》，熊彼特（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J. Schumpeter, 1934）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的《经济发展理论》，奈特（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F. Knight, 1944）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的《投资的报酬递减》，也为现代增长理论提供了有益思想。</a:t>
            </a: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40354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二、经济增长理论回顾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860" y="771525"/>
            <a:ext cx="11391265" cy="5048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252095" algn="just" defTabSz="266700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2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．结果分析</a:t>
            </a:r>
          </a:p>
          <a:p>
            <a:pPr indent="5080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49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4673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三、中国绿色全要素生产率测算</a:t>
            </a:r>
            <a:endParaRPr kumimoji="1" lang="zh-CN" alt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" y="1276350"/>
            <a:ext cx="11099165" cy="44329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1060" y="5797550"/>
            <a:ext cx="11112500" cy="930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370871155"/>
                </a:ext>
              </a:extLst>
            </a:pPr>
            <a:r>
              <a:rPr lang="zh-CN" altLang="en-US" sz="2100" dirty="0">
                <a:latin typeface="华文楷体" panose="02010600040101010101" charset="-122"/>
                <a:ea typeface="华文楷体" panose="02010600040101010101" charset="-122"/>
              </a:rPr>
              <a:t>过去数十年，中国通过政策引导、技术创新、市场调节等多种手段，逐步实现从传统高污染、高能耗的增长模式向绿色低碳、可持续发展模式的转型。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3" descr="0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79" y="1146810"/>
            <a:ext cx="10727026" cy="525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1346731" y="159"/>
            <a:ext cx="988949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思考与练习</a:t>
            </a:r>
            <a:endParaRPr lang="en-US" altLang="zh-CN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1224280" y="1617345"/>
            <a:ext cx="10135870" cy="4503420"/>
          </a:xfrm>
        </p:spPr>
        <p:txBody>
          <a:bodyPr>
            <a:noAutofit/>
          </a:bodyPr>
          <a:lstStyle/>
          <a:p>
            <a:pPr marL="0" indent="0" algn="just" fontAlgn="auto">
              <a:lnSpc>
                <a:spcPct val="160000"/>
              </a:lnSpc>
              <a:spcBef>
                <a:spcPts val="0"/>
              </a:spcBef>
              <a:buFont typeface="+mj-lt"/>
              <a:buNone/>
            </a:pPr>
            <a:r>
              <a:rPr lang="zh-CN" altLang="en-US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（1）2012年十八大以来，中国经济发展进入新常态，我国经济增长模式发生何种变化？更新数据，揭示我国经济增长主要影响因素的相对贡献有何变化。</a:t>
            </a:r>
          </a:p>
          <a:p>
            <a:pPr marL="0" indent="0" algn="just" fontAlgn="auto">
              <a:lnSpc>
                <a:spcPct val="160000"/>
              </a:lnSpc>
              <a:spcBef>
                <a:spcPts val="0"/>
              </a:spcBef>
              <a:buFont typeface="+mj-lt"/>
              <a:buNone/>
            </a:pPr>
            <a:r>
              <a:rPr lang="zh-CN" altLang="en-US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（2）考察我国不同省份经济增长特征有何异同？选择某一省份，对其总量生产函数进行估计，进而揭示其技术进步特征，并识别经济增长的主导因素。</a:t>
            </a:r>
          </a:p>
          <a:p>
            <a:pPr marL="0" indent="0" algn="just" fontAlgn="auto">
              <a:lnSpc>
                <a:spcPct val="160000"/>
              </a:lnSpc>
              <a:spcBef>
                <a:spcPts val="0"/>
              </a:spcBef>
              <a:buFont typeface="+mj-lt"/>
              <a:buNone/>
            </a:pPr>
            <a:r>
              <a:rPr lang="zh-CN" altLang="en-US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（3）思考如何反映新质生产力对经济增长的影响，并简述其基本思路与主要步骤。</a:t>
            </a:r>
          </a:p>
          <a:p>
            <a:pPr marL="0" indent="0" algn="just" fontAlgn="auto">
              <a:lnSpc>
                <a:spcPct val="160000"/>
              </a:lnSpc>
              <a:spcBef>
                <a:spcPts val="0"/>
              </a:spcBef>
              <a:buFont typeface="+mj-lt"/>
              <a:buNone/>
            </a:pPr>
            <a:r>
              <a:rPr lang="zh-CN" altLang="en-US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（4）阅读文献（郝枫等.自然资本对中国经济增长的深层影响及机制[</a:t>
            </a:r>
            <a:r>
              <a:rPr lang="en-US" altLang="zh-CN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J].《</a:t>
            </a:r>
            <a:r>
              <a:rPr lang="zh-CN" altLang="en-US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中国人口·资源与环境》2024(4):172-186），体会</a:t>
            </a:r>
            <a:r>
              <a:rPr lang="en-US" altLang="zh-CN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BMA</a:t>
            </a:r>
            <a:r>
              <a:rPr lang="zh-CN" altLang="en-US" sz="2200" b="1" dirty="0">
                <a:solidFill>
                  <a:srgbClr val="7030A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方法在克服模型设定难题方面的优势，并反思其尚未广泛使用的原因。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919" y="207010"/>
            <a:ext cx="911860" cy="911860"/>
          </a:xfrm>
          <a:prstGeom prst="rect">
            <a:avLst/>
          </a:prstGeom>
        </p:spPr>
      </p:pic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50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9" name="Rectangle 7"/>
              <p:cNvSpPr>
                <a:spLocks noGrp="1" noRot="1" noChangeArrowheads="1"/>
              </p:cNvSpPr>
              <p:nvPr>
                <p:ph idx="1"/>
              </p:nvPr>
            </p:nvSpPr>
            <p:spPr>
              <a:xfrm>
                <a:off x="551815" y="878840"/>
                <a:ext cx="11383010" cy="5740400"/>
              </a:xfrm>
              <a:ln>
                <a:noFill/>
              </a:ln>
            </p:spPr>
            <p:txBody>
              <a:bodyPr>
                <a:noAutofit/>
              </a:bodyPr>
              <a:lstStyle/>
              <a:p>
                <a:pPr marL="0" indent="609600" fontAlgn="auto">
                  <a:lnSpc>
                    <a:spcPct val="150000"/>
                  </a:lnSpc>
                  <a:spcAft>
                    <a:spcPts val="10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zh-CN" altLang="en-US" sz="2400" b="1" dirty="0">
                    <a:latin typeface="华文楷体" panose="02010600040101010101" charset="-122"/>
                    <a:ea typeface="华文楷体" panose="02010600040101010101" charset="-122"/>
                  </a:rPr>
                  <a:t>（二）古典增长理论</a:t>
                </a:r>
              </a:p>
              <a:p>
                <a:pPr marL="457200" indent="457200" algn="just" fontAlgn="auto">
                  <a:lnSpc>
                    <a:spcPct val="150000"/>
                  </a:lnSpc>
                  <a:spcBef>
                    <a:spcPts val="500"/>
                  </a:spcBef>
                  <a:spcAft>
                    <a:spcPts val="700"/>
                  </a:spcAft>
                  <a:buFont typeface="Wingdings" panose="05000000000000000000" charset="0"/>
                  <a:buChar char="Ø"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r>
                  <a:rPr lang="zh-CN" altLang="en-US" sz="2400" b="1" dirty="0">
                    <a:latin typeface="华文楷体" panose="02010600040101010101" charset="-122"/>
                    <a:ea typeface="华文楷体" panose="02010600040101010101" charset="-122"/>
                  </a:rPr>
                  <a:t>哈罗德-多马模型（</a:t>
                </a:r>
                <a:r>
                  <a:rPr lang="en-US" altLang="zh-CN" sz="2400" b="1" dirty="0">
                    <a:latin typeface="华文楷体" panose="02010600040101010101" charset="-122"/>
                    <a:ea typeface="华文楷体" panose="02010600040101010101" charset="-122"/>
                  </a:rPr>
                  <a:t>H-D</a:t>
                </a:r>
                <a:r>
                  <a:rPr lang="zh-CN" altLang="en-US" sz="2400" b="1" dirty="0">
                    <a:latin typeface="华文楷体" panose="02010600040101010101" charset="-122"/>
                    <a:ea typeface="华文楷体" panose="02010600040101010101" charset="-122"/>
                  </a:rPr>
                  <a:t>模型）</a:t>
                </a:r>
              </a:p>
              <a:p>
                <a:pPr marL="457200" indent="4572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该模型基本假定：生产函数的技术系数固定，资本产出比不变，要素不可替代；外生储蓄率，劳动供给增速固定，不考虑折旧。</a:t>
                </a:r>
              </a:p>
              <a:p>
                <a:pPr marL="457200" indent="4572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资本存量增长率为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∆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𝐼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；资本产出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𝑣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不变，故产出增长率等于资本增长率，即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∆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𝐼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；均衡增长要求投资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𝐼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等于储蓄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𝑆</m:t>
                    </m:r>
                  </m:oMath>
                </a14:m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，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故投资率等于储蓄率，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𝐼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𝑆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。</a:t>
                </a:r>
              </a:p>
              <a:p>
                <a:pPr marL="457200" indent="4572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据此，得到均衡增长的基本等式：</a:t>
                </a: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∆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=(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𝐼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𝑌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)∙</m:t>
                    </m:r>
                    <m:d>
                      <m:d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𝑌</m:t>
                        </m:r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e>
                    </m:d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∙</m:t>
                    </m:r>
                    <m:d>
                      <m:d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d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𝑌</m:t>
                        </m:r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/</m:t>
                        </m:r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e>
                    </m:d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endParaRPr lang="en-US" altLang="zh-CN" sz="2400" dirty="0">
                  <a:latin typeface="华文楷体" panose="02010600040101010101" charset="-122"/>
                  <a:ea typeface="华文楷体" panose="02010600040101010101" charset="-122"/>
                </a:endParaRPr>
              </a:p>
              <a:p>
                <a:pPr marL="457200" indent="457200" algn="just" fontAlgn="auto">
                  <a:lnSpc>
                    <a:spcPct val="150000"/>
                  </a:lnSpc>
                  <a:spcBef>
                    <a:spcPts val="0"/>
                  </a:spcBef>
                  <a:buFont typeface="Wingdings" panose="05000000000000000000" charset="0"/>
                  <a:buNone/>
                  <a:extLst>
                    <a:ext uri="{35155182-B16C-46BC-9424-99874614C6A1}">
                      <wpsdc:marlchars xmlns:wpsdc="http://www.wps.cn/officeDocument/2017/drawingmlCustomData" xmlns="" val="200" checksum="2975741746"/>
                    </a:ext>
                  </a:extLst>
                </a:pPr>
                <a:endParaRPr lang="en-US" altLang="zh-CN" sz="2400" dirty="0"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</mc:Choice>
        <mc:Fallback xmlns="">
          <p:sp>
            <p:nvSpPr>
              <p:cNvPr id="23559" name="Rectangle 7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51815" y="878840"/>
                <a:ext cx="11383010" cy="5740400"/>
              </a:xfr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40354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二、经济增长理论回顾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9" name="Rectangle 7"/>
              <p:cNvSpPr>
                <a:spLocks noGrp="1" noRot="1" noChangeArrowheads="1"/>
              </p:cNvSpPr>
              <p:nvPr>
                <p:ph idx="1"/>
              </p:nvPr>
            </p:nvSpPr>
            <p:spPr>
              <a:xfrm>
                <a:off x="551815" y="1117600"/>
                <a:ext cx="11383010" cy="5740400"/>
              </a:xfrm>
              <a:ln>
                <a:noFill/>
              </a:ln>
            </p:spPr>
            <p:txBody>
              <a:bodyPr>
                <a:noAutofit/>
              </a:bodyPr>
              <a:lstStyle/>
              <a:p>
                <a:pPr marL="0" indent="6096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 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基本结论为：均衡增长率与储蓄率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同向变化，与资本产出比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𝑣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反向变化。</a:t>
                </a:r>
              </a:p>
              <a:p>
                <a:pPr marL="0" indent="6096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进一步，将劳动生产率增长率与人口增长率之和称为自然增长率。经济增长的稳定条件为：实际增长率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𝑌</m:t>
                        </m:r>
                      </m:sub>
                    </m:sSub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有保证的增长率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𝑊</m:t>
                        </m:r>
                      </m:sub>
                    </m:sSub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自然增长率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𝐺</m:t>
                        </m:r>
                      </m:e>
                      <m:sub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。</a:t>
                </a: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由于储蓄率、资本产出比、人口和劳动增长率均为外生决定，三个增长率相等的条件极难实现。因此，这种均衡增长被形象地称为“刀锋增长”。</a:t>
                </a:r>
              </a:p>
              <a:p>
                <a:pPr marL="0" indent="6096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ClrTx/>
                  <a:buSzTx/>
                  <a:buFont typeface="Wingdings" panose="05000000000000000000" charset="0"/>
                  <a:buNone/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en-US" altLang="zh-CN" sz="2400" dirty="0">
                    <a:latin typeface="华文楷体" panose="02010600040101010101" charset="-122"/>
                    <a:ea typeface="华文楷体" panose="02010600040101010101" charset="-122"/>
                  </a:rPr>
                  <a:t>该模型采用生产要素之间缺乏替代性的生产函数，论证资本主义制度下经济增长的内在不稳定性。其假定过于严苛且存在明显缺陷，对若干经济增长典型事实缺乏解释能力，也无法解释经济增长的决定机制。</a:t>
                </a:r>
              </a:p>
            </p:txBody>
          </p:sp>
        </mc:Choice>
        <mc:Fallback xmlns="">
          <p:sp>
            <p:nvSpPr>
              <p:cNvPr id="23559" name="Rectangle 7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51815" y="1117600"/>
                <a:ext cx="11383010" cy="5740400"/>
              </a:xfr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40354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二、经济增长理论回顾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9" name="Rectangle 7"/>
              <p:cNvSpPr>
                <a:spLocks noGrp="1" noRot="1" noChangeArrowheads="1"/>
              </p:cNvSpPr>
              <p:nvPr>
                <p:ph idx="1"/>
              </p:nvPr>
            </p:nvSpPr>
            <p:spPr>
              <a:xfrm>
                <a:off x="589280" y="878840"/>
                <a:ext cx="11345545" cy="5740400"/>
              </a:xfrm>
              <a:ln>
                <a:noFill/>
              </a:ln>
            </p:spPr>
            <p:txBody>
              <a:bodyPr>
                <a:noAutofit/>
              </a:bodyPr>
              <a:lstStyle/>
              <a:p>
                <a:pPr marL="0" indent="609600" fontAlgn="auto">
                  <a:lnSpc>
                    <a:spcPct val="150000"/>
                  </a:lnSpc>
                  <a:spcAft>
                    <a:spcPts val="1000"/>
                  </a:spcAft>
                  <a:buFont typeface="Wingdings" panose="05000000000000000000" charset="0"/>
                  <a:buNone/>
                  <a:extLst>
                    <a:ext uri="{35155182-B16C-46BC-9424-99874614C6A1}">
                      <wpsdc:indentchars xmlns:wpsdc="http://www.wps.cn/officeDocument/2017/drawingmlCustomData" xmlns="" val="200" checksum="4158780845"/>
                    </a:ext>
                  </a:extLst>
                </a:pPr>
                <a:r>
                  <a:rPr lang="zh-CN" altLang="en-US" sz="2400" b="1" dirty="0">
                    <a:latin typeface="华文楷体" panose="02010600040101010101" charset="-122"/>
                    <a:ea typeface="华文楷体" panose="02010600040101010101" charset="-122"/>
                  </a:rPr>
                  <a:t>（三）新古典增长理论</a:t>
                </a:r>
              </a:p>
              <a:p>
                <a:pPr marL="720090" indent="-342265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Font typeface="Wingdings" panose="05000000000000000000" charset="0"/>
                  <a:buChar char="Ø"/>
                </a:pPr>
                <a:r>
                  <a:rPr lang="zh-CN" altLang="en-US" sz="2400" b="1" dirty="0">
                    <a:latin typeface="华文楷体" panose="02010600040101010101" charset="-122"/>
                    <a:ea typeface="华文楷体" panose="02010600040101010101" charset="-122"/>
                  </a:rPr>
                  <a:t>S-S模型</a:t>
                </a:r>
              </a:p>
              <a:p>
                <a:pPr marL="0" indent="6096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None/>
                  <a:extLst>
                    <a:ext uri="{35155182-B16C-46BC-9424-99874614C6A1}">
                      <wpsdc:marlchars xmlns:wpsdc="http://www.wps.cn/officeDocument/2017/drawingmlCustomData" xmlns="" val="0" checksum="0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基本假定：经济制度和个人偏好稳定；新古典总量生产函数，规模报酬不变，生产要素边际报酬递减，要素之间平滑替代；资本积累中考虑折旧（折旧率为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𝛿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），外生储蓄率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；外生技术进步，速度为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g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；外生人口增长率为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𝑛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。</a:t>
                </a:r>
              </a:p>
              <a:p>
                <a:pPr marL="0" indent="6096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None/>
                  <a:extLst>
                    <a:ext uri="{35155182-B16C-46BC-9424-99874614C6A1}">
                      <wpsdc:marlchars xmlns:wpsdc="http://www.wps.cn/officeDocument/2017/drawingmlCustomData" xmlns="" val="0" checksum="0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该模型的核心等式为劳均资本积累微分方程：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e>
                      <m:sup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𝛿</m:t>
                        </m:r>
                      </m:sup>
                    </m:sSup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𝑠𝑓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)−(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g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𝛿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𝑘</m:t>
                    </m:r>
                  </m:oMath>
                </a14:m>
                <a:endParaRPr lang="en-US" altLang="zh-CN" sz="2400" i="1" dirty="0">
                  <a:latin typeface="Cambria Math" panose="02040503050406030204" charset="0"/>
                  <a:ea typeface="华文楷体" panose="02010600040101010101" charset="-122"/>
                  <a:cs typeface="Cambria Math" panose="02040503050406030204" charset="0"/>
                </a:endParaRPr>
              </a:p>
              <a:p>
                <a:pPr marL="0" indent="609600"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500"/>
                  </a:spcAft>
                  <a:buNone/>
                  <a:extLst>
                    <a:ext uri="{35155182-B16C-46BC-9424-99874614C6A1}">
                      <wpsdc:marlchars xmlns:wpsdc="http://www.wps.cn/officeDocument/2017/drawingmlCustomData" xmlns="" val="0" checksum="0"/>
                    </a:ext>
                  </a:extLst>
                </a:pPr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其中，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𝐾</m:t>
                        </m:r>
                      </m:e>
                      <m:sup>
                        <m:r>
                          <a:rPr lang="en-US" altLang="zh-CN" sz="2400" i="1" dirty="0">
                            <a:latin typeface="Cambria Math" panose="02040503050406030204" charset="0"/>
                            <a:ea typeface="华文楷体" panose="02010600040101010101" charset="-122"/>
                            <a:cs typeface="Cambria Math" panose="02040503050406030204" charset="0"/>
                          </a:rPr>
                          <m:t>𝛿</m:t>
                        </m:r>
                      </m:sup>
                    </m:sSup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为劳均资本（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𝐾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/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𝐿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）的变化量；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𝑦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=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𝑓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为集约形式的总量生产函数，其中用于储蓄的部分为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𝑠𝑓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𝑘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(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𝑛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400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g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+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𝛿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)</m:t>
                    </m:r>
                    <m:r>
                      <a:rPr lang="en-US" altLang="zh-CN" sz="2400" i="1" dirty="0">
                        <a:latin typeface="Cambria Math" panose="02040503050406030204" charset="0"/>
                        <a:ea typeface="华文楷体" panose="02010600040101010101" charset="-122"/>
                        <a:cs typeface="Cambria Math" panose="02040503050406030204" charset="0"/>
                      </a:rPr>
                      <m:t>𝑘</m:t>
                    </m:r>
                  </m:oMath>
                </a14:m>
                <a:r>
                  <a:rPr lang="zh-CN" altLang="en-US" sz="2400" dirty="0">
                    <a:latin typeface="华文楷体" panose="02010600040101010101" charset="-122"/>
                    <a:ea typeface="华文楷体" panose="02010600040101010101" charset="-122"/>
                  </a:rPr>
                  <a:t>为考虑人口增长、技术进步和资本折旧后，为保持劳均资本存量不变所需进行的投资（必要投资）。</a:t>
                </a:r>
              </a:p>
            </p:txBody>
          </p:sp>
        </mc:Choice>
        <mc:Fallback xmlns="">
          <p:sp>
            <p:nvSpPr>
              <p:cNvPr id="23559" name="Rectangle 7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9280" y="878840"/>
                <a:ext cx="11345545" cy="5740400"/>
              </a:xfr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40354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二、经济增长理论回顾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9" name="Rectangle 7"/>
          <p:cNvSpPr>
            <a:spLocks noGrp="1" noRot="1" noChangeArrowheads="1"/>
          </p:cNvSpPr>
          <p:nvPr>
            <p:ph idx="1"/>
          </p:nvPr>
        </p:nvSpPr>
        <p:spPr>
          <a:xfrm>
            <a:off x="589280" y="1351280"/>
            <a:ext cx="11345545" cy="4481195"/>
          </a:xfrm>
          <a:ln>
            <a:noFill/>
          </a:ln>
        </p:spPr>
        <p:txBody>
          <a:bodyPr>
            <a:noAutofit/>
          </a:bodyPr>
          <a:lstStyle/>
          <a:p>
            <a:pPr marL="0" indent="609600" fontAlgn="auto">
              <a:lnSpc>
                <a:spcPct val="150000"/>
              </a:lnSpc>
              <a:spcAft>
                <a:spcPts val="0"/>
              </a:spcAft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基本结论为：经济增长存在稳态；经济增长存在收敛倾向，具有相同初始条件的经济体，最终将收敛到相同稳态；经济增长，源于技术进步和资本积累。</a:t>
            </a:r>
          </a:p>
          <a:p>
            <a:pPr marL="0" indent="609600" fontAlgn="auto">
              <a:lnSpc>
                <a:spcPct val="150000"/>
              </a:lnSpc>
              <a:spcAft>
                <a:spcPts val="0"/>
              </a:spcAft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S-S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模型对</a:t>
            </a: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H-D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模型做出明显改进：允许生产要素之间平滑替代，更接近实际；其推导出经济增长存在稳态；其绝对收敛或条件收敛（俱乐部趋同），推测后发国家的人均收入有望追赶发达国家；据其分析框架，还可分解增长驱动因素（技术进步、投入要素）的相对贡献。然而，该模型在某些方面与经济增长典型事实不符，无法深入揭示经济增长的内在动力。</a:t>
            </a: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403542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二、经济增长理论回顾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E0ZGFhNTg2NGIxM2MwYzc0MGFhNjc1YjQzMGNlMWI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8236</Words>
  <Application>Microsoft Office PowerPoint</Application>
  <PresentationFormat>宽屏</PresentationFormat>
  <Paragraphs>424</Paragraphs>
  <Slides>51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黑体</vt:lpstr>
      <vt:lpstr>华文楷体</vt:lpstr>
      <vt:lpstr>华文隶书</vt:lpstr>
      <vt:lpstr>华文中宋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Wingdings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思考与练习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feng hao</cp:lastModifiedBy>
  <cp:revision>73</cp:revision>
  <dcterms:created xsi:type="dcterms:W3CDTF">2015-12-05T08:51:00Z</dcterms:created>
  <dcterms:modified xsi:type="dcterms:W3CDTF">2026-07-24T13:27:17Z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DE91B8C67F1342039BA5CCCD006A79FF_13</vt:lpwstr>
  </property>
  <property fmtid="{D5CDD505-2E9C-101B-9397-08002B2CF9AE}" pid="3" name="KSOProductBuildVer">
    <vt:lpwstr>2052-12.1.0.26895</vt:lpwstr>
  </property>
  <property fmtid="{D5CDD505-2E9C-101B-9397-08002B2CF9AE}" pid="4" name="KSOTemplateUUID">
    <vt:lpwstr>v1.0_mb_46fif/lngfIZSzxymcPcdg==</vt:lpwstr>
  </property>
</Properties>
</file>