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  <p:sldMasterId id="2147483661" r:id="rId2"/>
  </p:sldMasterIdLst>
  <p:notesMasterIdLst>
    <p:notesMasterId r:id="rId41"/>
  </p:notesMasterIdLst>
  <p:sldIdLst>
    <p:sldId id="369" r:id="rId3"/>
    <p:sldId id="423" r:id="rId4"/>
    <p:sldId id="352" r:id="rId5"/>
    <p:sldId id="370" r:id="rId6"/>
    <p:sldId id="268" r:id="rId7"/>
    <p:sldId id="303" r:id="rId8"/>
    <p:sldId id="391" r:id="rId9"/>
    <p:sldId id="425" r:id="rId10"/>
    <p:sldId id="426" r:id="rId11"/>
    <p:sldId id="427" r:id="rId12"/>
    <p:sldId id="428" r:id="rId13"/>
    <p:sldId id="371" r:id="rId14"/>
    <p:sldId id="354" r:id="rId15"/>
    <p:sldId id="429" r:id="rId16"/>
    <p:sldId id="384" r:id="rId17"/>
    <p:sldId id="402" r:id="rId18"/>
    <p:sldId id="430" r:id="rId19"/>
    <p:sldId id="405" r:id="rId20"/>
    <p:sldId id="406" r:id="rId21"/>
    <p:sldId id="431" r:id="rId22"/>
    <p:sldId id="408" r:id="rId23"/>
    <p:sldId id="432" r:id="rId24"/>
    <p:sldId id="410" r:id="rId25"/>
    <p:sldId id="433" r:id="rId26"/>
    <p:sldId id="434" r:id="rId27"/>
    <p:sldId id="436" r:id="rId28"/>
    <p:sldId id="440" r:id="rId29"/>
    <p:sldId id="441" r:id="rId30"/>
    <p:sldId id="437" r:id="rId31"/>
    <p:sldId id="438" r:id="rId32"/>
    <p:sldId id="439" r:id="rId33"/>
    <p:sldId id="442" r:id="rId34"/>
    <p:sldId id="443" r:id="rId35"/>
    <p:sldId id="444" r:id="rId36"/>
    <p:sldId id="435" r:id="rId37"/>
    <p:sldId id="445" r:id="rId38"/>
    <p:sldId id="446" r:id="rId39"/>
    <p:sldId id="447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926" y="3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bhjh\Desktop\&#20316;&#22270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&#30424;&#25991;&#20214;\&#23398;&#20064;&#22253;&#22320;\&#21830;&#22823;&#24037;&#20316;\&#19987;&#19994;&#24314;&#35774;\&#19987;&#19994;&#24314;&#35774;2023-\&#25945;&#26448;&#24314;&#35774;\&#20070;&#31295;&#31609;&#22791;\ch11%20&#22269;&#38469;&#32463;&#27982;&#32479;&#35745;&#20998;&#26512;&#25968;&#25454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&#30424;&#25991;&#20214;\&#23398;&#20064;&#22253;&#22320;\&#21830;&#22823;&#24037;&#20316;\&#19987;&#19994;&#24314;&#35774;\&#19987;&#19994;&#24314;&#35774;2023-\&#25945;&#26448;&#24314;&#35774;\&#20070;&#31295;&#31609;&#22791;\ch11%20&#22269;&#38469;&#32463;&#27982;&#32479;&#35745;&#20998;&#26512;&#25968;&#25454;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&#30424;&#25991;&#20214;\&#23398;&#20064;&#22253;&#22320;\&#21830;&#22823;&#24037;&#20316;\&#19987;&#19994;&#24314;&#35774;\&#19987;&#19994;&#24314;&#35774;2023-\&#25945;&#26448;&#24314;&#35774;\&#20070;&#31295;&#31609;&#22791;\ch13&#37329;&#34701;&#32479;&#35745;\&#36164;&#37329;&#27969;&#37327;&#34920;hf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4935;&#21375;&#25991;&#26723;\&#25945;&#23398;&#20869;&#23481;\2025&#32479;&#35745;&#26696;&#20363;&#25945;&#26448;\&#20316;&#22270;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bhjh\Desktop\&#31532;&#19968;&#31456;&#20316;&#22270;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bhjh\Desktop\&#31532;&#19968;&#31456;&#20316;&#22270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4935;&#21375;&#25991;&#26723;\&#25945;&#23398;&#20869;&#23481;\2025&#32479;&#35745;&#26696;&#20363;&#25945;&#26448;\&#36213;&#24324;&#31532;&#19968;&#31456;&#20316;&#2227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4935;&#21375;&#25991;&#26723;\&#25945;&#23398;&#20869;&#23481;\2025&#32479;&#35745;&#26696;&#20363;&#25945;&#26448;\&#21103;&#26412;&#20316;&#2227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4935;&#21375;&#25991;&#26723;\&#25945;&#23398;&#20869;&#23481;\2025&#32479;&#35745;&#26696;&#20363;&#25945;&#26448;\&#21103;&#26412;&#20316;&#22270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4935;&#21375;&#25991;&#26723;\&#25945;&#23398;&#20869;&#23481;\2025&#32479;&#35745;&#26696;&#20363;&#25945;&#26448;\&#20316;&#22270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wechat\xwechat_files\wxid_m9hoz0hsapri22_99c4\msg\file\2025-11\&#20316;&#22270;(1)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4935;&#21375;&#25991;&#26723;\&#25945;&#23398;&#20869;&#23481;\2025&#32479;&#35745;&#26696;&#20363;&#25945;&#26448;\&#20316;&#22270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bhjh\Desktop\&#31532;&#19968;&#31456;&#20316;&#22270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wechat\xwechat_files\wxid_m9hoz0hsapri22_99c4\msg\file\2025-11\&#20316;&#22270;(1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230275702717"/>
          <c:y val="5.9632734080283002E-2"/>
          <c:w val="0.80680440585952395"/>
          <c:h val="0.8150438856433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国内生产总值</c:v>
                </c:pt>
              </c:strCache>
            </c:strRef>
          </c:tx>
          <c:spPr>
            <a:solidFill>
              <a:srgbClr val="FF7C80"/>
            </a:solidFill>
            <a:ln>
              <a:solidFill>
                <a:srgbClr val="FF7C8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1034868</c:v>
                </c:pt>
                <c:pt idx="1">
                  <c:v>1173823</c:v>
                </c:pt>
                <c:pt idx="2">
                  <c:v>1234029</c:v>
                </c:pt>
                <c:pt idx="3">
                  <c:v>1294272</c:v>
                </c:pt>
                <c:pt idx="4">
                  <c:v>1349084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72-4D16-BE11-6B04A3374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3797376"/>
        <c:axId val="32379891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比上年增长</c:v>
                </c:pt>
              </c:strCache>
            </c:strRef>
          </c:tx>
          <c:spPr>
            <a:ln w="28575" cap="rnd" cmpd="sng" algn="ctr">
              <a:solidFill>
                <a:srgbClr val="92D050"/>
              </a:solidFill>
              <a:prstDash val="solid"/>
              <a:round/>
            </a:ln>
            <a:effectLst>
              <a:outerShdw blurRad="88900" dist="50800" dir="5400000" algn="ctr" rotWithShape="0">
                <a:srgbClr val="000000">
                  <a:alpha val="43137"/>
                </a:srgb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9525" cap="flat" cmpd="sng" algn="ctr">
                <a:solidFill>
                  <a:srgbClr val="92D050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Sheet1!$C$2:$C$6</c:f>
              <c:numCache>
                <c:formatCode>General</c:formatCode>
                <c:ptCount val="5"/>
                <c:pt idx="0">
                  <c:v>2.2999999999999998</c:v>
                </c:pt>
                <c:pt idx="1">
                  <c:v>8.6</c:v>
                </c:pt>
                <c:pt idx="2">
                  <c:v>3.1</c:v>
                </c:pt>
                <c:pt idx="3">
                  <c:v>5.4</c:v>
                </c:pt>
                <c:pt idx="4" formatCode="0.0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172-4D16-BE11-6B04A3374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3802240"/>
        <c:axId val="323800448"/>
      </c:lineChart>
      <c:catAx>
        <c:axId val="32379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3798912"/>
        <c:crosses val="autoZero"/>
        <c:auto val="1"/>
        <c:lblAlgn val="ctr"/>
        <c:lblOffset val="100"/>
        <c:noMultiLvlLbl val="0"/>
      </c:catAx>
      <c:valAx>
        <c:axId val="323798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3797376"/>
        <c:crosses val="autoZero"/>
        <c:crossBetween val="between"/>
        <c:majorUnit val="400000"/>
      </c:valAx>
      <c:catAx>
        <c:axId val="323802240"/>
        <c:scaling>
          <c:orientation val="minMax"/>
        </c:scaling>
        <c:delete val="1"/>
        <c:axPos val="b"/>
        <c:majorTickMark val="out"/>
        <c:minorTickMark val="none"/>
        <c:tickLblPos val="nextTo"/>
        <c:crossAx val="323800448"/>
        <c:crosses val="autoZero"/>
        <c:auto val="1"/>
        <c:lblAlgn val="ctr"/>
        <c:lblOffset val="100"/>
        <c:noMultiLvlLbl val="0"/>
      </c:catAx>
      <c:valAx>
        <c:axId val="323800448"/>
        <c:scaling>
          <c:orientation val="minMax"/>
          <c:max val="20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3802240"/>
        <c:crosses val="max"/>
        <c:crossBetween val="between"/>
      </c:valAx>
      <c:spPr>
        <a:solidFill>
          <a:schemeClr val="accent1">
            <a:lumMod val="20000"/>
            <a:lumOff val="80000"/>
          </a:schemeClr>
        </a:solidFill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3614509724745899"/>
          <c:y val="6.2253172654493497E-2"/>
          <c:w val="0.58278215223097096"/>
          <c:h val="7.6677579281084499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7ca2cdea-8ad7-40ba-a00b-97eaa3be6398}"/>
      </c:ext>
    </c:extLst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zh-CN" sz="1000" b="0" i="0" u="none" strike="noStrike" kern="1200" baseline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中国进出口总额（万亿元）</a:t>
            </a:r>
          </a:p>
        </c:rich>
      </c:tx>
      <c:layout>
        <c:manualLayout>
          <c:xMode val="edge"/>
          <c:yMode val="edge"/>
          <c:x val="0.33499025040170599"/>
          <c:y val="4.2152026716504802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8.8388199841032994E-2"/>
          <c:y val="0.12203410029479"/>
          <c:w val="0.87277671990347605"/>
          <c:h val="0.75269194828272901"/>
        </c:manualLayout>
      </c:layout>
      <c:lineChart>
        <c:grouping val="standard"/>
        <c:varyColors val="0"/>
        <c:ser>
          <c:idx val="0"/>
          <c:order val="0"/>
          <c:tx>
            <c:strRef>
              <c:f>国际贸易计算!$B$7</c:f>
              <c:strCache>
                <c:ptCount val="1"/>
                <c:pt idx="0">
                  <c:v>进出口总额</c:v>
                </c:pt>
              </c:strCache>
            </c:strRef>
          </c:tx>
          <c:spPr>
            <a:ln w="12700" cap="rnd" cmpd="sng" algn="ctr">
              <a:solidFill>
                <a:srgbClr val="000080"/>
              </a:solidFill>
              <a:prstDash val="solid"/>
              <a:round/>
            </a:ln>
          </c:spPr>
          <c:marker>
            <c:symbol val="diamond"/>
            <c:size val="5"/>
            <c:spPr>
              <a:solidFill>
                <a:srgbClr val="000080"/>
              </a:solidFill>
              <a:ln w="6350" cap="flat" cmpd="sng" algn="ctr">
                <a:solidFill>
                  <a:srgbClr val="000080"/>
                </a:solidFill>
                <a:prstDash val="solid"/>
                <a:round/>
              </a:ln>
            </c:spPr>
          </c:marker>
          <c:cat>
            <c:numRef>
              <c:f>国际贸易计算!$A$8:$A$52</c:f>
              <c:numCache>
                <c:formatCode>@</c:formatCode>
                <c:ptCount val="45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  <c:pt idx="44">
                  <c:v>2022</c:v>
                </c:pt>
              </c:numCache>
            </c:numRef>
          </c:cat>
          <c:val>
            <c:numRef>
              <c:f>国际贸易计算!$B$8:$B$52</c:f>
              <c:numCache>
                <c:formatCode>0.0</c:formatCode>
                <c:ptCount val="45"/>
                <c:pt idx="0">
                  <c:v>355</c:v>
                </c:pt>
                <c:pt idx="1">
                  <c:v>454.6</c:v>
                </c:pt>
                <c:pt idx="2">
                  <c:v>570</c:v>
                </c:pt>
                <c:pt idx="3">
                  <c:v>735.3</c:v>
                </c:pt>
                <c:pt idx="4">
                  <c:v>860.06012599999997</c:v>
                </c:pt>
                <c:pt idx="5">
                  <c:v>954.14189199999998</c:v>
                </c:pt>
                <c:pt idx="6">
                  <c:v>1339.0423800000001</c:v>
                </c:pt>
                <c:pt idx="7">
                  <c:v>2231.7425400000002</c:v>
                </c:pt>
                <c:pt idx="8">
                  <c:v>2792.4019199999998</c:v>
                </c:pt>
                <c:pt idx="9">
                  <c:v>3328.74197</c:v>
                </c:pt>
                <c:pt idx="10">
                  <c:v>4145.6226999999999</c:v>
                </c:pt>
                <c:pt idx="11">
                  <c:v>4536.5516100000004</c:v>
                </c:pt>
                <c:pt idx="12">
                  <c:v>6154.1734399999996</c:v>
                </c:pt>
                <c:pt idx="13">
                  <c:v>7953.4951099999998</c:v>
                </c:pt>
                <c:pt idx="14">
                  <c:v>10333.36346</c:v>
                </c:pt>
                <c:pt idx="15">
                  <c:v>12804.8444</c:v>
                </c:pt>
                <c:pt idx="16">
                  <c:v>23527.7255</c:v>
                </c:pt>
                <c:pt idx="17">
                  <c:v>27645.3364</c:v>
                </c:pt>
                <c:pt idx="18">
                  <c:v>28338.390940000001</c:v>
                </c:pt>
                <c:pt idx="19">
                  <c:v>32124.28458</c:v>
                </c:pt>
                <c:pt idx="20">
                  <c:v>31145.724989999999</c:v>
                </c:pt>
                <c:pt idx="21">
                  <c:v>34947.61866</c:v>
                </c:pt>
                <c:pt idx="22">
                  <c:v>45166.69296</c:v>
                </c:pt>
                <c:pt idx="23">
                  <c:v>48676.906499999997</c:v>
                </c:pt>
                <c:pt idx="24">
                  <c:v>59055.945200000002</c:v>
                </c:pt>
                <c:pt idx="25">
                  <c:v>79310.092799999999</c:v>
                </c:pt>
                <c:pt idx="26">
                  <c:v>107559.49664</c:v>
                </c:pt>
                <c:pt idx="27">
                  <c:v>130706.79276</c:v>
                </c:pt>
                <c:pt idx="28">
                  <c:v>157222.82276000001</c:v>
                </c:pt>
                <c:pt idx="29">
                  <c:v>187108.91800000001</c:v>
                </c:pt>
                <c:pt idx="30">
                  <c:v>202302.77926000001</c:v>
                </c:pt>
                <c:pt idx="31">
                  <c:v>171311.19190000001</c:v>
                </c:pt>
                <c:pt idx="32">
                  <c:v>226887.23929999999</c:v>
                </c:pt>
                <c:pt idx="33">
                  <c:v>265394.90732</c:v>
                </c:pt>
                <c:pt idx="34">
                  <c:v>274642</c:v>
                </c:pt>
                <c:pt idx="35">
                  <c:v>291464.16252000001</c:v>
                </c:pt>
                <c:pt idx="36">
                  <c:v>304294.08455999999</c:v>
                </c:pt>
                <c:pt idx="37">
                  <c:v>286246.60144</c:v>
                </c:pt>
                <c:pt idx="38">
                  <c:v>287333.5</c:v>
                </c:pt>
                <c:pt idx="39">
                  <c:v>325090.3</c:v>
                </c:pt>
                <c:pt idx="40">
                  <c:v>357412</c:v>
                </c:pt>
                <c:pt idx="41">
                  <c:v>369780.2</c:v>
                </c:pt>
                <c:pt idx="42">
                  <c:v>367857.9</c:v>
                </c:pt>
                <c:pt idx="43">
                  <c:v>440397.3</c:v>
                </c:pt>
                <c:pt idx="44">
                  <c:v>477813.5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6AB-47BD-9802-FA265A350F9B}"/>
            </c:ext>
          </c:extLst>
        </c:ser>
        <c:ser>
          <c:idx val="1"/>
          <c:order val="1"/>
          <c:tx>
            <c:strRef>
              <c:f>国际贸易计算!$C$7</c:f>
              <c:strCache>
                <c:ptCount val="1"/>
                <c:pt idx="0">
                  <c:v>出口总额</c:v>
                </c:pt>
              </c:strCache>
            </c:strRef>
          </c:tx>
          <c:spPr>
            <a:ln w="12700" cap="rnd" cmpd="sng" algn="ctr">
              <a:solidFill>
                <a:srgbClr val="FF00FF"/>
              </a:solidFill>
              <a:prstDash val="solid"/>
              <a:round/>
            </a:ln>
          </c:spPr>
          <c:marker>
            <c:symbol val="square"/>
            <c:size val="5"/>
            <c:spPr>
              <a:solidFill>
                <a:srgbClr val="FF00FF"/>
              </a:solidFill>
              <a:ln w="6350" cap="flat" cmpd="sng" algn="ctr">
                <a:solidFill>
                  <a:srgbClr val="FF00FF"/>
                </a:solidFill>
                <a:prstDash val="solid"/>
                <a:round/>
              </a:ln>
            </c:spPr>
          </c:marker>
          <c:cat>
            <c:numRef>
              <c:f>国际贸易计算!$A$8:$A$52</c:f>
              <c:numCache>
                <c:formatCode>@</c:formatCode>
                <c:ptCount val="45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  <c:pt idx="44">
                  <c:v>2022</c:v>
                </c:pt>
              </c:numCache>
            </c:numRef>
          </c:cat>
          <c:val>
            <c:numRef>
              <c:f>国际贸易计算!$C$8:$C$52</c:f>
              <c:numCache>
                <c:formatCode>0.0</c:formatCode>
                <c:ptCount val="45"/>
                <c:pt idx="0">
                  <c:v>167.7</c:v>
                </c:pt>
                <c:pt idx="1">
                  <c:v>211.7</c:v>
                </c:pt>
                <c:pt idx="2">
                  <c:v>271.2</c:v>
                </c:pt>
                <c:pt idx="3">
                  <c:v>367.6</c:v>
                </c:pt>
                <c:pt idx="4">
                  <c:v>464.33081800000002</c:v>
                </c:pt>
                <c:pt idx="5">
                  <c:v>493.02605899999998</c:v>
                </c:pt>
                <c:pt idx="6">
                  <c:v>652.18923600000005</c:v>
                </c:pt>
                <c:pt idx="7">
                  <c:v>899.93769999999995</c:v>
                </c:pt>
                <c:pt idx="8">
                  <c:v>1215.37808</c:v>
                </c:pt>
                <c:pt idx="9">
                  <c:v>1621.86168</c:v>
                </c:pt>
                <c:pt idx="10">
                  <c:v>1956.5271</c:v>
                </c:pt>
                <c:pt idx="11">
                  <c:v>2189.4362000000001</c:v>
                </c:pt>
                <c:pt idx="12">
                  <c:v>3371.8042399999999</c:v>
                </c:pt>
                <c:pt idx="13">
                  <c:v>4335.4751500000002</c:v>
                </c:pt>
                <c:pt idx="14">
                  <c:v>5370.0366800000002</c:v>
                </c:pt>
                <c:pt idx="15">
                  <c:v>6124.8995999999997</c:v>
                </c:pt>
                <c:pt idx="16">
                  <c:v>12162.777400000001</c:v>
                </c:pt>
                <c:pt idx="17">
                  <c:v>14491.1142</c:v>
                </c:pt>
                <c:pt idx="18">
                  <c:v>14902.713159999999</c:v>
                </c:pt>
                <c:pt idx="19">
                  <c:v>17999.127519999998</c:v>
                </c:pt>
                <c:pt idx="20">
                  <c:v>17297.414550000001</c:v>
                </c:pt>
                <c:pt idx="21">
                  <c:v>18591.136709999999</c:v>
                </c:pt>
                <c:pt idx="22">
                  <c:v>23534.323520000002</c:v>
                </c:pt>
                <c:pt idx="23">
                  <c:v>25267.328600000001</c:v>
                </c:pt>
                <c:pt idx="24">
                  <c:v>30774.357100000001</c:v>
                </c:pt>
                <c:pt idx="25">
                  <c:v>40536.484100000001</c:v>
                </c:pt>
                <c:pt idx="26">
                  <c:v>55104.807679999998</c:v>
                </c:pt>
                <c:pt idx="27">
                  <c:v>69554.522270000001</c:v>
                </c:pt>
                <c:pt idx="28">
                  <c:v>85807.259640000004</c:v>
                </c:pt>
                <c:pt idx="29">
                  <c:v>103916.8328</c:v>
                </c:pt>
                <c:pt idx="30">
                  <c:v>111736.94280999999</c:v>
                </c:pt>
                <c:pt idx="31">
                  <c:v>91836.966700000004</c:v>
                </c:pt>
                <c:pt idx="32">
                  <c:v>119095.5263</c:v>
                </c:pt>
                <c:pt idx="33">
                  <c:v>136226.01740000001</c:v>
                </c:pt>
                <c:pt idx="34">
                  <c:v>142084.03750000001</c:v>
                </c:pt>
                <c:pt idx="35">
                  <c:v>149951.94331999999</c:v>
                </c:pt>
                <c:pt idx="36">
                  <c:v>157345.13192000001</c:v>
                </c:pt>
                <c:pt idx="37">
                  <c:v>154783.32808000001</c:v>
                </c:pt>
                <c:pt idx="38">
                  <c:v>152337.29999999999</c:v>
                </c:pt>
                <c:pt idx="39">
                  <c:v>168716.2</c:v>
                </c:pt>
                <c:pt idx="40">
                  <c:v>181786.8</c:v>
                </c:pt>
                <c:pt idx="41">
                  <c:v>191937.6</c:v>
                </c:pt>
                <c:pt idx="42">
                  <c:v>198635.5</c:v>
                </c:pt>
                <c:pt idx="43">
                  <c:v>239690.2</c:v>
                </c:pt>
                <c:pt idx="44">
                  <c:v>265933.90000000002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6AB-47BD-9802-FA265A350F9B}"/>
            </c:ext>
          </c:extLst>
        </c:ser>
        <c:ser>
          <c:idx val="2"/>
          <c:order val="2"/>
          <c:tx>
            <c:strRef>
              <c:f>国际贸易计算!$D$7</c:f>
              <c:strCache>
                <c:ptCount val="1"/>
                <c:pt idx="0">
                  <c:v>进口总额</c:v>
                </c:pt>
              </c:strCache>
            </c:strRef>
          </c:tx>
          <c:spPr>
            <a:ln w="12700" cap="rnd" cmpd="sng" algn="ctr">
              <a:solidFill>
                <a:srgbClr val="FFFF00"/>
              </a:solidFill>
              <a:prstDash val="solid"/>
              <a:round/>
            </a:ln>
          </c:spPr>
          <c:marker>
            <c:symbol val="triangle"/>
            <c:size val="5"/>
            <c:spPr>
              <a:solidFill>
                <a:srgbClr val="FFFF00"/>
              </a:solidFill>
              <a:ln w="6350" cap="flat" cmpd="sng" algn="ctr">
                <a:solidFill>
                  <a:srgbClr val="FFFF00"/>
                </a:solidFill>
                <a:prstDash val="solid"/>
                <a:round/>
              </a:ln>
            </c:spPr>
          </c:marker>
          <c:cat>
            <c:numRef>
              <c:f>国际贸易计算!$A$8:$A$52</c:f>
              <c:numCache>
                <c:formatCode>@</c:formatCode>
                <c:ptCount val="45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  <c:pt idx="44">
                  <c:v>2022</c:v>
                </c:pt>
              </c:numCache>
            </c:numRef>
          </c:cat>
          <c:val>
            <c:numRef>
              <c:f>国际贸易计算!$D$8:$D$52</c:f>
              <c:numCache>
                <c:formatCode>0.0</c:formatCode>
                <c:ptCount val="45"/>
                <c:pt idx="0">
                  <c:v>187.4</c:v>
                </c:pt>
                <c:pt idx="1">
                  <c:v>242.9</c:v>
                </c:pt>
                <c:pt idx="2">
                  <c:v>298.8</c:v>
                </c:pt>
                <c:pt idx="3">
                  <c:v>367.7</c:v>
                </c:pt>
                <c:pt idx="4">
                  <c:v>395.729308</c:v>
                </c:pt>
                <c:pt idx="5">
                  <c:v>461.11583300000001</c:v>
                </c:pt>
                <c:pt idx="6">
                  <c:v>686.85314400000004</c:v>
                </c:pt>
                <c:pt idx="7">
                  <c:v>1331.9048399999999</c:v>
                </c:pt>
                <c:pt idx="8">
                  <c:v>1577.0238400000001</c:v>
                </c:pt>
                <c:pt idx="9">
                  <c:v>1706.8802900000001</c:v>
                </c:pt>
                <c:pt idx="10">
                  <c:v>2189.0956000000001</c:v>
                </c:pt>
                <c:pt idx="11">
                  <c:v>2347.1154099999999</c:v>
                </c:pt>
                <c:pt idx="12">
                  <c:v>2782.3692000000001</c:v>
                </c:pt>
                <c:pt idx="13">
                  <c:v>3618.0199600000001</c:v>
                </c:pt>
                <c:pt idx="14">
                  <c:v>4963.3267800000003</c:v>
                </c:pt>
                <c:pt idx="15">
                  <c:v>6679.9448000000002</c:v>
                </c:pt>
                <c:pt idx="16">
                  <c:v>11364.9481</c:v>
                </c:pt>
                <c:pt idx="17">
                  <c:v>13154.2222</c:v>
                </c:pt>
                <c:pt idx="18">
                  <c:v>13435.57778</c:v>
                </c:pt>
                <c:pt idx="19">
                  <c:v>14125.25706</c:v>
                </c:pt>
                <c:pt idx="20">
                  <c:v>13848.210440000001</c:v>
                </c:pt>
                <c:pt idx="21">
                  <c:v>16356.58195</c:v>
                </c:pt>
                <c:pt idx="22">
                  <c:v>21632.26944</c:v>
                </c:pt>
                <c:pt idx="23">
                  <c:v>23409.5779</c:v>
                </c:pt>
                <c:pt idx="24">
                  <c:v>28281.588100000001</c:v>
                </c:pt>
                <c:pt idx="25">
                  <c:v>38773.608699999997</c:v>
                </c:pt>
                <c:pt idx="26">
                  <c:v>52454.688959999999</c:v>
                </c:pt>
                <c:pt idx="27">
                  <c:v>61152.270490000003</c:v>
                </c:pt>
                <c:pt idx="28">
                  <c:v>71415.663119999997</c:v>
                </c:pt>
                <c:pt idx="29">
                  <c:v>83191.985199999996</c:v>
                </c:pt>
                <c:pt idx="30">
                  <c:v>90565.736449999997</c:v>
                </c:pt>
                <c:pt idx="31">
                  <c:v>79474.225200000001</c:v>
                </c:pt>
                <c:pt idx="32">
                  <c:v>107791.713</c:v>
                </c:pt>
                <c:pt idx="33">
                  <c:v>129168.88992</c:v>
                </c:pt>
                <c:pt idx="34">
                  <c:v>132558.0625</c:v>
                </c:pt>
                <c:pt idx="35">
                  <c:v>141512.83851999999</c:v>
                </c:pt>
                <c:pt idx="36">
                  <c:v>146948.95264</c:v>
                </c:pt>
                <c:pt idx="37">
                  <c:v>131463.27335999999</c:v>
                </c:pt>
                <c:pt idx="38">
                  <c:v>134997.20000000001</c:v>
                </c:pt>
                <c:pt idx="39">
                  <c:v>156374.1</c:v>
                </c:pt>
                <c:pt idx="40">
                  <c:v>175625.3</c:v>
                </c:pt>
                <c:pt idx="41">
                  <c:v>177842.6</c:v>
                </c:pt>
                <c:pt idx="42">
                  <c:v>169222.39999999999</c:v>
                </c:pt>
                <c:pt idx="43">
                  <c:v>200707.20000000001</c:v>
                </c:pt>
                <c:pt idx="44">
                  <c:v>211879.6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6AB-47BD-9802-FA265A350F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4625920"/>
        <c:axId val="324637056"/>
      </c:lineChart>
      <c:catAx>
        <c:axId val="324625920"/>
        <c:scaling>
          <c:orientation val="minMax"/>
        </c:scaling>
        <c:delete val="0"/>
        <c:axPos val="b"/>
        <c:numFmt formatCode="@" sourceLinked="1"/>
        <c:majorTickMark val="in"/>
        <c:minorTickMark val="none"/>
        <c:tickLblPos val="nextTo"/>
        <c:spPr>
          <a:ln w="3175" cap="flat" cmpd="sng" algn="ctr">
            <a:solidFill>
              <a:srgbClr val="000000"/>
            </a:solidFill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pPr>
            <a:endParaRPr lang="zh-CN"/>
          </a:p>
        </c:txPr>
        <c:crossAx val="324637056"/>
        <c:crosses val="autoZero"/>
        <c:auto val="1"/>
        <c:lblAlgn val="ctr"/>
        <c:lblOffset val="100"/>
        <c:tickLblSkip val="4"/>
        <c:noMultiLvlLbl val="0"/>
      </c:catAx>
      <c:valAx>
        <c:axId val="324637056"/>
        <c:scaling>
          <c:orientation val="minMax"/>
          <c:max val="500000"/>
        </c:scaling>
        <c:delete val="0"/>
        <c:axPos val="l"/>
        <c:numFmt formatCode="0_ " sourceLinked="0"/>
        <c:majorTickMark val="in"/>
        <c:minorTickMark val="none"/>
        <c:tickLblPos val="nextTo"/>
        <c:spPr>
          <a:ln w="3175" cap="flat" cmpd="sng" algn="ctr">
            <a:solidFill>
              <a:srgbClr val="000000"/>
            </a:solidFill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pPr>
            <a:endParaRPr lang="zh-CN"/>
          </a:p>
        </c:txPr>
        <c:crossAx val="324625920"/>
        <c:crosses val="autoZero"/>
        <c:crossBetween val="between"/>
        <c:dispUnits>
          <c:builtInUnit val="tenThousands"/>
        </c:dispUnits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01170409254399"/>
          <c:y val="0.25094901804589598"/>
          <c:w val="0.26601941747572799"/>
          <c:h val="0.25762747453178497"/>
        </c:manualLayout>
      </c:layout>
      <c:overlay val="0"/>
      <c:spPr>
        <a:noFill/>
        <a:ln w="3175">
          <a:noFill/>
          <a:prstDash val="solid"/>
        </a:ln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defRPr>
          </a:pPr>
          <a:endParaRPr lang="zh-CN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9796d1bd-565d-4d00-a136-e0b882f783bb}"/>
      </c:ext>
    </c:extLst>
  </c:chart>
  <c:spPr>
    <a:solidFill>
      <a:srgbClr val="FFFFFF"/>
    </a:solidFill>
    <a:ln w="9525" cap="flat" cmpd="sng" algn="ctr">
      <a:solidFill>
        <a:schemeClr val="bg1">
          <a:lumMod val="50000"/>
        </a:schemeClr>
      </a:solidFill>
      <a:prstDash val="solid"/>
      <a:round/>
    </a:ln>
  </c:spPr>
  <c:txPr>
    <a:bodyPr/>
    <a:lstStyle/>
    <a:p>
      <a:pPr>
        <a:defRPr lang="zh-CN" sz="1200" b="0" i="0" u="none" strike="noStrike" baseline="0">
          <a:solidFill>
            <a:srgbClr val="000000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52911784179099E-2"/>
          <c:y val="7.5316457002507706E-2"/>
          <c:w val="0.82141538281071103"/>
          <c:h val="0.791575319140153"/>
        </c:manualLayout>
      </c:layout>
      <c:lineChart>
        <c:grouping val="standard"/>
        <c:varyColors val="0"/>
        <c:ser>
          <c:idx val="0"/>
          <c:order val="0"/>
          <c:tx>
            <c:strRef>
              <c:f>国际投资计算!$AR$4</c:f>
              <c:strCache>
                <c:ptCount val="1"/>
                <c:pt idx="0">
                  <c:v>完成营业额(亿美元)</c:v>
                </c:pt>
              </c:strCache>
            </c:strRef>
          </c:tx>
          <c:spPr>
            <a:ln w="12700" cap="rnd" cmpd="sng" algn="ctr">
              <a:solidFill>
                <a:srgbClr val="000080"/>
              </a:solidFill>
              <a:prstDash val="solid"/>
              <a:round/>
            </a:ln>
          </c:spPr>
          <c:marker>
            <c:symbol val="diamond"/>
            <c:size val="5"/>
            <c:spPr>
              <a:solidFill>
                <a:srgbClr val="000080"/>
              </a:solidFill>
              <a:ln w="6350" cap="flat" cmpd="sng" algn="ctr">
                <a:solidFill>
                  <a:srgbClr val="000080"/>
                </a:solidFill>
                <a:prstDash val="solid"/>
                <a:round/>
              </a:ln>
            </c:spPr>
          </c:marker>
          <c:cat>
            <c:numRef>
              <c:f>国际投资计算!$O$6:$O$48</c:f>
              <c:numCache>
                <c:formatCode>General</c:formatCode>
                <c:ptCount val="43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  <c:pt idx="11">
                  <c:v>1991</c:v>
                </c:pt>
                <c:pt idx="12">
                  <c:v>1992</c:v>
                </c:pt>
                <c:pt idx="13">
                  <c:v>1993</c:v>
                </c:pt>
                <c:pt idx="14">
                  <c:v>1994</c:v>
                </c:pt>
                <c:pt idx="15">
                  <c:v>1995</c:v>
                </c:pt>
                <c:pt idx="16">
                  <c:v>1996</c:v>
                </c:pt>
                <c:pt idx="17">
                  <c:v>1997</c:v>
                </c:pt>
                <c:pt idx="18">
                  <c:v>1998</c:v>
                </c:pt>
                <c:pt idx="19">
                  <c:v>1999</c:v>
                </c:pt>
                <c:pt idx="20">
                  <c:v>2000</c:v>
                </c:pt>
                <c:pt idx="21">
                  <c:v>2001</c:v>
                </c:pt>
                <c:pt idx="22">
                  <c:v>2002</c:v>
                </c:pt>
                <c:pt idx="23">
                  <c:v>2003</c:v>
                </c:pt>
                <c:pt idx="24">
                  <c:v>2004</c:v>
                </c:pt>
                <c:pt idx="25">
                  <c:v>2005</c:v>
                </c:pt>
                <c:pt idx="26">
                  <c:v>2006</c:v>
                </c:pt>
                <c:pt idx="27">
                  <c:v>2007</c:v>
                </c:pt>
                <c:pt idx="28">
                  <c:v>2008</c:v>
                </c:pt>
                <c:pt idx="29">
                  <c:v>2009</c:v>
                </c:pt>
                <c:pt idx="30">
                  <c:v>2010</c:v>
                </c:pt>
                <c:pt idx="31">
                  <c:v>2011</c:v>
                </c:pt>
                <c:pt idx="32">
                  <c:v>2012</c:v>
                </c:pt>
                <c:pt idx="33">
                  <c:v>2013</c:v>
                </c:pt>
                <c:pt idx="34">
                  <c:v>2014</c:v>
                </c:pt>
                <c:pt idx="35">
                  <c:v>2015</c:v>
                </c:pt>
                <c:pt idx="36">
                  <c:v>2016</c:v>
                </c:pt>
                <c:pt idx="37">
                  <c:v>2017</c:v>
                </c:pt>
                <c:pt idx="38">
                  <c:v>2018</c:v>
                </c:pt>
                <c:pt idx="39">
                  <c:v>2019</c:v>
                </c:pt>
                <c:pt idx="40">
                  <c:v>2020</c:v>
                </c:pt>
                <c:pt idx="41">
                  <c:v>2021</c:v>
                </c:pt>
                <c:pt idx="42">
                  <c:v>2022</c:v>
                </c:pt>
              </c:numCache>
            </c:numRef>
          </c:cat>
          <c:val>
            <c:numRef>
              <c:f>国际投资计算!$AR$6:$AR$49</c:f>
              <c:numCache>
                <c:formatCode>0.00</c:formatCode>
                <c:ptCount val="44"/>
                <c:pt idx="0">
                  <c:v>0</c:v>
                </c:pt>
                <c:pt idx="1">
                  <c:v>1.23</c:v>
                </c:pt>
                <c:pt idx="2">
                  <c:v>1.89</c:v>
                </c:pt>
                <c:pt idx="3">
                  <c:v>3.16</c:v>
                </c:pt>
                <c:pt idx="4">
                  <c:v>4.9400000000000004</c:v>
                </c:pt>
                <c:pt idx="5">
                  <c:v>6.63</c:v>
                </c:pt>
                <c:pt idx="6">
                  <c:v>8.19</c:v>
                </c:pt>
                <c:pt idx="7">
                  <c:v>10.73</c:v>
                </c:pt>
                <c:pt idx="8">
                  <c:v>12.53</c:v>
                </c:pt>
                <c:pt idx="9">
                  <c:v>14.84</c:v>
                </c:pt>
                <c:pt idx="10">
                  <c:v>16.440000000000001</c:v>
                </c:pt>
                <c:pt idx="11">
                  <c:v>19.7</c:v>
                </c:pt>
                <c:pt idx="12">
                  <c:v>24.03</c:v>
                </c:pt>
                <c:pt idx="13">
                  <c:v>36.69</c:v>
                </c:pt>
                <c:pt idx="14">
                  <c:v>48.83</c:v>
                </c:pt>
                <c:pt idx="15">
                  <c:v>52.41</c:v>
                </c:pt>
                <c:pt idx="16">
                  <c:v>59.85</c:v>
                </c:pt>
                <c:pt idx="17">
                  <c:v>62.18</c:v>
                </c:pt>
                <c:pt idx="18">
                  <c:v>78.58</c:v>
                </c:pt>
                <c:pt idx="19">
                  <c:v>86.12</c:v>
                </c:pt>
                <c:pt idx="20">
                  <c:v>85.13</c:v>
                </c:pt>
                <c:pt idx="21">
                  <c:v>89.62</c:v>
                </c:pt>
                <c:pt idx="22">
                  <c:v>112.8</c:v>
                </c:pt>
                <c:pt idx="23">
                  <c:v>139.22</c:v>
                </c:pt>
                <c:pt idx="24">
                  <c:v>176.15</c:v>
                </c:pt>
                <c:pt idx="25">
                  <c:v>219.9</c:v>
                </c:pt>
                <c:pt idx="26">
                  <c:v>303.20999999999998</c:v>
                </c:pt>
                <c:pt idx="27">
                  <c:v>411.26</c:v>
                </c:pt>
                <c:pt idx="28">
                  <c:v>570.59</c:v>
                </c:pt>
                <c:pt idx="29">
                  <c:v>777.06</c:v>
                </c:pt>
                <c:pt idx="30">
                  <c:v>921.7</c:v>
                </c:pt>
                <c:pt idx="31">
                  <c:v>1034.24</c:v>
                </c:pt>
                <c:pt idx="32">
                  <c:v>1165.97</c:v>
                </c:pt>
                <c:pt idx="33">
                  <c:v>1371.43</c:v>
                </c:pt>
                <c:pt idx="34">
                  <c:v>1424.11</c:v>
                </c:pt>
                <c:pt idx="35">
                  <c:v>1540.74</c:v>
                </c:pt>
                <c:pt idx="36">
                  <c:v>1594.17</c:v>
                </c:pt>
                <c:pt idx="37">
                  <c:v>1685.87</c:v>
                </c:pt>
                <c:pt idx="38">
                  <c:v>1690.44</c:v>
                </c:pt>
                <c:pt idx="39">
                  <c:v>1729.01</c:v>
                </c:pt>
                <c:pt idx="40">
                  <c:v>1559.35</c:v>
                </c:pt>
                <c:pt idx="41">
                  <c:v>1549.43</c:v>
                </c:pt>
                <c:pt idx="42">
                  <c:v>1549.92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2E8-4250-83A2-F01C513C0928}"/>
            </c:ext>
          </c:extLst>
        </c:ser>
        <c:ser>
          <c:idx val="2"/>
          <c:order val="1"/>
          <c:tx>
            <c:strRef>
              <c:f>国际投资计算!$AQ$4</c:f>
              <c:strCache>
                <c:ptCount val="1"/>
                <c:pt idx="0">
                  <c:v>合同金额(亿美元)</c:v>
                </c:pt>
              </c:strCache>
            </c:strRef>
          </c:tx>
          <c:cat>
            <c:numRef>
              <c:f>国际投资计算!$O$6:$O$48</c:f>
              <c:numCache>
                <c:formatCode>General</c:formatCode>
                <c:ptCount val="43"/>
                <c:pt idx="0">
                  <c:v>1980</c:v>
                </c:pt>
                <c:pt idx="1">
                  <c:v>1981</c:v>
                </c:pt>
                <c:pt idx="2">
                  <c:v>1982</c:v>
                </c:pt>
                <c:pt idx="3">
                  <c:v>1983</c:v>
                </c:pt>
                <c:pt idx="4">
                  <c:v>1984</c:v>
                </c:pt>
                <c:pt idx="5">
                  <c:v>1985</c:v>
                </c:pt>
                <c:pt idx="6">
                  <c:v>1986</c:v>
                </c:pt>
                <c:pt idx="7">
                  <c:v>1987</c:v>
                </c:pt>
                <c:pt idx="8">
                  <c:v>1988</c:v>
                </c:pt>
                <c:pt idx="9">
                  <c:v>1989</c:v>
                </c:pt>
                <c:pt idx="10">
                  <c:v>1990</c:v>
                </c:pt>
                <c:pt idx="11">
                  <c:v>1991</c:v>
                </c:pt>
                <c:pt idx="12">
                  <c:v>1992</c:v>
                </c:pt>
                <c:pt idx="13">
                  <c:v>1993</c:v>
                </c:pt>
                <c:pt idx="14">
                  <c:v>1994</c:v>
                </c:pt>
                <c:pt idx="15">
                  <c:v>1995</c:v>
                </c:pt>
                <c:pt idx="16">
                  <c:v>1996</c:v>
                </c:pt>
                <c:pt idx="17">
                  <c:v>1997</c:v>
                </c:pt>
                <c:pt idx="18">
                  <c:v>1998</c:v>
                </c:pt>
                <c:pt idx="19">
                  <c:v>1999</c:v>
                </c:pt>
                <c:pt idx="20">
                  <c:v>2000</c:v>
                </c:pt>
                <c:pt idx="21">
                  <c:v>2001</c:v>
                </c:pt>
                <c:pt idx="22">
                  <c:v>2002</c:v>
                </c:pt>
                <c:pt idx="23">
                  <c:v>2003</c:v>
                </c:pt>
                <c:pt idx="24">
                  <c:v>2004</c:v>
                </c:pt>
                <c:pt idx="25">
                  <c:v>2005</c:v>
                </c:pt>
                <c:pt idx="26">
                  <c:v>2006</c:v>
                </c:pt>
                <c:pt idx="27">
                  <c:v>2007</c:v>
                </c:pt>
                <c:pt idx="28">
                  <c:v>2008</c:v>
                </c:pt>
                <c:pt idx="29">
                  <c:v>2009</c:v>
                </c:pt>
                <c:pt idx="30">
                  <c:v>2010</c:v>
                </c:pt>
                <c:pt idx="31">
                  <c:v>2011</c:v>
                </c:pt>
                <c:pt idx="32">
                  <c:v>2012</c:v>
                </c:pt>
                <c:pt idx="33">
                  <c:v>2013</c:v>
                </c:pt>
                <c:pt idx="34">
                  <c:v>2014</c:v>
                </c:pt>
                <c:pt idx="35">
                  <c:v>2015</c:v>
                </c:pt>
                <c:pt idx="36">
                  <c:v>2016</c:v>
                </c:pt>
                <c:pt idx="37">
                  <c:v>2017</c:v>
                </c:pt>
                <c:pt idx="38">
                  <c:v>2018</c:v>
                </c:pt>
                <c:pt idx="39">
                  <c:v>2019</c:v>
                </c:pt>
                <c:pt idx="40">
                  <c:v>2020</c:v>
                </c:pt>
                <c:pt idx="41">
                  <c:v>2021</c:v>
                </c:pt>
                <c:pt idx="42">
                  <c:v>2022</c:v>
                </c:pt>
              </c:numCache>
            </c:numRef>
          </c:cat>
          <c:val>
            <c:numRef>
              <c:f>国际投资计算!$AQ$6:$AQ$49</c:f>
              <c:numCache>
                <c:formatCode>0.00</c:formatCode>
                <c:ptCount val="44"/>
                <c:pt idx="0">
                  <c:v>1.4</c:v>
                </c:pt>
                <c:pt idx="1">
                  <c:v>2.76</c:v>
                </c:pt>
                <c:pt idx="2">
                  <c:v>3.46</c:v>
                </c:pt>
                <c:pt idx="3">
                  <c:v>7.99</c:v>
                </c:pt>
                <c:pt idx="4">
                  <c:v>15.38</c:v>
                </c:pt>
                <c:pt idx="5">
                  <c:v>11.16</c:v>
                </c:pt>
                <c:pt idx="6">
                  <c:v>11.89</c:v>
                </c:pt>
                <c:pt idx="7">
                  <c:v>16.48</c:v>
                </c:pt>
                <c:pt idx="8">
                  <c:v>18.13</c:v>
                </c:pt>
                <c:pt idx="9">
                  <c:v>17.809999999999999</c:v>
                </c:pt>
                <c:pt idx="10">
                  <c:v>21.25</c:v>
                </c:pt>
                <c:pt idx="11">
                  <c:v>25.24</c:v>
                </c:pt>
                <c:pt idx="12">
                  <c:v>52.51</c:v>
                </c:pt>
                <c:pt idx="13">
                  <c:v>51.89</c:v>
                </c:pt>
                <c:pt idx="14">
                  <c:v>60.28</c:v>
                </c:pt>
                <c:pt idx="15">
                  <c:v>76.650000000000006</c:v>
                </c:pt>
                <c:pt idx="16">
                  <c:v>79.930000000000007</c:v>
                </c:pt>
                <c:pt idx="17">
                  <c:v>88.07</c:v>
                </c:pt>
                <c:pt idx="18">
                  <c:v>93.83</c:v>
                </c:pt>
                <c:pt idx="19">
                  <c:v>103.7</c:v>
                </c:pt>
                <c:pt idx="20">
                  <c:v>119.52</c:v>
                </c:pt>
                <c:pt idx="21">
                  <c:v>131.27000000000001</c:v>
                </c:pt>
                <c:pt idx="22">
                  <c:v>151.37</c:v>
                </c:pt>
                <c:pt idx="23">
                  <c:v>178.4</c:v>
                </c:pt>
                <c:pt idx="24">
                  <c:v>241.95</c:v>
                </c:pt>
                <c:pt idx="25">
                  <c:v>299.68</c:v>
                </c:pt>
                <c:pt idx="26">
                  <c:v>664.16</c:v>
                </c:pt>
                <c:pt idx="27">
                  <c:v>786.32</c:v>
                </c:pt>
                <c:pt idx="28">
                  <c:v>1054.51</c:v>
                </c:pt>
                <c:pt idx="29">
                  <c:v>1262.0999999999999</c:v>
                </c:pt>
                <c:pt idx="30">
                  <c:v>1343.67</c:v>
                </c:pt>
                <c:pt idx="31">
                  <c:v>1423.32</c:v>
                </c:pt>
                <c:pt idx="32">
                  <c:v>1565.29</c:v>
                </c:pt>
                <c:pt idx="33">
                  <c:v>1716.29</c:v>
                </c:pt>
                <c:pt idx="34">
                  <c:v>1917.56</c:v>
                </c:pt>
                <c:pt idx="35">
                  <c:v>2100.7399999999998</c:v>
                </c:pt>
                <c:pt idx="36">
                  <c:v>2440.1</c:v>
                </c:pt>
                <c:pt idx="37">
                  <c:v>2652.76</c:v>
                </c:pt>
                <c:pt idx="38">
                  <c:v>2418.04</c:v>
                </c:pt>
                <c:pt idx="39">
                  <c:v>2602.4499999999998</c:v>
                </c:pt>
                <c:pt idx="40">
                  <c:v>2555.4</c:v>
                </c:pt>
                <c:pt idx="41">
                  <c:v>2584.94</c:v>
                </c:pt>
                <c:pt idx="42">
                  <c:v>2530.6999999999998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2E8-4250-83A2-F01C513C09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4541440"/>
        <c:axId val="324547328"/>
      </c:lineChart>
      <c:lineChart>
        <c:grouping val="standard"/>
        <c:varyColors val="0"/>
        <c:ser>
          <c:idx val="3"/>
          <c:order val="2"/>
          <c:tx>
            <c:strRef>
              <c:f>国际投资计算!$AP$4</c:f>
              <c:strCache>
                <c:ptCount val="1"/>
                <c:pt idx="0">
                  <c:v>合同数(万份)右轴</c:v>
                </c:pt>
              </c:strCache>
            </c:strRef>
          </c:tx>
          <c:cat>
            <c:numRef>
              <c:f>国际投资计算!$O$28:$O$48</c:f>
              <c:numCache>
                <c:formatCode>General</c:formatCode>
                <c:ptCount val="2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  <c:pt idx="17">
                  <c:v>2019</c:v>
                </c:pt>
                <c:pt idx="18">
                  <c:v>2020</c:v>
                </c:pt>
                <c:pt idx="19">
                  <c:v>2021</c:v>
                </c:pt>
                <c:pt idx="20">
                  <c:v>2022</c:v>
                </c:pt>
              </c:numCache>
            </c:numRef>
          </c:cat>
          <c:val>
            <c:numRef>
              <c:f>国际投资计算!$AP$6:$AP$49</c:f>
              <c:numCache>
                <c:formatCode>0</c:formatCode>
                <c:ptCount val="44"/>
                <c:pt idx="0">
                  <c:v>138</c:v>
                </c:pt>
                <c:pt idx="1">
                  <c:v>250</c:v>
                </c:pt>
                <c:pt idx="2">
                  <c:v>195</c:v>
                </c:pt>
                <c:pt idx="3">
                  <c:v>280</c:v>
                </c:pt>
                <c:pt idx="4">
                  <c:v>344</c:v>
                </c:pt>
                <c:pt idx="5">
                  <c:v>465</c:v>
                </c:pt>
                <c:pt idx="6">
                  <c:v>486</c:v>
                </c:pt>
                <c:pt idx="7">
                  <c:v>616</c:v>
                </c:pt>
                <c:pt idx="8">
                  <c:v>642</c:v>
                </c:pt>
                <c:pt idx="9">
                  <c:v>776</c:v>
                </c:pt>
                <c:pt idx="10">
                  <c:v>920</c:v>
                </c:pt>
                <c:pt idx="11">
                  <c:v>1171</c:v>
                </c:pt>
                <c:pt idx="12">
                  <c:v>1164</c:v>
                </c:pt>
                <c:pt idx="13">
                  <c:v>1393</c:v>
                </c:pt>
                <c:pt idx="14">
                  <c:v>1702</c:v>
                </c:pt>
                <c:pt idx="15">
                  <c:v>1558</c:v>
                </c:pt>
                <c:pt idx="16">
                  <c:v>1634</c:v>
                </c:pt>
                <c:pt idx="17">
                  <c:v>2085</c:v>
                </c:pt>
                <c:pt idx="18">
                  <c:v>2322</c:v>
                </c:pt>
                <c:pt idx="19">
                  <c:v>2527</c:v>
                </c:pt>
                <c:pt idx="20">
                  <c:v>2597</c:v>
                </c:pt>
                <c:pt idx="21">
                  <c:v>5836</c:v>
                </c:pt>
                <c:pt idx="22">
                  <c:v>4036</c:v>
                </c:pt>
                <c:pt idx="23">
                  <c:v>3708</c:v>
                </c:pt>
                <c:pt idx="24">
                  <c:v>6694</c:v>
                </c:pt>
                <c:pt idx="25">
                  <c:v>9502</c:v>
                </c:pt>
                <c:pt idx="26">
                  <c:v>12996</c:v>
                </c:pt>
                <c:pt idx="27">
                  <c:v>6282</c:v>
                </c:pt>
                <c:pt idx="28">
                  <c:v>5411</c:v>
                </c:pt>
                <c:pt idx="29">
                  <c:v>7280</c:v>
                </c:pt>
                <c:pt idx="30">
                  <c:v>9544</c:v>
                </c:pt>
                <c:pt idx="31">
                  <c:v>6381</c:v>
                </c:pt>
                <c:pt idx="32">
                  <c:v>6710</c:v>
                </c:pt>
                <c:pt idx="33">
                  <c:v>11578</c:v>
                </c:pt>
                <c:pt idx="34">
                  <c:v>7740</c:v>
                </c:pt>
                <c:pt idx="35">
                  <c:v>8662</c:v>
                </c:pt>
                <c:pt idx="36">
                  <c:v>19157</c:v>
                </c:pt>
                <c:pt idx="37">
                  <c:v>22774</c:v>
                </c:pt>
                <c:pt idx="38">
                  <c:v>10985</c:v>
                </c:pt>
                <c:pt idx="39">
                  <c:v>11932</c:v>
                </c:pt>
                <c:pt idx="40">
                  <c:v>9933</c:v>
                </c:pt>
                <c:pt idx="41">
                  <c:v>10786</c:v>
                </c:pt>
                <c:pt idx="42">
                  <c:v>9823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2E8-4250-83A2-F01C513C09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4551040"/>
        <c:axId val="324548864"/>
      </c:lineChart>
      <c:catAx>
        <c:axId val="324541440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ln w="3175" cap="flat" cmpd="sng" algn="ctr">
            <a:solidFill>
              <a:srgbClr val="000000"/>
            </a:solidFill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pPr>
            <a:endParaRPr lang="zh-CN"/>
          </a:p>
        </c:txPr>
        <c:crossAx val="324547328"/>
        <c:crosses val="autoZero"/>
        <c:auto val="1"/>
        <c:lblAlgn val="ctr"/>
        <c:lblOffset val="100"/>
        <c:tickLblSkip val="5"/>
        <c:noMultiLvlLbl val="0"/>
      </c:catAx>
      <c:valAx>
        <c:axId val="324547328"/>
        <c:scaling>
          <c:orientation val="minMax"/>
        </c:scaling>
        <c:delete val="0"/>
        <c:axPos val="l"/>
        <c:numFmt formatCode="0_);[Red]\(0\)" sourceLinked="0"/>
        <c:majorTickMark val="in"/>
        <c:minorTickMark val="none"/>
        <c:tickLblPos val="nextTo"/>
        <c:spPr>
          <a:ln w="3175" cap="flat" cmpd="sng" algn="ctr">
            <a:solidFill>
              <a:srgbClr val="000000"/>
            </a:solidFill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pPr>
            <a:endParaRPr lang="zh-CN"/>
          </a:p>
        </c:txPr>
        <c:crossAx val="324541440"/>
        <c:crosses val="autoZero"/>
        <c:crossBetween val="between"/>
      </c:valAx>
      <c:catAx>
        <c:axId val="3245510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24548864"/>
        <c:crosses val="autoZero"/>
        <c:auto val="1"/>
        <c:lblAlgn val="ctr"/>
        <c:lblOffset val="100"/>
        <c:noMultiLvlLbl val="0"/>
      </c:catAx>
      <c:valAx>
        <c:axId val="324548864"/>
        <c:scaling>
          <c:orientation val="minMax"/>
        </c:scaling>
        <c:delete val="0"/>
        <c:axPos val="r"/>
        <c:numFmt formatCode="0.0_ 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pPr>
            <a:endParaRPr lang="zh-CN"/>
          </a:p>
        </c:txPr>
        <c:crossAx val="324551040"/>
        <c:crosses val="max"/>
        <c:crossBetween val="between"/>
        <c:dispUnits>
          <c:builtInUnit val="tenThousands"/>
        </c:dispUnits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7499421310357999"/>
          <c:y val="8.5635442358695996E-2"/>
          <c:w val="0.47608621757883002"/>
          <c:h val="0.26908683743676798"/>
        </c:manualLayout>
      </c:layout>
      <c:overlay val="0"/>
      <c:spPr>
        <a:noFill/>
        <a:ln w="3175">
          <a:noFill/>
          <a:prstDash val="solid"/>
        </a:ln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defRPr>
          </a:pPr>
          <a:endParaRPr lang="zh-CN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460820e1-2770-4aab-bb6a-f672ae9e4827}"/>
      </c:ext>
    </c:extLst>
  </c:chart>
  <c:spPr>
    <a:solidFill>
      <a:srgbClr val="FFFFFF"/>
    </a:solidFill>
    <a:ln w="9525" cap="flat" cmpd="sng" algn="ctr">
      <a:solidFill>
        <a:schemeClr val="bg1">
          <a:lumMod val="50000"/>
        </a:schemeClr>
      </a:solidFill>
      <a:prstDash val="solid"/>
      <a:round/>
    </a:ln>
  </c:spPr>
  <c:txPr>
    <a:bodyPr/>
    <a:lstStyle/>
    <a:p>
      <a:pPr>
        <a:defRPr lang="zh-CN" sz="1200" b="0" i="0" u="none" strike="noStrike" baseline="0">
          <a:solidFill>
            <a:srgbClr val="000000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2998102466793"/>
          <c:y val="0.109650367778102"/>
          <c:w val="0.85099453649887702"/>
          <c:h val="0.79788049641942904"/>
        </c:manualLayout>
      </c:layout>
      <c:lineChart>
        <c:grouping val="standard"/>
        <c:varyColors val="0"/>
        <c:ser>
          <c:idx val="0"/>
          <c:order val="0"/>
          <c:tx>
            <c:strRef>
              <c:f>FIR!$G$1</c:f>
              <c:strCache>
                <c:ptCount val="1"/>
                <c:pt idx="0">
                  <c:v>金融机构资金运用</c:v>
                </c:pt>
              </c:strCache>
            </c:strRef>
          </c:tx>
          <c:spPr>
            <a:ln w="19050" cap="rnd" cmpd="sng" algn="ctr">
              <a:solidFill>
                <a:schemeClr val="tx2"/>
              </a:solidFill>
              <a:prstDash val="solid"/>
              <a:round/>
            </a:ln>
          </c:spPr>
          <c:marker>
            <c:symbol val="circle"/>
            <c:size val="7"/>
            <c:spPr>
              <a:solidFill>
                <a:schemeClr val="tx2"/>
              </a:solidFill>
              <a:ln w="15875" cap="flat" cmpd="sng" algn="ctr">
                <a:solidFill>
                  <a:schemeClr val="tx2"/>
                </a:solidFill>
                <a:prstDash val="solid"/>
                <a:round/>
              </a:ln>
              <a:effectLst/>
            </c:spPr>
          </c:marker>
          <c:cat>
            <c:numRef>
              <c:f>FIR!$A$2:$A$47</c:f>
              <c:numCache>
                <c:formatCode>@</c:formatCode>
                <c:ptCount val="46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  <c:pt idx="44">
                  <c:v>2022</c:v>
                </c:pt>
                <c:pt idx="45">
                  <c:v>2023</c:v>
                </c:pt>
              </c:numCache>
            </c:numRef>
          </c:cat>
          <c:val>
            <c:numRef>
              <c:f>FIR!$G$2:$G$47</c:f>
              <c:numCache>
                <c:formatCode>0.000_ </c:formatCode>
                <c:ptCount val="46"/>
                <c:pt idx="0">
                  <c:v>1</c:v>
                </c:pt>
                <c:pt idx="1">
                  <c:v>1</c:v>
                </c:pt>
                <c:pt idx="2">
                  <c:v>0.99897221164826799</c:v>
                </c:pt>
                <c:pt idx="3">
                  <c:v>0.99829985517284803</c:v>
                </c:pt>
                <c:pt idx="4">
                  <c:v>0.99776644147249405</c:v>
                </c:pt>
                <c:pt idx="5">
                  <c:v>0.99608799594310704</c:v>
                </c:pt>
                <c:pt idx="6">
                  <c:v>0.96393954623779399</c:v>
                </c:pt>
                <c:pt idx="7">
                  <c:v>0.959248635530357</c:v>
                </c:pt>
                <c:pt idx="8">
                  <c:v>0.95361490430871898</c:v>
                </c:pt>
                <c:pt idx="9">
                  <c:v>0.94798873012457596</c:v>
                </c:pt>
                <c:pt idx="10">
                  <c:v>0.94144582134671195</c:v>
                </c:pt>
                <c:pt idx="11">
                  <c:v>0.93735504737678399</c:v>
                </c:pt>
                <c:pt idx="12">
                  <c:v>0.92663846896529001</c:v>
                </c:pt>
                <c:pt idx="13">
                  <c:v>0.93260267833539701</c:v>
                </c:pt>
                <c:pt idx="14">
                  <c:v>0.88742042597801196</c:v>
                </c:pt>
                <c:pt idx="15">
                  <c:v>0.84005612502993199</c:v>
                </c:pt>
                <c:pt idx="16">
                  <c:v>0.86851419161896004</c:v>
                </c:pt>
                <c:pt idx="17">
                  <c:v>0.88244513495315802</c:v>
                </c:pt>
                <c:pt idx="18">
                  <c:v>0.82869870003293</c:v>
                </c:pt>
                <c:pt idx="19">
                  <c:v>0.78635358708872904</c:v>
                </c:pt>
                <c:pt idx="20">
                  <c:v>0.78109835850633902</c:v>
                </c:pt>
                <c:pt idx="21">
                  <c:v>0.746671023833408</c:v>
                </c:pt>
                <c:pt idx="22">
                  <c:v>0.66740115872641603</c:v>
                </c:pt>
                <c:pt idx="23">
                  <c:v>0.69752335730771597</c:v>
                </c:pt>
                <c:pt idx="24">
                  <c:v>0.72566262947389204</c:v>
                </c:pt>
                <c:pt idx="25">
                  <c:v>0.73270347922500301</c:v>
                </c:pt>
                <c:pt idx="26">
                  <c:v>0.75106054184100601</c:v>
                </c:pt>
                <c:pt idx="27">
                  <c:v>0.75997789271507898</c:v>
                </c:pt>
                <c:pt idx="28">
                  <c:v>0.68514549471347597</c:v>
                </c:pt>
                <c:pt idx="29">
                  <c:v>0.49496067698044299</c:v>
                </c:pt>
                <c:pt idx="30">
                  <c:v>0.61960115615780098</c:v>
                </c:pt>
                <c:pt idx="31">
                  <c:v>0.58777265236887699</c:v>
                </c:pt>
                <c:pt idx="32">
                  <c:v>0.59717982969184702</c:v>
                </c:pt>
                <c:pt idx="33">
                  <c:v>0.63352261625290196</c:v>
                </c:pt>
                <c:pt idx="34">
                  <c:v>0.62922405228550704</c:v>
                </c:pt>
                <c:pt idx="35">
                  <c:v>0.63745854320051998</c:v>
                </c:pt>
                <c:pt idx="36">
                  <c:v>0.61056635209598997</c:v>
                </c:pt>
                <c:pt idx="37">
                  <c:v>0.5728836690029</c:v>
                </c:pt>
                <c:pt idx="38">
                  <c:v>0.57811246120880599</c:v>
                </c:pt>
                <c:pt idx="39">
                  <c:v>0.58321138657932503</c:v>
                </c:pt>
                <c:pt idx="40">
                  <c:v>0.61714932841994696</c:v>
                </c:pt>
                <c:pt idx="41">
                  <c:v>0.59780808119230999</c:v>
                </c:pt>
                <c:pt idx="42">
                  <c:v>0.58190831372630603</c:v>
                </c:pt>
                <c:pt idx="43">
                  <c:v>0.581655828417314</c:v>
                </c:pt>
                <c:pt idx="44">
                  <c:v>0.60532704990546504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656-4764-BF63-D3A62C183A17}"/>
            </c:ext>
          </c:extLst>
        </c:ser>
        <c:ser>
          <c:idx val="1"/>
          <c:order val="1"/>
          <c:tx>
            <c:strRef>
              <c:f>FIR!$H$1</c:f>
              <c:strCache>
                <c:ptCount val="1"/>
                <c:pt idx="0">
                  <c:v>债券余额</c:v>
                </c:pt>
              </c:strCache>
            </c:strRef>
          </c:tx>
          <c:marker>
            <c:symbol val="triangle"/>
            <c:size val="8"/>
          </c:marker>
          <c:cat>
            <c:numRef>
              <c:f>FIR!$A$2:$A$47</c:f>
              <c:numCache>
                <c:formatCode>@</c:formatCode>
                <c:ptCount val="46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  <c:pt idx="44">
                  <c:v>2022</c:v>
                </c:pt>
                <c:pt idx="45">
                  <c:v>2023</c:v>
                </c:pt>
              </c:numCache>
            </c:numRef>
          </c:cat>
          <c:val>
            <c:numRef>
              <c:f>FIR!$H$2:$H$47</c:f>
              <c:numCache>
                <c:formatCode>General</c:formatCode>
                <c:ptCount val="46"/>
                <c:pt idx="6" formatCode="0.000_ ">
                  <c:v>3.1698736358414699E-2</c:v>
                </c:pt>
                <c:pt idx="7" formatCode="0.000_ ">
                  <c:v>3.6127307739925202E-2</c:v>
                </c:pt>
                <c:pt idx="8" formatCode="0.000_ ">
                  <c:v>4.0683204173297099E-2</c:v>
                </c:pt>
                <c:pt idx="9" formatCode="0.000_ ">
                  <c:v>4.5183123478648203E-2</c:v>
                </c:pt>
                <c:pt idx="10" formatCode="0.000_ ">
                  <c:v>4.9578503883150001E-2</c:v>
                </c:pt>
                <c:pt idx="11" formatCode="0.000_ ">
                  <c:v>5.4049850416061203E-2</c:v>
                </c:pt>
                <c:pt idx="12" formatCode="0.000_ ">
                  <c:v>5.9753693269766303E-2</c:v>
                </c:pt>
                <c:pt idx="13" formatCode="0.000_ ">
                  <c:v>5.4116086171059299E-2</c:v>
                </c:pt>
                <c:pt idx="14" formatCode="0.000_ ">
                  <c:v>6.4171253797471406E-2</c:v>
                </c:pt>
                <c:pt idx="15" formatCode="0.000_ ">
                  <c:v>5.7563707647654297E-2</c:v>
                </c:pt>
                <c:pt idx="16" formatCode="0.000_ ">
                  <c:v>5.2023331321487398E-2</c:v>
                </c:pt>
                <c:pt idx="17" formatCode="0.000_ ">
                  <c:v>5.42329388290557E-2</c:v>
                </c:pt>
                <c:pt idx="18" formatCode="0.000_ ">
                  <c:v>5.1998697331079098E-2</c:v>
                </c:pt>
                <c:pt idx="19" formatCode="0.000_ ">
                  <c:v>4.9908090073011502E-2</c:v>
                </c:pt>
                <c:pt idx="20" formatCode="0.000_ ">
                  <c:v>5.9721921513454297E-2</c:v>
                </c:pt>
                <c:pt idx="21" formatCode="0.000_ ">
                  <c:v>6.8593242202335994E-2</c:v>
                </c:pt>
                <c:pt idx="22" formatCode="0.000_ ">
                  <c:v>6.8381775423991001E-2</c:v>
                </c:pt>
                <c:pt idx="23" formatCode="0.000_ ">
                  <c:v>7.0339597962602501E-2</c:v>
                </c:pt>
                <c:pt idx="24" formatCode="0.000_ ">
                  <c:v>7.6247910711953595E-2</c:v>
                </c:pt>
                <c:pt idx="25" formatCode="0.000_ ">
                  <c:v>7.35053788217679E-2</c:v>
                </c:pt>
                <c:pt idx="26" formatCode="0.000_ ">
                  <c:v>7.3687074323340304E-2</c:v>
                </c:pt>
                <c:pt idx="27" formatCode="0.000_ ">
                  <c:v>7.2399023863451401E-2</c:v>
                </c:pt>
                <c:pt idx="28" formatCode="0.000_ ">
                  <c:v>5.8995507543315E-2</c:v>
                </c:pt>
                <c:pt idx="29" formatCode="0.000_ ">
                  <c:v>6.2021790742532397E-2</c:v>
                </c:pt>
                <c:pt idx="30" formatCode="0.000_ ">
                  <c:v>0.12031358185234201</c:v>
                </c:pt>
                <c:pt idx="31" formatCode="0.000_ ">
                  <c:v>0.115548668751227</c:v>
                </c:pt>
                <c:pt idx="32" formatCode="0.000_ ">
                  <c:v>0.122069842894668</c:v>
                </c:pt>
                <c:pt idx="33" formatCode="0.000_ ">
                  <c:v>0.13878046335337399</c:v>
                </c:pt>
                <c:pt idx="34" formatCode="0.000_ ">
                  <c:v>0.154633282013528</c:v>
                </c:pt>
                <c:pt idx="35" formatCode="0.000_ ">
                  <c:v>0.16234190133206799</c:v>
                </c:pt>
                <c:pt idx="36" formatCode="0.000_ ">
                  <c:v>0.16259115698583701</c:v>
                </c:pt>
                <c:pt idx="37" formatCode="0.000_ ">
                  <c:v>0.181207509175736</c:v>
                </c:pt>
                <c:pt idx="38" formatCode="0.000_ ">
                  <c:v>0.201662627078006</c:v>
                </c:pt>
                <c:pt idx="39" formatCode="0.000_ ">
                  <c:v>0.192459757571177</c:v>
                </c:pt>
                <c:pt idx="40" formatCode="0.000_ ">
                  <c:v>0.203659278378582</c:v>
                </c:pt>
                <c:pt idx="41" formatCode="0.000_ ">
                  <c:v>0.19727666679346201</c:v>
                </c:pt>
                <c:pt idx="42" formatCode="0.000_ ">
                  <c:v>0.192029743529681</c:v>
                </c:pt>
                <c:pt idx="43" formatCode="0.000_ ">
                  <c:v>0.191946423377713</c:v>
                </c:pt>
                <c:pt idx="44" formatCode="0.000_ ">
                  <c:v>0.199757926468803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656-4764-BF63-D3A62C183A17}"/>
            </c:ext>
          </c:extLst>
        </c:ser>
        <c:ser>
          <c:idx val="2"/>
          <c:order val="2"/>
          <c:tx>
            <c:strRef>
              <c:f>FIR!$I$1</c:f>
              <c:strCache>
                <c:ptCount val="1"/>
                <c:pt idx="0">
                  <c:v>股票总市值</c:v>
                </c:pt>
              </c:strCache>
            </c:strRef>
          </c:tx>
          <c:marker>
            <c:symbol val="diamond"/>
            <c:size val="9"/>
          </c:marker>
          <c:cat>
            <c:numRef>
              <c:f>FIR!$A$2:$A$47</c:f>
              <c:numCache>
                <c:formatCode>@</c:formatCode>
                <c:ptCount val="46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  <c:pt idx="44">
                  <c:v>2022</c:v>
                </c:pt>
                <c:pt idx="45">
                  <c:v>2023</c:v>
                </c:pt>
              </c:numCache>
            </c:numRef>
          </c:cat>
          <c:val>
            <c:numRef>
              <c:f>FIR!$I$2:$I$47</c:f>
              <c:numCache>
                <c:formatCode>General</c:formatCode>
                <c:ptCount val="46"/>
                <c:pt idx="14" formatCode="0.000_ ">
                  <c:v>3.1956629495318203E-2</c:v>
                </c:pt>
                <c:pt idx="15" formatCode="0.000_ ">
                  <c:v>8.6745756422521705E-2</c:v>
                </c:pt>
                <c:pt idx="16" formatCode="0.000_ ">
                  <c:v>6.4678300078843398E-2</c:v>
                </c:pt>
                <c:pt idx="17" formatCode="0.000_ ">
                  <c:v>4.7738666317811103E-2</c:v>
                </c:pt>
                <c:pt idx="18" formatCode="0.000_ ">
                  <c:v>0.103201203798399</c:v>
                </c:pt>
                <c:pt idx="19" formatCode="0.000_ ">
                  <c:v>0.14508424433157199</c:v>
                </c:pt>
                <c:pt idx="20" formatCode="0.000_ ">
                  <c:v>0.13798002531790399</c:v>
                </c:pt>
                <c:pt idx="21" formatCode="0.000_ ">
                  <c:v>0.160392463305847</c:v>
                </c:pt>
                <c:pt idx="22" formatCode="0.000_ ">
                  <c:v>0.23689899190875</c:v>
                </c:pt>
                <c:pt idx="23" formatCode="0.000_ ">
                  <c:v>0.19601321070382999</c:v>
                </c:pt>
                <c:pt idx="24" formatCode="0.000_ ">
                  <c:v>0.15114299032171899</c:v>
                </c:pt>
                <c:pt idx="25" formatCode="0.000_ ">
                  <c:v>0.13806962158625299</c:v>
                </c:pt>
                <c:pt idx="26" formatCode="0.000_ ">
                  <c:v>0.105925936008279</c:v>
                </c:pt>
                <c:pt idx="27" formatCode="0.000_ ">
                  <c:v>8.1598686856829403E-2</c:v>
                </c:pt>
                <c:pt idx="28" formatCode="0.000_ ">
                  <c:v>0.16771529083544601</c:v>
                </c:pt>
                <c:pt idx="29" formatCode="0.000_ ">
                  <c:v>0.35644572603783797</c:v>
                </c:pt>
                <c:pt idx="30" formatCode="0.000_ ">
                  <c:v>0.13852752361155299</c:v>
                </c:pt>
                <c:pt idx="31" formatCode="0.000_ ">
                  <c:v>0.210274234396231</c:v>
                </c:pt>
                <c:pt idx="32" formatCode="0.000_ ">
                  <c:v>0.19668587603420501</c:v>
                </c:pt>
                <c:pt idx="33" formatCode="0.000_ ">
                  <c:v>0.14898181193609999</c:v>
                </c:pt>
                <c:pt idx="34" formatCode="0.000_ ">
                  <c:v>0.14154004159554501</c:v>
                </c:pt>
                <c:pt idx="35" formatCode="0.000_ ">
                  <c:v>0.129740517563941</c:v>
                </c:pt>
                <c:pt idx="36" formatCode="0.000_ ">
                  <c:v>0.17187209031165601</c:v>
                </c:pt>
                <c:pt idx="37" formatCode="0.000_ ">
                  <c:v>0.19755098012948399</c:v>
                </c:pt>
                <c:pt idx="38" formatCode="0.000_ ">
                  <c:v>0.16676562035791301</c:v>
                </c:pt>
                <c:pt idx="39" formatCode="0.000_ ">
                  <c:v>0.171191658982765</c:v>
                </c:pt>
                <c:pt idx="40" formatCode="0.000_ ">
                  <c:v>0.127260408876786</c:v>
                </c:pt>
                <c:pt idx="41" formatCode="0.000_ ">
                  <c:v>0.15298268263863399</c:v>
                </c:pt>
                <c:pt idx="42" formatCode="0.000_ ">
                  <c:v>0.180183842373521</c:v>
                </c:pt>
                <c:pt idx="43" formatCode="0.000_ ">
                  <c:v>0.18819978672444199</c:v>
                </c:pt>
                <c:pt idx="44" formatCode="0.000_ ">
                  <c:v>0.15279616800049201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656-4764-BF63-D3A62C183A17}"/>
            </c:ext>
          </c:extLst>
        </c:ser>
        <c:ser>
          <c:idx val="3"/>
          <c:order val="3"/>
          <c:tx>
            <c:strRef>
              <c:f>FIR!$J$1</c:f>
              <c:strCache>
                <c:ptCount val="1"/>
                <c:pt idx="0">
                  <c:v>保费余额</c:v>
                </c:pt>
              </c:strCache>
            </c:strRef>
          </c:tx>
          <c:marker>
            <c:symbol val="square"/>
            <c:size val="5"/>
          </c:marker>
          <c:cat>
            <c:numRef>
              <c:f>FIR!$A$2:$A$47</c:f>
              <c:numCache>
                <c:formatCode>@</c:formatCode>
                <c:ptCount val="46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  <c:pt idx="44">
                  <c:v>2022</c:v>
                </c:pt>
                <c:pt idx="45">
                  <c:v>2023</c:v>
                </c:pt>
              </c:numCache>
            </c:numRef>
          </c:cat>
          <c:val>
            <c:numRef>
              <c:f>FIR!$J$2:$J$47</c:f>
              <c:numCache>
                <c:formatCode>General</c:formatCode>
                <c:ptCount val="46"/>
                <c:pt idx="2" formatCode="0.000_ ">
                  <c:v>1.02778835173201E-3</c:v>
                </c:pt>
                <c:pt idx="3" formatCode="0.000_ ">
                  <c:v>1.70014482715194E-3</c:v>
                </c:pt>
                <c:pt idx="4" formatCode="0.000_ ">
                  <c:v>2.2335585275058598E-3</c:v>
                </c:pt>
                <c:pt idx="5" formatCode="0.000_ ">
                  <c:v>3.9120040568930998E-3</c:v>
                </c:pt>
                <c:pt idx="6" formatCode="0.000_ ">
                  <c:v>4.3617174037909202E-3</c:v>
                </c:pt>
                <c:pt idx="7" formatCode="0.000_ ">
                  <c:v>4.6240567297179203E-3</c:v>
                </c:pt>
                <c:pt idx="8" formatCode="0.000_ ">
                  <c:v>5.7018915179836904E-3</c:v>
                </c:pt>
                <c:pt idx="9" formatCode="0.000_ ">
                  <c:v>6.8281463967762102E-3</c:v>
                </c:pt>
                <c:pt idx="10" formatCode="0.000_ ">
                  <c:v>8.9756747701379095E-3</c:v>
                </c:pt>
                <c:pt idx="11" formatCode="0.000_ ">
                  <c:v>8.5951022071549393E-3</c:v>
                </c:pt>
                <c:pt idx="12" formatCode="0.000_ ">
                  <c:v>9.8509008227156206E-3</c:v>
                </c:pt>
                <c:pt idx="13" formatCode="0.000_ ">
                  <c:v>9.2976281701147093E-3</c:v>
                </c:pt>
                <c:pt idx="14" formatCode="0.000_ ">
                  <c:v>1.1768612082054E-2</c:v>
                </c:pt>
                <c:pt idx="15" formatCode="0.000_ ">
                  <c:v>9.9741651394913092E-3</c:v>
                </c:pt>
                <c:pt idx="16" formatCode="0.000_ ">
                  <c:v>8.7274824737328498E-3</c:v>
                </c:pt>
                <c:pt idx="17" formatCode="0.000_ ">
                  <c:v>8.4600916760325506E-3</c:v>
                </c:pt>
                <c:pt idx="18" formatCode="0.000_ ">
                  <c:v>7.9479211352240994E-3</c:v>
                </c:pt>
                <c:pt idx="19" formatCode="0.000_ ">
                  <c:v>9.0000841044109298E-3</c:v>
                </c:pt>
                <c:pt idx="20" formatCode="0.000_ ">
                  <c:v>8.8232165455233193E-3</c:v>
                </c:pt>
                <c:pt idx="21" formatCode="0.000_ ">
                  <c:v>8.4415889430442103E-3</c:v>
                </c:pt>
                <c:pt idx="22" formatCode="0.000_ ">
                  <c:v>7.9260343819278906E-3</c:v>
                </c:pt>
                <c:pt idx="23" formatCode="0.000_ ">
                  <c:v>9.5294887520214304E-3</c:v>
                </c:pt>
                <c:pt idx="24" formatCode="0.000_ ">
                  <c:v>1.20191575265971E-2</c:v>
                </c:pt>
                <c:pt idx="25" formatCode="0.000_ ">
                  <c:v>1.25160373572891E-2</c:v>
                </c:pt>
                <c:pt idx="26" formatCode="0.000_ ">
                  <c:v>1.2357598158858899E-2</c:v>
                </c:pt>
                <c:pt idx="27" formatCode="0.000_ ">
                  <c:v>1.24076991175061E-2</c:v>
                </c:pt>
                <c:pt idx="28" formatCode="0.000_ ">
                  <c:v>1.05806110155843E-2</c:v>
                </c:pt>
                <c:pt idx="29" formatCode="0.000_ ">
                  <c:v>7.6660138126663901E-3</c:v>
                </c:pt>
                <c:pt idx="30" formatCode="0.000_ ">
                  <c:v>1.11675611789206E-2</c:v>
                </c:pt>
                <c:pt idx="31" formatCode="0.000_ ">
                  <c:v>9.6002938386476906E-3</c:v>
                </c:pt>
                <c:pt idx="32" formatCode="0.000_ ">
                  <c:v>9.6142677972577296E-3</c:v>
                </c:pt>
                <c:pt idx="33" formatCode="0.000_ ">
                  <c:v>9.94741267875217E-3</c:v>
                </c:pt>
                <c:pt idx="34" formatCode="0.000_ ">
                  <c:v>9.5163435723501794E-3</c:v>
                </c:pt>
                <c:pt idx="35" formatCode="0.000_ ">
                  <c:v>9.3460289173149906E-3</c:v>
                </c:pt>
                <c:pt idx="36" formatCode="0.000_ ">
                  <c:v>9.3351919259743697E-3</c:v>
                </c:pt>
                <c:pt idx="37" formatCode="0.000_ ">
                  <c:v>9.0261002813815609E-3</c:v>
                </c:pt>
                <c:pt idx="38" formatCode="0.000_ ">
                  <c:v>1.01514702056812E-2</c:v>
                </c:pt>
                <c:pt idx="39" formatCode="0.000_ ">
                  <c:v>1.1043053854223901E-2</c:v>
                </c:pt>
                <c:pt idx="40" formatCode="0.000_ ">
                  <c:v>1.11239173523449E-2</c:v>
                </c:pt>
                <c:pt idx="41" formatCode="0.000_ ">
                  <c:v>1.1002750562183101E-2</c:v>
                </c:pt>
                <c:pt idx="42" formatCode="0.000_ ">
                  <c:v>1.0228604846467799E-2</c:v>
                </c:pt>
                <c:pt idx="43" formatCode="0.000_ ">
                  <c:v>9.2242299904849601E-3</c:v>
                </c:pt>
                <c:pt idx="44" formatCode="0.000_ ">
                  <c:v>9.1051096558815107E-3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656-4764-BF63-D3A62C183A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4668032"/>
        <c:axId val="324669824"/>
      </c:lineChart>
      <c:catAx>
        <c:axId val="324668032"/>
        <c:scaling>
          <c:orientation val="minMax"/>
        </c:scaling>
        <c:delete val="0"/>
        <c:axPos val="b"/>
        <c:numFmt formatCode="@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669824"/>
        <c:crosses val="autoZero"/>
        <c:auto val="1"/>
        <c:lblAlgn val="ctr"/>
        <c:lblOffset val="100"/>
        <c:tickLblSkip val="5"/>
        <c:noMultiLvlLbl val="0"/>
      </c:catAx>
      <c:valAx>
        <c:axId val="324669824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>
            <a:glow rad="127000">
              <a:schemeClr val="tx1"/>
            </a:glow>
          </a:effectLst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668032"/>
        <c:crosses val="autoZero"/>
        <c:crossBetween val="between"/>
        <c:majorUnit val="0.2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4752029905160999"/>
          <c:y val="0.424691966022748"/>
          <c:w val="0.36491863449608702"/>
          <c:h val="0.31965496435170498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defRPr>
          </a:pPr>
          <a:endParaRPr lang="zh-CN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bf4648f7-9162-47a6-8fad-9f1c51e9d410}"/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049212598425"/>
          <c:y val="1.6203703703703699E-2"/>
          <c:w val="0.59027777777777801"/>
          <c:h val="0.9837962962962959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4C6E-4B21-8BB4-312C6EFC0D84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4C6E-4B21-8BB4-312C6EFC0D84}"/>
              </c:ext>
            </c:extLst>
          </c:dPt>
          <c:dPt>
            <c:idx val="2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4C6E-4B21-8BB4-312C6EFC0D84}"/>
              </c:ext>
            </c:extLst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4C6E-4B21-8BB4-312C6EFC0D8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Sheet9!$C$22:$F$22</c:f>
              <c:strCache>
                <c:ptCount val="4"/>
                <c:pt idx="0">
                  <c:v>工资性收入</c:v>
                </c:pt>
                <c:pt idx="1">
                  <c:v>经营净收入</c:v>
                </c:pt>
                <c:pt idx="2">
                  <c:v>财产净收入</c:v>
                </c:pt>
                <c:pt idx="3">
                  <c:v>转移净收入</c:v>
                </c:pt>
              </c:strCache>
            </c:strRef>
          </c:cat>
          <c:val>
            <c:numRef>
              <c:f>Sheet9!$C$24:$F$24</c:f>
              <c:numCache>
                <c:formatCode>0.0</c:formatCode>
                <c:ptCount val="4"/>
                <c:pt idx="0">
                  <c:v>22053</c:v>
                </c:pt>
                <c:pt idx="1">
                  <c:v>6542</c:v>
                </c:pt>
                <c:pt idx="2">
                  <c:v>3362</c:v>
                </c:pt>
                <c:pt idx="3">
                  <c:v>7261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C6E-4B21-8BB4-312C6EFC0D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8492756587244796"/>
          <c:y val="0.33256561679789998"/>
          <c:w val="0.28218263626137602"/>
          <c:h val="0.4094543500575760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ad3f1756-c7a5-4fb0-9da9-97df134da653}"/>
      </c:ext>
    </c:extLst>
  </c:chart>
  <c:spPr>
    <a:ln w="6350" cap="flat" cmpd="sng" algn="ctr">
      <a:noFill/>
      <a:prstDash val="solid"/>
      <a:round/>
    </a:ln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6266166211089"/>
          <c:y val="5.6065239551478102E-2"/>
          <c:w val="0.78120073073767304"/>
          <c:h val="0.7512148137446119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Sheet9!$C$1</c:f>
              <c:strCache>
                <c:ptCount val="1"/>
                <c:pt idx="0">
                  <c:v>居民人均消费支出</c:v>
                </c:pt>
              </c:strCache>
            </c:strRef>
          </c:tx>
          <c:spPr>
            <a:ln w="19050" cap="rnd" cmpd="sng" algn="ctr">
              <a:noFill/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 cap="flat" cmpd="sng" algn="ctr">
                <a:solidFill>
                  <a:schemeClr val="accent1"/>
                </a:solidFill>
                <a:prstDash val="solid"/>
                <a:round/>
              </a:ln>
              <a:effectLst/>
            </c:spPr>
          </c:marker>
          <c:trendline>
            <c:spPr>
              <a:ln w="19050" cap="rnd" cmpd="sng" algn="ctr">
                <a:solidFill>
                  <a:schemeClr val="tx1"/>
                </a:solidFill>
                <a:prstDash val="solid"/>
                <a:round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6.8802895752020601E-2"/>
                  <c:y val="0.3393939393939390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lang="zh-CN" sz="900" b="0" i="0" u="none" strike="noStrike" kern="1200" baseline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altLang="zh-CN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Y</a:t>
                    </a:r>
                    <a:r>
                      <a:rPr lang="en-US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= 346.24</a:t>
                    </a:r>
                    <a:r>
                      <a:rPr lang="en-US" altLang="zh-CN" sz="900" b="0" i="0" u="none" strike="noStrike" baseline="0">
                        <a:effectLst/>
                      </a:rPr>
                      <a:t>+0.6816X</a:t>
                    </a:r>
                    <a:br>
                      <a:rPr lang="en-US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</a:br>
                    <a:r>
                      <a:rPr lang="en-US" baseline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R² = 0.9982</a:t>
                    </a:r>
                    <a:endParaRPr lang="en-US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</c:trendlineLbl>
          </c:trendline>
          <c:xVal>
            <c:numRef>
              <c:f>Sheet9!$B$2:$B$47</c:f>
              <c:numCache>
                <c:formatCode>General</c:formatCode>
                <c:ptCount val="46"/>
                <c:pt idx="0">
                  <c:v>171</c:v>
                </c:pt>
                <c:pt idx="1">
                  <c:v>247</c:v>
                </c:pt>
                <c:pt idx="2">
                  <c:v>279</c:v>
                </c:pt>
                <c:pt idx="3">
                  <c:v>326</c:v>
                </c:pt>
                <c:pt idx="4">
                  <c:v>365</c:v>
                </c:pt>
                <c:pt idx="5">
                  <c:v>424</c:v>
                </c:pt>
                <c:pt idx="6">
                  <c:v>479</c:v>
                </c:pt>
                <c:pt idx="7">
                  <c:v>541</c:v>
                </c:pt>
                <c:pt idx="8">
                  <c:v>599</c:v>
                </c:pt>
                <c:pt idx="9">
                  <c:v>709</c:v>
                </c:pt>
                <c:pt idx="10">
                  <c:v>804</c:v>
                </c:pt>
                <c:pt idx="11">
                  <c:v>904</c:v>
                </c:pt>
                <c:pt idx="12">
                  <c:v>976</c:v>
                </c:pt>
                <c:pt idx="13">
                  <c:v>1125</c:v>
                </c:pt>
                <c:pt idx="14">
                  <c:v>1385</c:v>
                </c:pt>
                <c:pt idx="15">
                  <c:v>1870</c:v>
                </c:pt>
                <c:pt idx="16">
                  <c:v>2363</c:v>
                </c:pt>
                <c:pt idx="17">
                  <c:v>2814</c:v>
                </c:pt>
                <c:pt idx="18">
                  <c:v>3070</c:v>
                </c:pt>
                <c:pt idx="19">
                  <c:v>3254</c:v>
                </c:pt>
                <c:pt idx="20">
                  <c:v>3485</c:v>
                </c:pt>
                <c:pt idx="21">
                  <c:v>3721</c:v>
                </c:pt>
                <c:pt idx="22">
                  <c:v>4070</c:v>
                </c:pt>
                <c:pt idx="23">
                  <c:v>4532</c:v>
                </c:pt>
                <c:pt idx="24">
                  <c:v>5007</c:v>
                </c:pt>
                <c:pt idx="25">
                  <c:v>5661</c:v>
                </c:pt>
                <c:pt idx="26">
                  <c:v>6385</c:v>
                </c:pt>
                <c:pt idx="27">
                  <c:v>7229</c:v>
                </c:pt>
                <c:pt idx="28">
                  <c:v>8584</c:v>
                </c:pt>
                <c:pt idx="29">
                  <c:v>9957</c:v>
                </c:pt>
                <c:pt idx="30">
                  <c:v>10977</c:v>
                </c:pt>
                <c:pt idx="31">
                  <c:v>12520</c:v>
                </c:pt>
                <c:pt idx="32">
                  <c:v>14551</c:v>
                </c:pt>
                <c:pt idx="33">
                  <c:v>16510</c:v>
                </c:pt>
                <c:pt idx="34">
                  <c:v>18311</c:v>
                </c:pt>
                <c:pt idx="35">
                  <c:v>20167</c:v>
                </c:pt>
                <c:pt idx="36">
                  <c:v>21966</c:v>
                </c:pt>
                <c:pt idx="37">
                  <c:v>23821</c:v>
                </c:pt>
                <c:pt idx="38">
                  <c:v>25974</c:v>
                </c:pt>
                <c:pt idx="39">
                  <c:v>28228</c:v>
                </c:pt>
                <c:pt idx="40">
                  <c:v>30733</c:v>
                </c:pt>
                <c:pt idx="41">
                  <c:v>32189</c:v>
                </c:pt>
                <c:pt idx="42">
                  <c:v>35128</c:v>
                </c:pt>
                <c:pt idx="43">
                  <c:v>36883</c:v>
                </c:pt>
                <c:pt idx="44">
                  <c:v>39218</c:v>
                </c:pt>
                <c:pt idx="45">
                  <c:v>41314</c:v>
                </c:pt>
              </c:numCache>
            </c:numRef>
          </c:xVal>
          <c:yVal>
            <c:numRef>
              <c:f>Sheet9!$C$2:$C$47</c:f>
              <c:numCache>
                <c:formatCode>General</c:formatCode>
                <c:ptCount val="46"/>
                <c:pt idx="0">
                  <c:v>151</c:v>
                </c:pt>
                <c:pt idx="1">
                  <c:v>211</c:v>
                </c:pt>
                <c:pt idx="2">
                  <c:v>244</c:v>
                </c:pt>
                <c:pt idx="3">
                  <c:v>273</c:v>
                </c:pt>
                <c:pt idx="4">
                  <c:v>304</c:v>
                </c:pt>
                <c:pt idx="5">
                  <c:v>340</c:v>
                </c:pt>
                <c:pt idx="6">
                  <c:v>402</c:v>
                </c:pt>
                <c:pt idx="7">
                  <c:v>465</c:v>
                </c:pt>
                <c:pt idx="8">
                  <c:v>521</c:v>
                </c:pt>
                <c:pt idx="9">
                  <c:v>639</c:v>
                </c:pt>
                <c:pt idx="10">
                  <c:v>712</c:v>
                </c:pt>
                <c:pt idx="11">
                  <c:v>768</c:v>
                </c:pt>
                <c:pt idx="12">
                  <c:v>844</c:v>
                </c:pt>
                <c:pt idx="13">
                  <c:v>937</c:v>
                </c:pt>
                <c:pt idx="14">
                  <c:v>1145</c:v>
                </c:pt>
                <c:pt idx="15">
                  <c:v>1540</c:v>
                </c:pt>
                <c:pt idx="16">
                  <c:v>1957</c:v>
                </c:pt>
                <c:pt idx="17">
                  <c:v>2288</c:v>
                </c:pt>
                <c:pt idx="18">
                  <c:v>2437</c:v>
                </c:pt>
                <c:pt idx="19">
                  <c:v>2516</c:v>
                </c:pt>
                <c:pt idx="20">
                  <c:v>2658</c:v>
                </c:pt>
                <c:pt idx="21">
                  <c:v>2914</c:v>
                </c:pt>
                <c:pt idx="22">
                  <c:v>3139</c:v>
                </c:pt>
                <c:pt idx="23">
                  <c:v>3548</c:v>
                </c:pt>
                <c:pt idx="24">
                  <c:v>3889</c:v>
                </c:pt>
                <c:pt idx="25">
                  <c:v>4395</c:v>
                </c:pt>
                <c:pt idx="26">
                  <c:v>5035</c:v>
                </c:pt>
                <c:pt idx="27">
                  <c:v>5634</c:v>
                </c:pt>
                <c:pt idx="28">
                  <c:v>6592</c:v>
                </c:pt>
                <c:pt idx="29">
                  <c:v>7548</c:v>
                </c:pt>
                <c:pt idx="30">
                  <c:v>8377</c:v>
                </c:pt>
                <c:pt idx="31">
                  <c:v>9378</c:v>
                </c:pt>
                <c:pt idx="32">
                  <c:v>10820</c:v>
                </c:pt>
                <c:pt idx="33">
                  <c:v>12054</c:v>
                </c:pt>
                <c:pt idx="34">
                  <c:v>13220</c:v>
                </c:pt>
                <c:pt idx="35">
                  <c:v>14491</c:v>
                </c:pt>
                <c:pt idx="36">
                  <c:v>15712</c:v>
                </c:pt>
                <c:pt idx="37">
                  <c:v>17111</c:v>
                </c:pt>
                <c:pt idx="38">
                  <c:v>18322</c:v>
                </c:pt>
                <c:pt idx="39">
                  <c:v>19853</c:v>
                </c:pt>
                <c:pt idx="40">
                  <c:v>21559</c:v>
                </c:pt>
                <c:pt idx="41">
                  <c:v>21210</c:v>
                </c:pt>
                <c:pt idx="42">
                  <c:v>24100</c:v>
                </c:pt>
                <c:pt idx="43">
                  <c:v>24538</c:v>
                </c:pt>
                <c:pt idx="44">
                  <c:v>26796</c:v>
                </c:pt>
                <c:pt idx="45">
                  <c:v>28227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1D63-439E-920C-CCDFC10F09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4743168"/>
        <c:axId val="324745088"/>
      </c:scatterChart>
      <c:valAx>
        <c:axId val="3247431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zh-CN" sz="1000" b="0" i="0" u="none" strike="noStrike" kern="1200" baseline="0">
                    <a:solidFill>
                      <a:sysClr val="windowText" lastClr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defRPr>
                </a:pPr>
                <a:r>
                  <a:rPr lang="zh-CN">
                    <a:solidFill>
                      <a:sysClr val="windowText" lastClr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居民人均可支配收入</a:t>
                </a:r>
              </a:p>
            </c:rich>
          </c:tx>
          <c:layout>
            <c:manualLayout>
              <c:xMode val="edge"/>
              <c:yMode val="edge"/>
              <c:x val="0.41294022185050699"/>
              <c:y val="0.898678433544431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745088"/>
        <c:crosses val="autoZero"/>
        <c:crossBetween val="midCat"/>
        <c:majorUnit val="15000"/>
      </c:valAx>
      <c:valAx>
        <c:axId val="324745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title>
          <c:tx>
            <c:rich>
              <a:bodyPr rot="0" spcFirstLastPara="1" vertOverflow="ellipsis" vert="wordArtVertRtl" wrap="square" anchor="ctr" anchorCtr="1"/>
              <a:lstStyle/>
              <a:p>
                <a:pPr>
                  <a:defRPr lang="zh-CN" sz="1000" b="0" i="0" u="none" strike="noStrike" kern="1200" baseline="0">
                    <a:solidFill>
                      <a:sysClr val="windowText" lastClr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defRPr>
                </a:pPr>
                <a:r>
                  <a:rPr lang="zh-CN">
                    <a:latin typeface="宋体" panose="02010600030101010101" pitchFamily="2" charset="-122"/>
                    <a:ea typeface="宋体" panose="02010600030101010101" pitchFamily="2" charset="-122"/>
                  </a:rPr>
                  <a:t>居民人均消费支出</a:t>
                </a:r>
              </a:p>
            </c:rich>
          </c:tx>
          <c:layout>
            <c:manualLayout>
              <c:xMode val="edge"/>
              <c:yMode val="edge"/>
              <c:x val="2.3028209556707001E-2"/>
              <c:y val="0.1711473156764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743168"/>
        <c:crosses val="autoZero"/>
        <c:crossBetween val="midCat"/>
        <c:majorUnit val="10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2723bc4e-97fb-4e3e-942d-15fd9c3bb2c3}"/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prstDash val="solid"/>
      <a:round/>
    </a:ln>
    <a:effectLst/>
  </c:spPr>
  <c:txPr>
    <a:bodyPr/>
    <a:lstStyle/>
    <a:p>
      <a:pPr>
        <a:defRPr lang="zh-CN">
          <a:solidFill>
            <a:sysClr val="windowText" lastClr="000000"/>
          </a:solidFill>
        </a:defRPr>
      </a:pPr>
      <a:endParaRPr lang="zh-CN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866378202869003E-2"/>
          <c:y val="4.6475600309837301E-2"/>
          <c:w val="0.83812678916146199"/>
          <c:h val="0.840889989448452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'Sheet1 (3)'!$B$1</c:f>
              <c:strCache>
                <c:ptCount val="1"/>
                <c:pt idx="0">
                  <c:v>国内出游人次</c:v>
                </c:pt>
              </c:strCache>
            </c:strRef>
          </c:tx>
          <c:spPr>
            <a:solidFill>
              <a:srgbClr val="FF7C80"/>
            </a:solidFill>
            <a:ln>
              <a:solidFill>
                <a:srgbClr val="FF7C8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'Sheet1 (3)'!$A$2:$A$6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'Sheet1 (3)'!$B$2:$B$6</c:f>
              <c:numCache>
                <c:formatCode>General</c:formatCode>
                <c:ptCount val="5"/>
                <c:pt idx="0">
                  <c:v>28.8</c:v>
                </c:pt>
                <c:pt idx="1">
                  <c:v>32.5</c:v>
                </c:pt>
                <c:pt idx="2">
                  <c:v>25.3</c:v>
                </c:pt>
                <c:pt idx="3">
                  <c:v>48.9</c:v>
                </c:pt>
                <c:pt idx="4">
                  <c:v>56.2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09-46F2-AF88-FB55D6DEAB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4781568"/>
        <c:axId val="324783104"/>
      </c:barChart>
      <c:lineChart>
        <c:grouping val="standard"/>
        <c:varyColors val="0"/>
        <c:ser>
          <c:idx val="1"/>
          <c:order val="1"/>
          <c:tx>
            <c:strRef>
              <c:f>'Sheet1 (3)'!$C$1</c:f>
              <c:strCache>
                <c:ptCount val="1"/>
                <c:pt idx="0">
                  <c:v>比上年增长</c:v>
                </c:pt>
              </c:strCache>
            </c:strRef>
          </c:tx>
          <c:spPr>
            <a:ln w="28575" cap="rnd" cmpd="sng" algn="ctr">
              <a:solidFill>
                <a:srgbClr val="92D050"/>
              </a:solidFill>
              <a:prstDash val="solid"/>
              <a:round/>
            </a:ln>
            <a:effectLst>
              <a:outerShdw blurRad="88900" dist="50800" dir="5400000" algn="ctr" rotWithShape="0">
                <a:srgbClr val="000000">
                  <a:alpha val="43137"/>
                </a:srgb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9525" cap="flat" cmpd="sng" algn="ctr">
                <a:solidFill>
                  <a:srgbClr val="92D050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'Sheet1 (3)'!$C$2:$C$6</c:f>
              <c:numCache>
                <c:formatCode>0.0</c:formatCode>
                <c:ptCount val="5"/>
                <c:pt idx="0">
                  <c:v>-52.1</c:v>
                </c:pt>
                <c:pt idx="1">
                  <c:v>12.8</c:v>
                </c:pt>
                <c:pt idx="2">
                  <c:v>-22.1</c:v>
                </c:pt>
                <c:pt idx="3">
                  <c:v>93.3</c:v>
                </c:pt>
                <c:pt idx="4">
                  <c:v>14.8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D09-46F2-AF88-FB55D6DEAB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4794624"/>
        <c:axId val="324793088"/>
      </c:lineChart>
      <c:catAx>
        <c:axId val="324781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783104"/>
        <c:crosses val="autoZero"/>
        <c:auto val="1"/>
        <c:lblAlgn val="ctr"/>
        <c:lblOffset val="100"/>
        <c:noMultiLvlLbl val="0"/>
      </c:catAx>
      <c:valAx>
        <c:axId val="324783104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781568"/>
        <c:crosses val="autoZero"/>
        <c:crossBetween val="between"/>
        <c:majorUnit val="20"/>
      </c:valAx>
      <c:catAx>
        <c:axId val="3247946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24793088"/>
        <c:crosses val="autoZero"/>
        <c:auto val="1"/>
        <c:lblAlgn val="ctr"/>
        <c:lblOffset val="100"/>
        <c:noMultiLvlLbl val="0"/>
      </c:catAx>
      <c:valAx>
        <c:axId val="324793088"/>
        <c:scaling>
          <c:orientation val="minMax"/>
          <c:max val="300"/>
        </c:scaling>
        <c:delete val="0"/>
        <c:axPos val="r"/>
        <c:numFmt formatCode="#,##0_ ;[Red]\-#,##0\ 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794624"/>
        <c:crosses val="max"/>
        <c:crossBetween val="between"/>
        <c:majorUnit val="100"/>
      </c:valAx>
      <c:spPr>
        <a:solidFill>
          <a:srgbClr val="CCFFFF"/>
        </a:solidFill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29479469123535"/>
          <c:y val="0.110504990129526"/>
          <c:w val="0.59516908212560404"/>
          <c:h val="9.1580813618090604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34f6ed6f-db46-4711-91ef-71cf0504f806}"/>
      </c:ext>
    </c:extLst>
  </c:chart>
  <c:spPr>
    <a:noFill/>
    <a:ln w="9525" cap="flat" cmpd="sng" algn="ctr">
      <a:solidFill>
        <a:schemeClr val="tx1">
          <a:lumMod val="15000"/>
          <a:lumOff val="85000"/>
        </a:schemeClr>
      </a:solidFill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530183727034096E-2"/>
          <c:y val="5.0925925925925902E-2"/>
          <c:w val="0.88291426071740997"/>
          <c:h val="0.76559719734604004"/>
        </c:manualLayout>
      </c:layout>
      <c:barChart>
        <c:barDir val="col"/>
        <c:grouping val="percentStacked"/>
        <c:varyColors val="0"/>
        <c:ser>
          <c:idx val="2"/>
          <c:order val="0"/>
          <c:tx>
            <c:strRef>
              <c:f>Sheet3!$B$1</c:f>
              <c:strCache>
                <c:ptCount val="1"/>
                <c:pt idx="0">
                  <c:v>第一产业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Sheet3!$A$2:$A$6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Sheet3!$B$2:$B$6</c:f>
              <c:numCache>
                <c:formatCode>General</c:formatCode>
                <c:ptCount val="5"/>
                <c:pt idx="0">
                  <c:v>7.5</c:v>
                </c:pt>
                <c:pt idx="1">
                  <c:v>7.1</c:v>
                </c:pt>
                <c:pt idx="2">
                  <c:v>7.1</c:v>
                </c:pt>
                <c:pt idx="3">
                  <c:v>6.9</c:v>
                </c:pt>
                <c:pt idx="4">
                  <c:v>6.8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05-45CE-ACD5-516D954AEFE3}"/>
            </c:ext>
          </c:extLst>
        </c:ser>
        <c:ser>
          <c:idx val="1"/>
          <c:order val="1"/>
          <c:tx>
            <c:strRef>
              <c:f>Sheet3!$C$1</c:f>
              <c:strCache>
                <c:ptCount val="1"/>
                <c:pt idx="0">
                  <c:v>第二产业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Sheet3!$A$2:$A$6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Sheet3!$C$2:$C$6</c:f>
              <c:numCache>
                <c:formatCode>General</c:formatCode>
                <c:ptCount val="5"/>
                <c:pt idx="0">
                  <c:v>36.9</c:v>
                </c:pt>
                <c:pt idx="1">
                  <c:v>38.1</c:v>
                </c:pt>
                <c:pt idx="2">
                  <c:v>37.9</c:v>
                </c:pt>
                <c:pt idx="3">
                  <c:v>36.799999999999997</c:v>
                </c:pt>
                <c:pt idx="4">
                  <c:v>36.5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05-45CE-ACD5-516D954AEFE3}"/>
            </c:ext>
          </c:extLst>
        </c:ser>
        <c:ser>
          <c:idx val="0"/>
          <c:order val="2"/>
          <c:tx>
            <c:strRef>
              <c:f>Sheet3!$D$1</c:f>
              <c:strCache>
                <c:ptCount val="1"/>
                <c:pt idx="0">
                  <c:v>第三产业</c:v>
                </c:pt>
              </c:strCache>
            </c:strRef>
          </c:tx>
          <c:spPr>
            <a:solidFill>
              <a:srgbClr val="FF7C8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Sheet3!$A$2:$A$6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Sheet3!$D$2:$D$6</c:f>
              <c:numCache>
                <c:formatCode>General</c:formatCode>
                <c:ptCount val="5"/>
                <c:pt idx="0">
                  <c:v>55.5</c:v>
                </c:pt>
                <c:pt idx="1">
                  <c:v>54.8</c:v>
                </c:pt>
                <c:pt idx="2">
                  <c:v>55</c:v>
                </c:pt>
                <c:pt idx="3">
                  <c:v>56.3</c:v>
                </c:pt>
                <c:pt idx="4">
                  <c:v>56.7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05-45CE-ACD5-516D954AEF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24297856"/>
        <c:axId val="624299392"/>
      </c:barChart>
      <c:catAx>
        <c:axId val="624297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624299392"/>
        <c:crosses val="autoZero"/>
        <c:auto val="1"/>
        <c:lblAlgn val="ctr"/>
        <c:lblOffset val="100"/>
        <c:noMultiLvlLbl val="0"/>
      </c:catAx>
      <c:valAx>
        <c:axId val="624299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624297856"/>
        <c:crosses val="autoZero"/>
        <c:crossBetween val="between"/>
        <c:majorUnit val="0.2"/>
      </c:valAx>
      <c:spPr>
        <a:solidFill>
          <a:schemeClr val="accent1">
            <a:lumMod val="20000"/>
            <a:lumOff val="80000"/>
          </a:schemeClr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358727594948099"/>
          <c:y val="0.90798556430446198"/>
          <c:w val="0.63209973753280801"/>
          <c:h val="8.09358182745143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9af3272a-9fa6-41e0-9409-c1afe8524536}"/>
      </c:ext>
    </c:extLst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999950477888396E-2"/>
          <c:y val="5.1400554097404502E-2"/>
          <c:w val="0.92484048927846296"/>
          <c:h val="0.89263465306273304"/>
        </c:manualLayout>
      </c:layout>
      <c:lineChart>
        <c:grouping val="standard"/>
        <c:varyColors val="0"/>
        <c:ser>
          <c:idx val="0"/>
          <c:order val="0"/>
          <c:tx>
            <c:strRef>
              <c:f>Sheet4!$B$1</c:f>
              <c:strCache>
                <c:ptCount val="1"/>
                <c:pt idx="0">
                  <c:v>月度同比</c:v>
                </c:pt>
              </c:strCache>
            </c:strRef>
          </c:tx>
          <c:spPr>
            <a:ln w="19050" cap="rnd" cmpd="sng" algn="ctr">
              <a:solidFill>
                <a:srgbClr val="FF6699"/>
              </a:solidFill>
              <a:prstDash val="solid"/>
              <a:round/>
            </a:ln>
          </c:spPr>
          <c:marker>
            <c:symbol val="circle"/>
            <c:size val="5"/>
            <c:spPr>
              <a:solidFill>
                <a:srgbClr val="FF0066"/>
              </a:solidFill>
              <a:ln w="6350" cap="flat" cmpd="sng" algn="ctr">
                <a:solidFill>
                  <a:srgbClr val="FF6699"/>
                </a:solidFill>
                <a:prstDash val="solid"/>
                <a:round/>
              </a:ln>
            </c:spPr>
          </c:marker>
          <c:dLbls>
            <c:dLbl>
              <c:idx val="0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05D-47F8-B9BC-9FF62996E8B8}"/>
                </c:ext>
              </c:extLst>
            </c:dLbl>
            <c:dLbl>
              <c:idx val="1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05D-47F8-B9BC-9FF62996E8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Sheet4!$A$2:$A$13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Sheet4!$B$2:$B$13</c:f>
              <c:numCache>
                <c:formatCode>General</c:formatCode>
                <c:ptCount val="12"/>
                <c:pt idx="0">
                  <c:v>-0.8</c:v>
                </c:pt>
                <c:pt idx="1">
                  <c:v>0.7</c:v>
                </c:pt>
                <c:pt idx="2">
                  <c:v>0.1</c:v>
                </c:pt>
                <c:pt idx="3">
                  <c:v>0.3</c:v>
                </c:pt>
                <c:pt idx="4">
                  <c:v>0.3</c:v>
                </c:pt>
                <c:pt idx="5">
                  <c:v>0.2</c:v>
                </c:pt>
                <c:pt idx="6">
                  <c:v>0.5</c:v>
                </c:pt>
                <c:pt idx="7">
                  <c:v>0.6</c:v>
                </c:pt>
                <c:pt idx="8">
                  <c:v>0.4</c:v>
                </c:pt>
                <c:pt idx="9">
                  <c:v>0.3</c:v>
                </c:pt>
                <c:pt idx="10">
                  <c:v>0.2</c:v>
                </c:pt>
                <c:pt idx="11">
                  <c:v>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05D-47F8-B9BC-9FF62996E8B8}"/>
            </c:ext>
          </c:extLst>
        </c:ser>
        <c:ser>
          <c:idx val="1"/>
          <c:order val="1"/>
          <c:tx>
            <c:strRef>
              <c:f>Sheet4!$C$1</c:f>
              <c:strCache>
                <c:ptCount val="1"/>
                <c:pt idx="0">
                  <c:v>月度环比</c:v>
                </c:pt>
              </c:strCache>
            </c:strRef>
          </c:tx>
          <c:spPr>
            <a:ln w="19050" cap="rnd" cmpd="sng" algn="ctr">
              <a:solidFill>
                <a:srgbClr val="92D050"/>
              </a:solidFill>
              <a:prstDash val="solid"/>
              <a:round/>
            </a:ln>
          </c:spPr>
          <c:marker>
            <c:symbol val="triangle"/>
            <c:size val="5"/>
            <c:spPr>
              <a:solidFill>
                <a:srgbClr val="92D050"/>
              </a:solidFill>
              <a:ln w="6350" cap="flat" cmpd="sng" algn="ctr">
                <a:solidFill>
                  <a:srgbClr val="92D050"/>
                </a:solidFill>
                <a:prstDash val="solid"/>
                <a:round/>
              </a:ln>
            </c:spPr>
          </c:marker>
          <c:dLbls>
            <c:dLbl>
              <c:idx val="0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05D-47F8-B9BC-9FF62996E8B8}"/>
                </c:ext>
              </c:extLst>
            </c:dLbl>
            <c:dLbl>
              <c:idx val="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05D-47F8-B9BC-9FF62996E8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Sheet4!$A$2:$A$13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Sheet4!$C$2:$C$13</c:f>
              <c:numCache>
                <c:formatCode>0.0</c:formatCode>
                <c:ptCount val="12"/>
                <c:pt idx="0" formatCode="General">
                  <c:v>0.3</c:v>
                </c:pt>
                <c:pt idx="1">
                  <c:v>1</c:v>
                </c:pt>
                <c:pt idx="2">
                  <c:v>-1</c:v>
                </c:pt>
                <c:pt idx="3" formatCode="General">
                  <c:v>0.1</c:v>
                </c:pt>
                <c:pt idx="4" formatCode="General">
                  <c:v>-0.1</c:v>
                </c:pt>
                <c:pt idx="5" formatCode="General">
                  <c:v>-0.2</c:v>
                </c:pt>
                <c:pt idx="6" formatCode="General">
                  <c:v>0.5</c:v>
                </c:pt>
                <c:pt idx="7" formatCode="General">
                  <c:v>0.4</c:v>
                </c:pt>
                <c:pt idx="8">
                  <c:v>0</c:v>
                </c:pt>
                <c:pt idx="9" formatCode="General">
                  <c:v>-0.3</c:v>
                </c:pt>
                <c:pt idx="10" formatCode="General">
                  <c:v>-0.6</c:v>
                </c:pt>
                <c:pt idx="11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05D-47F8-B9BC-9FF62996E8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4151168"/>
        <c:axId val="324152704"/>
      </c:lineChart>
      <c:catAx>
        <c:axId val="3241511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152704"/>
        <c:crosses val="autoZero"/>
        <c:auto val="1"/>
        <c:lblAlgn val="ctr"/>
        <c:lblOffset val="100"/>
        <c:noMultiLvlLbl val="0"/>
      </c:catAx>
      <c:valAx>
        <c:axId val="324152704"/>
        <c:scaling>
          <c:orientation val="minMax"/>
          <c:max val="3"/>
          <c:min val="-2"/>
        </c:scaling>
        <c:delete val="0"/>
        <c:axPos val="l"/>
        <c:majorGridlines>
          <c:spPr>
            <a:ln w="6350" cap="flat" cmpd="sng" algn="ctr">
              <a:solidFill>
                <a:schemeClr val="bg1"/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151168"/>
        <c:crosses val="autoZero"/>
        <c:crossBetween val="between"/>
        <c:majorUnit val="1"/>
      </c:valAx>
      <c:spPr>
        <a:solidFill>
          <a:schemeClr val="accent1">
            <a:lumMod val="20000"/>
            <a:lumOff val="80000"/>
          </a:schemeClr>
        </a:solidFill>
        <a:ln>
          <a:noFill/>
        </a:ln>
      </c:spPr>
    </c:plotArea>
    <c:legend>
      <c:legendPos val="r"/>
      <c:layout>
        <c:manualLayout>
          <c:xMode val="edge"/>
          <c:yMode val="edge"/>
          <c:x val="0.24989264753922899"/>
          <c:y val="6.9060460362808607E-2"/>
          <c:w val="0.566702488369211"/>
          <c:h val="0.11187882764654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73854917-2188-4aa2-bc8c-f39f55a0e4d8}"/>
      </c:ext>
    </c:extLst>
  </c:chart>
  <c:spPr>
    <a:ln w="6350" cap="flat" cmpd="sng" algn="ctr">
      <a:noFill/>
      <a:prstDash val="solid"/>
      <a:round/>
    </a:ln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968470142948901E-2"/>
          <c:y val="3.5496668685645098E-2"/>
          <c:w val="0.90555799623759503"/>
          <c:h val="0.84581718150615803"/>
        </c:manualLayout>
      </c:layout>
      <c:lineChart>
        <c:grouping val="standard"/>
        <c:varyColors val="0"/>
        <c:ser>
          <c:idx val="0"/>
          <c:order val="0"/>
          <c:spPr>
            <a:ln w="19050" cap="rnd" cmpd="sng" algn="ctr">
              <a:solidFill>
                <a:srgbClr val="92D050"/>
              </a:solidFill>
              <a:prstDash val="solid"/>
              <a:round/>
            </a:ln>
          </c:spPr>
          <c:marker>
            <c:spPr>
              <a:solidFill>
                <a:srgbClr val="92D050"/>
              </a:solidFill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Sheet2!$A$2:$A$6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Sheet2!$B$2:$B$6</c:f>
              <c:numCache>
                <c:formatCode>General</c:formatCode>
                <c:ptCount val="5"/>
                <c:pt idx="0">
                  <c:v>63.89</c:v>
                </c:pt>
                <c:pt idx="1">
                  <c:v>64.72</c:v>
                </c:pt>
                <c:pt idx="2">
                  <c:v>65.22</c:v>
                </c:pt>
                <c:pt idx="3">
                  <c:v>66.16</c:v>
                </c:pt>
                <c:pt idx="4" formatCode="0.00">
                  <c:v>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B4B-4F2C-BDF6-F3D2DECFD0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4177920"/>
        <c:axId val="324179456"/>
      </c:lineChart>
      <c:catAx>
        <c:axId val="324177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179456"/>
        <c:crosses val="autoZero"/>
        <c:auto val="1"/>
        <c:lblAlgn val="ctr"/>
        <c:lblOffset val="100"/>
        <c:noMultiLvlLbl val="0"/>
      </c:catAx>
      <c:valAx>
        <c:axId val="324179456"/>
        <c:scaling>
          <c:orientation val="minMax"/>
          <c:min val="60"/>
        </c:scaling>
        <c:delete val="0"/>
        <c:axPos val="l"/>
        <c:majorGridlines>
          <c:spPr>
            <a:ln w="6350" cap="flat" cmpd="sng" algn="ctr">
              <a:solidFill>
                <a:schemeClr val="bg1"/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177920"/>
        <c:crosses val="autoZero"/>
        <c:crossBetween val="between"/>
        <c:majorUnit val="2"/>
      </c:valAx>
      <c:spPr>
        <a:solidFill>
          <a:schemeClr val="accent1">
            <a:lumMod val="20000"/>
            <a:lumOff val="80000"/>
          </a:schemeClr>
        </a:solidFill>
      </c:spPr>
    </c:plotArea>
    <c:plotVisOnly val="1"/>
    <c:dispBlanksAs val="gap"/>
    <c:showDLblsOverMax val="0"/>
    <c:extLst>
      <c:ext uri="{0b15fc19-7d7d-44ad-8c2d-2c3a37ce22c3}">
        <chartProps xmlns="https://web.wps.cn/et/2018/main" chartId="{df932aa5-fe29-4850-85a9-d68564d9c0f4}"/>
      </c:ext>
    </c:extLst>
  </c:chart>
  <c:spPr>
    <a:ln w="6350" cap="flat" cmpd="sng" algn="ctr">
      <a:noFill/>
      <a:prstDash val="solid"/>
      <a:round/>
    </a:ln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476966241288805E-2"/>
          <c:y val="5.0925925925925902E-2"/>
          <c:w val="0.878654719884152"/>
          <c:h val="0.77849031757628195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Sheet5!$A$2:$A$32</c:f>
              <c:strCache>
                <c:ptCount val="31"/>
                <c:pt idx="0">
                  <c:v>北京</c:v>
                </c:pt>
                <c:pt idx="1">
                  <c:v>天津</c:v>
                </c:pt>
                <c:pt idx="2">
                  <c:v>河北</c:v>
                </c:pt>
                <c:pt idx="3">
                  <c:v>山西</c:v>
                </c:pt>
                <c:pt idx="4">
                  <c:v>内蒙古</c:v>
                </c:pt>
                <c:pt idx="5">
                  <c:v>辽宁</c:v>
                </c:pt>
                <c:pt idx="6">
                  <c:v>吉林</c:v>
                </c:pt>
                <c:pt idx="7">
                  <c:v>黑龙江</c:v>
                </c:pt>
                <c:pt idx="8">
                  <c:v>上海</c:v>
                </c:pt>
                <c:pt idx="9">
                  <c:v>江苏</c:v>
                </c:pt>
                <c:pt idx="10">
                  <c:v>浙江</c:v>
                </c:pt>
                <c:pt idx="11">
                  <c:v>安徽</c:v>
                </c:pt>
                <c:pt idx="12">
                  <c:v>福建</c:v>
                </c:pt>
                <c:pt idx="13">
                  <c:v>江西</c:v>
                </c:pt>
                <c:pt idx="14">
                  <c:v>山东</c:v>
                </c:pt>
                <c:pt idx="15">
                  <c:v>河南</c:v>
                </c:pt>
                <c:pt idx="16">
                  <c:v>湖北</c:v>
                </c:pt>
                <c:pt idx="17">
                  <c:v>湖南</c:v>
                </c:pt>
                <c:pt idx="18">
                  <c:v>广东</c:v>
                </c:pt>
                <c:pt idx="19">
                  <c:v>广西</c:v>
                </c:pt>
                <c:pt idx="20">
                  <c:v>海南</c:v>
                </c:pt>
                <c:pt idx="21">
                  <c:v>重庆</c:v>
                </c:pt>
                <c:pt idx="22">
                  <c:v>四川</c:v>
                </c:pt>
                <c:pt idx="23">
                  <c:v>贵州</c:v>
                </c:pt>
                <c:pt idx="24">
                  <c:v>云南</c:v>
                </c:pt>
                <c:pt idx="25">
                  <c:v>西藏</c:v>
                </c:pt>
                <c:pt idx="26">
                  <c:v>陕西</c:v>
                </c:pt>
                <c:pt idx="27">
                  <c:v>甘肃</c:v>
                </c:pt>
                <c:pt idx="28">
                  <c:v>青海</c:v>
                </c:pt>
                <c:pt idx="29">
                  <c:v>宁夏</c:v>
                </c:pt>
                <c:pt idx="30">
                  <c:v>新疆</c:v>
                </c:pt>
              </c:strCache>
            </c:strRef>
          </c:cat>
          <c:val>
            <c:numRef>
              <c:f>Sheet5!$L$2:$L$32</c:f>
              <c:numCache>
                <c:formatCode>0.0</c:formatCode>
                <c:ptCount val="31"/>
                <c:pt idx="0">
                  <c:v>43.847000000000001</c:v>
                </c:pt>
                <c:pt idx="1">
                  <c:v>229.06800000000001</c:v>
                </c:pt>
                <c:pt idx="2">
                  <c:v>3785.9259999999999</c:v>
                </c:pt>
                <c:pt idx="3">
                  <c:v>1404.817</c:v>
                </c:pt>
                <c:pt idx="4">
                  <c:v>3647.9540000000002</c:v>
                </c:pt>
                <c:pt idx="5">
                  <c:v>2388.1190000000001</c:v>
                </c:pt>
                <c:pt idx="6">
                  <c:v>4016.5140000000001</c:v>
                </c:pt>
                <c:pt idx="7">
                  <c:v>7641.3639999999996</c:v>
                </c:pt>
                <c:pt idx="8">
                  <c:v>101.77200000000001</c:v>
                </c:pt>
                <c:pt idx="9">
                  <c:v>3696.652</c:v>
                </c:pt>
                <c:pt idx="10">
                  <c:v>605.67899999999997</c:v>
                </c:pt>
                <c:pt idx="11">
                  <c:v>4066.1909999999998</c:v>
                </c:pt>
                <c:pt idx="12">
                  <c:v>499.97500000000002</c:v>
                </c:pt>
                <c:pt idx="13">
                  <c:v>2194.2359999999999</c:v>
                </c:pt>
                <c:pt idx="14">
                  <c:v>5439.299</c:v>
                </c:pt>
                <c:pt idx="15">
                  <c:v>6633.973</c:v>
                </c:pt>
                <c:pt idx="16">
                  <c:v>2791.6970000000001</c:v>
                </c:pt>
                <c:pt idx="17">
                  <c:v>3047.1460000000002</c:v>
                </c:pt>
                <c:pt idx="18">
                  <c:v>1249.6320000000001</c:v>
                </c:pt>
                <c:pt idx="19">
                  <c:v>1387.6310000000001</c:v>
                </c:pt>
                <c:pt idx="20">
                  <c:v>145.827</c:v>
                </c:pt>
                <c:pt idx="21">
                  <c:v>1080.7349999999999</c:v>
                </c:pt>
                <c:pt idx="22">
                  <c:v>3519.3319999999999</c:v>
                </c:pt>
                <c:pt idx="23">
                  <c:v>1136.1130000000001</c:v>
                </c:pt>
                <c:pt idx="24">
                  <c:v>1893.191</c:v>
                </c:pt>
                <c:pt idx="25">
                  <c:v>105.753</c:v>
                </c:pt>
                <c:pt idx="26">
                  <c:v>1263.9059999999999</c:v>
                </c:pt>
                <c:pt idx="27">
                  <c:v>1195.9639999999999</c:v>
                </c:pt>
                <c:pt idx="28">
                  <c:v>107.82299999999999</c:v>
                </c:pt>
                <c:pt idx="29">
                  <c:v>376.851</c:v>
                </c:pt>
                <c:pt idx="30">
                  <c:v>1754.5740000000001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2D-4EAC-AE83-09AA702242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324339200"/>
        <c:axId val="324340736"/>
      </c:barChart>
      <c:catAx>
        <c:axId val="3243392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spcFirstLastPara="0" vertOverflow="ellipsis" vert="eaVert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pPr>
            <a:endParaRPr lang="zh-CN"/>
          </a:p>
        </c:txPr>
        <c:crossAx val="324340736"/>
        <c:crosses val="autoZero"/>
        <c:auto val="1"/>
        <c:lblAlgn val="ctr"/>
        <c:lblOffset val="100"/>
        <c:noMultiLvlLbl val="0"/>
      </c:catAx>
      <c:valAx>
        <c:axId val="324340736"/>
        <c:scaling>
          <c:orientation val="minMax"/>
          <c:max val="8000"/>
        </c:scaling>
        <c:delete val="0"/>
        <c:axPos val="l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#,##0_);[Red]\(#,##0\)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339200"/>
        <c:crosses val="autoZero"/>
        <c:crossBetween val="between"/>
      </c:valAx>
    </c:plotArea>
    <c:plotVisOnly val="1"/>
    <c:dispBlanksAs val="gap"/>
    <c:showDLblsOverMax val="0"/>
    <c:extLst>
      <c:ext uri="{0b15fc19-7d7d-44ad-8c2d-2c3a37ce22c3}">
        <chartProps xmlns="https://web.wps.cn/et/2018/main" chartId="{3d57954a-d183-4ba5-8418-cd8bfcbeacf7}"/>
      </c:ext>
    </c:extLst>
  </c:chart>
  <c:spPr>
    <a:ln w="6350" cap="flat" cmpd="sng" algn="ctr">
      <a:noFill/>
      <a:prstDash val="solid"/>
      <a:round/>
    </a:ln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898745990084594E-2"/>
          <c:y val="3.3210991483207497E-2"/>
          <c:w val="0.92024940215806394"/>
          <c:h val="0.85034484975092395"/>
        </c:manualLayout>
      </c:layout>
      <c:barChart>
        <c:barDir val="col"/>
        <c:grouping val="clustered"/>
        <c:varyColors val="0"/>
        <c:ser>
          <c:idx val="0"/>
          <c:order val="0"/>
          <c:spPr>
            <a:ln>
              <a:solidFill>
                <a:schemeClr val="bg1"/>
              </a:solidFill>
            </a:ln>
          </c:spPr>
          <c:invertIfNegative val="0"/>
          <c:cat>
            <c:numRef>
              <c:f>Sheet6!$H$7:$H$14</c:f>
              <c:numCache>
                <c:formatCode>General</c:formatCode>
                <c:ptCount val="8"/>
                <c:pt idx="0">
                  <c:v>500</c:v>
                </c:pt>
                <c:pt idx="1">
                  <c:v>1500</c:v>
                </c:pt>
                <c:pt idx="2">
                  <c:v>2500</c:v>
                </c:pt>
                <c:pt idx="3">
                  <c:v>3500</c:v>
                </c:pt>
                <c:pt idx="4">
                  <c:v>4500</c:v>
                </c:pt>
                <c:pt idx="5">
                  <c:v>5500</c:v>
                </c:pt>
                <c:pt idx="6">
                  <c:v>6500</c:v>
                </c:pt>
                <c:pt idx="7">
                  <c:v>7500</c:v>
                </c:pt>
              </c:numCache>
            </c:numRef>
          </c:cat>
          <c:val>
            <c:numRef>
              <c:f>Sheet6!$J$7:$J$14</c:f>
              <c:numCache>
                <c:formatCode>General</c:formatCode>
                <c:ptCount val="8"/>
                <c:pt idx="0">
                  <c:v>8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0F-413D-BC2D-E4C9D01F2C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324360448"/>
        <c:axId val="324362240"/>
      </c:barChart>
      <c:catAx>
        <c:axId val="3243604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362240"/>
        <c:crosses val="autoZero"/>
        <c:auto val="1"/>
        <c:lblAlgn val="ctr"/>
        <c:lblOffset val="100"/>
        <c:noMultiLvlLbl val="0"/>
      </c:catAx>
      <c:valAx>
        <c:axId val="324362240"/>
        <c:scaling>
          <c:orientation val="minMax"/>
        </c:scaling>
        <c:delete val="0"/>
        <c:axPos val="l"/>
        <c:title>
          <c:tx>
            <c:rich>
              <a:bodyPr rot="0" spcFirstLastPara="0" vertOverflow="ellipsis" vert="horz" wrap="square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/>
                  <a:t>频数</a:t>
                </a:r>
              </a:p>
            </c:rich>
          </c:tx>
          <c:layout>
            <c:manualLayout>
              <c:xMode val="edge"/>
              <c:yMode val="edge"/>
              <c:x val="7.1111111111111097E-2"/>
              <c:y val="2.1512453800417799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360448"/>
        <c:crosses val="autoZero"/>
        <c:crossBetween val="between"/>
      </c:valAx>
    </c:plotArea>
    <c:plotVisOnly val="1"/>
    <c:dispBlanksAs val="gap"/>
    <c:showDLblsOverMax val="0"/>
    <c:extLst>
      <c:ext uri="{0b15fc19-7d7d-44ad-8c2d-2c3a37ce22c3}">
        <chartProps xmlns="https://web.wps.cn/et/2018/main" chartId="{6230d9ed-5274-4cd5-9701-5139ac3ee337}"/>
      </c:ext>
    </c:extLst>
  </c:chart>
  <c:spPr>
    <a:ln w="6350" cap="flat" cmpd="sng" algn="ctr">
      <a:noFill/>
      <a:prstDash val="solid"/>
      <a:round/>
    </a:ln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23512685914301"/>
          <c:y val="0.143755832604258"/>
          <c:w val="0.474715223097113"/>
          <c:h val="0.77196340040828204"/>
        </c:manualLayout>
      </c:layout>
      <c:radarChart>
        <c:radarStyle val="marker"/>
        <c:varyColors val="0"/>
        <c:ser>
          <c:idx val="0"/>
          <c:order val="0"/>
          <c:tx>
            <c:strRef>
              <c:f>Sheet7!$A$2</c:f>
              <c:strCache>
                <c:ptCount val="1"/>
                <c:pt idx="0">
                  <c:v>北京</c:v>
                </c:pt>
              </c:strCache>
            </c:strRef>
          </c:tx>
          <c:cat>
            <c:strRef>
              <c:f>Sheet7!$B$1:$F$1</c:f>
              <c:strCache>
                <c:ptCount val="5"/>
                <c:pt idx="0">
                  <c:v>批发和零售业</c:v>
                </c:pt>
                <c:pt idx="1">
                  <c:v>交通运输、仓储和邮政业</c:v>
                </c:pt>
                <c:pt idx="2">
                  <c:v>住宿和餐饮业</c:v>
                </c:pt>
                <c:pt idx="3">
                  <c:v>金融业</c:v>
                </c:pt>
                <c:pt idx="4">
                  <c:v>房地产业</c:v>
                </c:pt>
              </c:strCache>
            </c:strRef>
          </c:cat>
          <c:val>
            <c:numRef>
              <c:f>Sheet7!$B$2:$F$2</c:f>
              <c:numCache>
                <c:formatCode>General</c:formatCode>
                <c:ptCount val="5"/>
                <c:pt idx="0">
                  <c:v>3128.8</c:v>
                </c:pt>
                <c:pt idx="1">
                  <c:v>1122.4000000000001</c:v>
                </c:pt>
                <c:pt idx="2">
                  <c:v>451</c:v>
                </c:pt>
                <c:pt idx="3">
                  <c:v>7593.7</c:v>
                </c:pt>
                <c:pt idx="4">
                  <c:v>4895.6000000000004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AF-46EF-98A4-83DC31679C30}"/>
            </c:ext>
          </c:extLst>
        </c:ser>
        <c:ser>
          <c:idx val="1"/>
          <c:order val="1"/>
          <c:tx>
            <c:strRef>
              <c:f>Sheet7!$A$3</c:f>
              <c:strCache>
                <c:ptCount val="1"/>
                <c:pt idx="0">
                  <c:v>天津</c:v>
                </c:pt>
              </c:strCache>
            </c:strRef>
          </c:tx>
          <c:cat>
            <c:strRef>
              <c:f>Sheet7!$B$1:$F$1</c:f>
              <c:strCache>
                <c:ptCount val="5"/>
                <c:pt idx="0">
                  <c:v>批发和零售业</c:v>
                </c:pt>
                <c:pt idx="1">
                  <c:v>交通运输、仓储和邮政业</c:v>
                </c:pt>
                <c:pt idx="2">
                  <c:v>住宿和餐饮业</c:v>
                </c:pt>
                <c:pt idx="3">
                  <c:v>金融业</c:v>
                </c:pt>
                <c:pt idx="4">
                  <c:v>房地产业</c:v>
                </c:pt>
              </c:strCache>
            </c:strRef>
          </c:cat>
          <c:val>
            <c:numRef>
              <c:f>Sheet7!$B$3:$F$3</c:f>
              <c:numCache>
                <c:formatCode>General</c:formatCode>
                <c:ptCount val="5"/>
                <c:pt idx="0">
                  <c:v>1467.4</c:v>
                </c:pt>
                <c:pt idx="1">
                  <c:v>907.7</c:v>
                </c:pt>
                <c:pt idx="2">
                  <c:v>194</c:v>
                </c:pt>
                <c:pt idx="3">
                  <c:v>2393.3000000000002</c:v>
                </c:pt>
                <c:pt idx="4">
                  <c:v>1081.9000000000001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AF-46EF-98A4-83DC31679C30}"/>
            </c:ext>
          </c:extLst>
        </c:ser>
        <c:ser>
          <c:idx val="2"/>
          <c:order val="2"/>
          <c:tx>
            <c:strRef>
              <c:f>Sheet7!$A$4</c:f>
              <c:strCache>
                <c:ptCount val="1"/>
                <c:pt idx="0">
                  <c:v>河北</c:v>
                </c:pt>
              </c:strCache>
            </c:strRef>
          </c:tx>
          <c:cat>
            <c:strRef>
              <c:f>Sheet7!$B$1:$F$1</c:f>
              <c:strCache>
                <c:ptCount val="5"/>
                <c:pt idx="0">
                  <c:v>批发和零售业</c:v>
                </c:pt>
                <c:pt idx="1">
                  <c:v>交通运输、仓储和邮政业</c:v>
                </c:pt>
                <c:pt idx="2">
                  <c:v>住宿和餐饮业</c:v>
                </c:pt>
                <c:pt idx="3">
                  <c:v>金融业</c:v>
                </c:pt>
                <c:pt idx="4">
                  <c:v>房地产业</c:v>
                </c:pt>
              </c:strCache>
            </c:strRef>
          </c:cat>
          <c:val>
            <c:numRef>
              <c:f>Sheet7!$B$4:$F$4</c:f>
              <c:numCache>
                <c:formatCode>General</c:formatCode>
                <c:ptCount val="5"/>
                <c:pt idx="0">
                  <c:v>3924.6</c:v>
                </c:pt>
                <c:pt idx="1">
                  <c:v>3501.2</c:v>
                </c:pt>
                <c:pt idx="2">
                  <c:v>481.2</c:v>
                </c:pt>
                <c:pt idx="3">
                  <c:v>3110.9</c:v>
                </c:pt>
                <c:pt idx="4">
                  <c:v>2682.3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AF-46EF-98A4-83DC31679C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4401408"/>
        <c:axId val="324411392"/>
      </c:radarChart>
      <c:catAx>
        <c:axId val="324401408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4411392"/>
        <c:crosses val="autoZero"/>
        <c:auto val="1"/>
        <c:lblAlgn val="ctr"/>
        <c:lblOffset val="100"/>
        <c:noMultiLvlLbl val="0"/>
      </c:catAx>
      <c:valAx>
        <c:axId val="324411392"/>
        <c:scaling>
          <c:orientation val="minMax"/>
        </c:scaling>
        <c:delete val="0"/>
        <c:axPos val="l"/>
        <c:majorGridlines/>
        <c:numFmt formatCode="General" sourceLinked="1"/>
        <c:majorTickMark val="cross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4014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7777777777777795"/>
          <c:y val="5.4979585885097701E-2"/>
          <c:w val="0.38055555555555598"/>
          <c:h val="0.10300342665500101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fbdc230d-50de-4a61-97f1-7652a5f65a15}"/>
      </c:ext>
    </c:extLst>
  </c:chart>
  <c:spPr>
    <a:ln w="6350" cap="flat" cmpd="sng" algn="ctr">
      <a:noFill/>
      <a:prstDash val="solid"/>
      <a:round/>
    </a:ln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'Sheet1 (2)'!$B$1</c:f>
              <c:strCache>
                <c:ptCount val="1"/>
                <c:pt idx="0">
                  <c:v>社会消费品零售总额</c:v>
                </c:pt>
              </c:strCache>
            </c:strRef>
          </c:tx>
          <c:spPr>
            <a:solidFill>
              <a:srgbClr val="FF7C80"/>
            </a:solidFill>
            <a:ln>
              <a:solidFill>
                <a:srgbClr val="FF7C8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'Sheet1 (2)'!$A$2:$A$6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'Sheet1 (2)'!$B$2:$B$6</c:f>
              <c:numCache>
                <c:formatCode>General</c:formatCode>
                <c:ptCount val="5"/>
                <c:pt idx="0">
                  <c:v>390514</c:v>
                </c:pt>
                <c:pt idx="1">
                  <c:v>438532</c:v>
                </c:pt>
                <c:pt idx="2">
                  <c:v>436449</c:v>
                </c:pt>
                <c:pt idx="3">
                  <c:v>467098</c:v>
                </c:pt>
                <c:pt idx="4">
                  <c:v>483345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A5-48F0-8A06-631DD0A072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4464000"/>
        <c:axId val="324465792"/>
      </c:barChart>
      <c:lineChart>
        <c:grouping val="standard"/>
        <c:varyColors val="0"/>
        <c:ser>
          <c:idx val="1"/>
          <c:order val="1"/>
          <c:tx>
            <c:strRef>
              <c:f>'Sheet1 (2)'!$C$1</c:f>
              <c:strCache>
                <c:ptCount val="1"/>
                <c:pt idx="0">
                  <c:v>比上年增长</c:v>
                </c:pt>
              </c:strCache>
            </c:strRef>
          </c:tx>
          <c:spPr>
            <a:ln w="28575" cap="rnd" cmpd="sng" algn="ctr">
              <a:solidFill>
                <a:srgbClr val="92D050"/>
              </a:solidFill>
              <a:prstDash val="solid"/>
              <a:round/>
            </a:ln>
            <a:effectLst>
              <a:outerShdw blurRad="88900" dist="50800" dir="5400000" algn="ctr" rotWithShape="0">
                <a:srgbClr val="000000">
                  <a:alpha val="43137"/>
                </a:srgb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9525" cap="flat" cmpd="sng" algn="ctr">
                <a:solidFill>
                  <a:srgbClr val="92D050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'Sheet1 (2)'!$C$2:$C$6</c:f>
              <c:numCache>
                <c:formatCode>0.0</c:formatCode>
                <c:ptCount val="5"/>
                <c:pt idx="0">
                  <c:v>-4.0999999999999996</c:v>
                </c:pt>
                <c:pt idx="1">
                  <c:v>12.2</c:v>
                </c:pt>
                <c:pt idx="2">
                  <c:v>-0.4</c:v>
                </c:pt>
                <c:pt idx="3">
                  <c:v>7</c:v>
                </c:pt>
                <c:pt idx="4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9A5-48F0-8A06-631DD0A072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4477312"/>
        <c:axId val="324467328"/>
      </c:lineChart>
      <c:catAx>
        <c:axId val="324464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465792"/>
        <c:crosses val="autoZero"/>
        <c:auto val="1"/>
        <c:lblAlgn val="ctr"/>
        <c:lblOffset val="100"/>
        <c:noMultiLvlLbl val="0"/>
      </c:catAx>
      <c:valAx>
        <c:axId val="324465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464000"/>
        <c:crosses val="autoZero"/>
        <c:crossBetween val="between"/>
      </c:valAx>
      <c:catAx>
        <c:axId val="3244773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24467328"/>
        <c:crosses val="autoZero"/>
        <c:auto val="1"/>
        <c:lblAlgn val="ctr"/>
        <c:lblOffset val="100"/>
        <c:noMultiLvlLbl val="0"/>
      </c:catAx>
      <c:valAx>
        <c:axId val="324467328"/>
        <c:scaling>
          <c:orientation val="minMax"/>
          <c:max val="30"/>
        </c:scaling>
        <c:delete val="0"/>
        <c:axPos val="r"/>
        <c:numFmt formatCode="#,##0_ ;[Red]\-#,##0\ 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477312"/>
        <c:crosses val="max"/>
        <c:crossBetween val="between"/>
        <c:majorUnit val="10"/>
      </c:valAx>
      <c:spPr>
        <a:solidFill>
          <a:srgbClr val="CCFFFF"/>
        </a:solidFill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4685990338164301"/>
          <c:y val="9.5895665515918702E-2"/>
          <c:w val="0.70124702015459095"/>
          <c:h val="6.473002727363340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ca62d4f0-1056-4119-a661-833538631e30}"/>
      </c:ext>
    </c:extLst>
  </c:chart>
  <c:spPr>
    <a:noFill/>
    <a:ln w="9525" cap="flat" cmpd="sng" algn="ctr">
      <a:solidFill>
        <a:schemeClr val="tx1">
          <a:lumMod val="15000"/>
          <a:lumOff val="85000"/>
        </a:schemeClr>
      </a:solidFill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5819101834301"/>
          <c:y val="5.8067565369638599E-2"/>
          <c:w val="0.84593444794732697"/>
          <c:h val="0.82888720926895099"/>
        </c:manualLayout>
      </c:layout>
      <c:lineChart>
        <c:grouping val="standard"/>
        <c:varyColors val="0"/>
        <c:ser>
          <c:idx val="0"/>
          <c:order val="0"/>
          <c:tx>
            <c:strRef>
              <c:f>绘图输出!$N$3</c:f>
              <c:strCache>
                <c:ptCount val="1"/>
                <c:pt idx="0">
                  <c:v>第一产业</c:v>
                </c:pt>
              </c:strCache>
            </c:strRef>
          </c:tx>
          <c:spPr>
            <a:ln w="19050" cap="rnd" cmpd="sng" algn="ctr">
              <a:solidFill>
                <a:schemeClr val="tx2"/>
              </a:solidFill>
              <a:prstDash val="solid"/>
              <a:round/>
            </a:ln>
          </c:spPr>
          <c:marker>
            <c:symbol val="circle"/>
            <c:size val="5"/>
            <c:spPr>
              <a:solidFill>
                <a:schemeClr val="tx2"/>
              </a:solidFill>
              <a:ln w="15875" cap="flat" cmpd="sng" algn="ctr">
                <a:solidFill>
                  <a:schemeClr val="tx2"/>
                </a:solidFill>
                <a:prstDash val="solid"/>
                <a:round/>
              </a:ln>
              <a:effectLst/>
            </c:spPr>
          </c:marker>
          <c:cat>
            <c:strRef>
              <c:f>绘图输出!$A$30:$A$75</c:f>
              <c:strCache>
                <c:ptCount val="46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  <c:pt idx="44">
                  <c:v>2022</c:v>
                </c:pt>
                <c:pt idx="45">
                  <c:v>2023</c:v>
                </c:pt>
              </c:strCache>
            </c:strRef>
          </c:cat>
          <c:val>
            <c:numRef>
              <c:f>绘图输出!$N$30:$N$75</c:f>
              <c:numCache>
                <c:formatCode>0.000_);[Red]\(0.000\)</c:formatCode>
                <c:ptCount val="46"/>
                <c:pt idx="0">
                  <c:v>3.5829058464240802E-2</c:v>
                </c:pt>
                <c:pt idx="1">
                  <c:v>4.2866967219378001E-2</c:v>
                </c:pt>
                <c:pt idx="2">
                  <c:v>4.4659950974252502E-2</c:v>
                </c:pt>
                <c:pt idx="3">
                  <c:v>3.5492537987401498E-2</c:v>
                </c:pt>
                <c:pt idx="4">
                  <c:v>2.87833240329055E-2</c:v>
                </c:pt>
                <c:pt idx="5">
                  <c:v>2.3294565162506501E-2</c:v>
                </c:pt>
                <c:pt idx="6">
                  <c:v>2.2444997645159101E-2</c:v>
                </c:pt>
                <c:pt idx="7">
                  <c:v>1.6651619088395998E-2</c:v>
                </c:pt>
                <c:pt idx="8">
                  <c:v>1.5049612706294501E-2</c:v>
                </c:pt>
                <c:pt idx="9">
                  <c:v>1.5583351946988301E-2</c:v>
                </c:pt>
                <c:pt idx="10">
                  <c:v>1.51240861075646E-2</c:v>
                </c:pt>
                <c:pt idx="11">
                  <c:v>1.3017644708520799E-2</c:v>
                </c:pt>
                <c:pt idx="12">
                  <c:v>1.5594461823794901E-2</c:v>
                </c:pt>
                <c:pt idx="13">
                  <c:v>1.58143491823424E-2</c:v>
                </c:pt>
                <c:pt idx="14">
                  <c:v>1.4442434401606599E-2</c:v>
                </c:pt>
                <c:pt idx="15">
                  <c:v>1.00140829812588E-2</c:v>
                </c:pt>
                <c:pt idx="16">
                  <c:v>8.8196820129444395E-3</c:v>
                </c:pt>
                <c:pt idx="17">
                  <c:v>1.03449393674986E-2</c:v>
                </c:pt>
                <c:pt idx="18">
                  <c:v>1.2764284272511601E-2</c:v>
                </c:pt>
                <c:pt idx="19">
                  <c:v>1.55167580583683E-2</c:v>
                </c:pt>
                <c:pt idx="20">
                  <c:v>1.8913398487129501E-2</c:v>
                </c:pt>
                <c:pt idx="21">
                  <c:v>2.4007064568107701E-2</c:v>
                </c:pt>
                <c:pt idx="22">
                  <c:v>2.6880000531455599E-2</c:v>
                </c:pt>
                <c:pt idx="23">
                  <c:v>2.9324061692555799E-2</c:v>
                </c:pt>
                <c:pt idx="24">
                  <c:v>3.3271747319853703E-2</c:v>
                </c:pt>
                <c:pt idx="25" formatCode="0.0%">
                  <c:v>1.1669515710592399E-2</c:v>
                </c:pt>
                <c:pt idx="26" formatCode="0.0%">
                  <c:v>1.072555978409E-2</c:v>
                </c:pt>
                <c:pt idx="27" formatCode="0.0%">
                  <c:v>1.06109948004666E-2</c:v>
                </c:pt>
                <c:pt idx="28" formatCode="0.0%">
                  <c:v>1.08414184197148E-2</c:v>
                </c:pt>
                <c:pt idx="29" formatCode="0.0%">
                  <c:v>1.0828798280039E-2</c:v>
                </c:pt>
                <c:pt idx="30" formatCode="0.0%">
                  <c:v>1.2761825362134899E-2</c:v>
                </c:pt>
                <c:pt idx="31" formatCode="0.0%">
                  <c:v>1.41461336386519E-2</c:v>
                </c:pt>
                <c:pt idx="32" formatCode="0.0%">
                  <c:v>1.31235274525717E-2</c:v>
                </c:pt>
                <c:pt idx="33" formatCode="0.0%">
                  <c:v>1.29728778563743E-2</c:v>
                </c:pt>
                <c:pt idx="34" formatCode="0.0%">
                  <c:v>1.3113134440589E-2</c:v>
                </c:pt>
                <c:pt idx="35" formatCode="0.0%">
                  <c:v>1.35912948344953E-2</c:v>
                </c:pt>
                <c:pt idx="36" formatCode="0.0%">
                  <c:v>1.46232691195125E-2</c:v>
                </c:pt>
                <c:pt idx="37" formatCode="0.0%">
                  <c:v>1.64247517867919E-2</c:v>
                </c:pt>
                <c:pt idx="38" formatCode="0.0%">
                  <c:v>1.7292912129440799E-2</c:v>
                </c:pt>
                <c:pt idx="39" formatCode="0.0%">
                  <c:v>1.7427328287556099E-2</c:v>
                </c:pt>
                <c:pt idx="40" formatCode="0.0%">
                  <c:v>1.85753122585448E-2</c:v>
                </c:pt>
                <c:pt idx="41" formatCode="0.0%">
                  <c:v>1.7733547543180701E-2</c:v>
                </c:pt>
                <c:pt idx="42" formatCode="0.0%">
                  <c:v>2.0585311663086501E-2</c:v>
                </c:pt>
                <c:pt idx="43" formatCode="0.0%">
                  <c:v>2.1559601980220802E-2</c:v>
                </c:pt>
                <c:pt idx="44" formatCode="0.0%">
                  <c:v>2.06693635635227E-2</c:v>
                </c:pt>
                <c:pt idx="45" formatCode="0.0%">
                  <c:v>2.0048265727605999E-2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B56-4D83-82A1-CE3BA3B954C0}"/>
            </c:ext>
          </c:extLst>
        </c:ser>
        <c:ser>
          <c:idx val="1"/>
          <c:order val="1"/>
          <c:tx>
            <c:strRef>
              <c:f>绘图输出!$O$3</c:f>
              <c:strCache>
                <c:ptCount val="1"/>
                <c:pt idx="0">
                  <c:v>第二产业</c:v>
                </c:pt>
              </c:strCache>
            </c:strRef>
          </c:tx>
          <c:marker>
            <c:symbol val="none"/>
          </c:marker>
          <c:cat>
            <c:strRef>
              <c:f>绘图输出!$A$30:$A$75</c:f>
              <c:strCache>
                <c:ptCount val="46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  <c:pt idx="44">
                  <c:v>2022</c:v>
                </c:pt>
                <c:pt idx="45">
                  <c:v>2023</c:v>
                </c:pt>
              </c:strCache>
            </c:strRef>
          </c:cat>
          <c:val>
            <c:numRef>
              <c:f>绘图输出!$O$30:$O$75</c:f>
              <c:numCache>
                <c:formatCode>0.000_);[Red]\(0.000\)</c:formatCode>
                <c:ptCount val="46"/>
                <c:pt idx="0">
                  <c:v>0.56288548673626204</c:v>
                </c:pt>
                <c:pt idx="1">
                  <c:v>0.51256972568197501</c:v>
                </c:pt>
                <c:pt idx="2">
                  <c:v>0.51321369142407303</c:v>
                </c:pt>
                <c:pt idx="3">
                  <c:v>0.50822966291120097</c:v>
                </c:pt>
                <c:pt idx="4">
                  <c:v>0.48805645059672698</c:v>
                </c:pt>
                <c:pt idx="5">
                  <c:v>0.49282143638597598</c:v>
                </c:pt>
                <c:pt idx="6">
                  <c:v>0.47477629011639599</c:v>
                </c:pt>
                <c:pt idx="7">
                  <c:v>0.43606020272345702</c:v>
                </c:pt>
                <c:pt idx="8">
                  <c:v>0.46778787698429602</c:v>
                </c:pt>
                <c:pt idx="9">
                  <c:v>0.51985704712977399</c:v>
                </c:pt>
                <c:pt idx="10">
                  <c:v>0.525843067756668</c:v>
                </c:pt>
                <c:pt idx="11">
                  <c:v>0.53896271282560204</c:v>
                </c:pt>
                <c:pt idx="12">
                  <c:v>0.56520973582735201</c:v>
                </c:pt>
                <c:pt idx="13">
                  <c:v>0.54816617827771996</c:v>
                </c:pt>
                <c:pt idx="14">
                  <c:v>0.49177966242344801</c:v>
                </c:pt>
                <c:pt idx="15">
                  <c:v>0.45920701982450401</c:v>
                </c:pt>
                <c:pt idx="16">
                  <c:v>0.45054173385906499</c:v>
                </c:pt>
                <c:pt idx="17">
                  <c:v>0.456788706065411</c:v>
                </c:pt>
                <c:pt idx="18">
                  <c:v>0.45592063275380701</c:v>
                </c:pt>
                <c:pt idx="19">
                  <c:v>0.430619278775277</c:v>
                </c:pt>
                <c:pt idx="20">
                  <c:v>0.36314849594089499</c:v>
                </c:pt>
                <c:pt idx="21">
                  <c:v>0.32706900927515598</c:v>
                </c:pt>
                <c:pt idx="22">
                  <c:v>0.33080039157318702</c:v>
                </c:pt>
                <c:pt idx="23">
                  <c:v>0.30628085736923899</c:v>
                </c:pt>
                <c:pt idx="24">
                  <c:v>0.31162344329655101</c:v>
                </c:pt>
                <c:pt idx="25" formatCode="0.0%">
                  <c:v>0.36297150024915997</c:v>
                </c:pt>
                <c:pt idx="26" formatCode="0.0%">
                  <c:v>0.37885561341549401</c:v>
                </c:pt>
                <c:pt idx="27" formatCode="0.0%">
                  <c:v>0.402663169952232</c:v>
                </c:pt>
                <c:pt idx="28" formatCode="0.0%">
                  <c:v>0.40157917694317602</c:v>
                </c:pt>
                <c:pt idx="29" formatCode="0.0%">
                  <c:v>0.40510178675171599</c:v>
                </c:pt>
                <c:pt idx="30" formatCode="0.0%">
                  <c:v>0.40475398889415798</c:v>
                </c:pt>
                <c:pt idx="31" formatCode="0.0%">
                  <c:v>0.38982793586117498</c:v>
                </c:pt>
                <c:pt idx="32" formatCode="0.0%">
                  <c:v>0.38242474883553002</c:v>
                </c:pt>
                <c:pt idx="33" formatCode="0.0%">
                  <c:v>0.36553711618436902</c:v>
                </c:pt>
                <c:pt idx="34" formatCode="0.0%">
                  <c:v>0.35123882036295101</c:v>
                </c:pt>
                <c:pt idx="35" formatCode="0.0%">
                  <c:v>0.33541006308148003</c:v>
                </c:pt>
                <c:pt idx="36" formatCode="0.0%">
                  <c:v>0.32167638805575799</c:v>
                </c:pt>
                <c:pt idx="37" formatCode="0.0%">
                  <c:v>0.312132521370108</c:v>
                </c:pt>
                <c:pt idx="38" formatCode="0.0%">
                  <c:v>0.297451346249481</c:v>
                </c:pt>
                <c:pt idx="39" formatCode="0.0%">
                  <c:v>0.28505722072258799</c:v>
                </c:pt>
                <c:pt idx="40" formatCode="0.0%">
                  <c:v>0.28632734031662499</c:v>
                </c:pt>
                <c:pt idx="41" formatCode="0.0%">
                  <c:v>0.28012635175872502</c:v>
                </c:pt>
                <c:pt idx="42" formatCode="0.0%">
                  <c:v>0.272785303329592</c:v>
                </c:pt>
                <c:pt idx="43" formatCode="0.0%">
                  <c:v>0.28993338969647697</c:v>
                </c:pt>
                <c:pt idx="44" formatCode="0.0%">
                  <c:v>0.30457529196397098</c:v>
                </c:pt>
                <c:pt idx="45" formatCode="0.0%">
                  <c:v>0.32231488468132202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B56-4D83-82A1-CE3BA3B954C0}"/>
            </c:ext>
          </c:extLst>
        </c:ser>
        <c:ser>
          <c:idx val="2"/>
          <c:order val="2"/>
          <c:tx>
            <c:strRef>
              <c:f>绘图输出!$P$3</c:f>
              <c:strCache>
                <c:ptCount val="1"/>
                <c:pt idx="0">
                  <c:v>第三产业</c:v>
                </c:pt>
              </c:strCache>
            </c:strRef>
          </c:tx>
          <c:marker>
            <c:symbol val="triangle"/>
            <c:size val="7"/>
          </c:marker>
          <c:cat>
            <c:strRef>
              <c:f>绘图输出!$A$30:$A$75</c:f>
              <c:strCache>
                <c:ptCount val="46"/>
                <c:pt idx="0">
                  <c:v>1978</c:v>
                </c:pt>
                <c:pt idx="1">
                  <c:v>1979</c:v>
                </c:pt>
                <c:pt idx="2">
                  <c:v>1980</c:v>
                </c:pt>
                <c:pt idx="3">
                  <c:v>1981</c:v>
                </c:pt>
                <c:pt idx="4">
                  <c:v>1982</c:v>
                </c:pt>
                <c:pt idx="5">
                  <c:v>1983</c:v>
                </c:pt>
                <c:pt idx="6">
                  <c:v>1984</c:v>
                </c:pt>
                <c:pt idx="7">
                  <c:v>1985</c:v>
                </c:pt>
                <c:pt idx="8">
                  <c:v>1986</c:v>
                </c:pt>
                <c:pt idx="9">
                  <c:v>1987</c:v>
                </c:pt>
                <c:pt idx="10">
                  <c:v>1988</c:v>
                </c:pt>
                <c:pt idx="11">
                  <c:v>1989</c:v>
                </c:pt>
                <c:pt idx="12">
                  <c:v>1990</c:v>
                </c:pt>
                <c:pt idx="13">
                  <c:v>1991</c:v>
                </c:pt>
                <c:pt idx="14">
                  <c:v>1992</c:v>
                </c:pt>
                <c:pt idx="15">
                  <c:v>1993</c:v>
                </c:pt>
                <c:pt idx="16">
                  <c:v>1994</c:v>
                </c:pt>
                <c:pt idx="17">
                  <c:v>1995</c:v>
                </c:pt>
                <c:pt idx="18">
                  <c:v>1996</c:v>
                </c:pt>
                <c:pt idx="19">
                  <c:v>1997</c:v>
                </c:pt>
                <c:pt idx="20">
                  <c:v>1998</c:v>
                </c:pt>
                <c:pt idx="21">
                  <c:v>1999</c:v>
                </c:pt>
                <c:pt idx="22">
                  <c:v>2000</c:v>
                </c:pt>
                <c:pt idx="23">
                  <c:v>2001</c:v>
                </c:pt>
                <c:pt idx="24">
                  <c:v>2002</c:v>
                </c:pt>
                <c:pt idx="25">
                  <c:v>2003</c:v>
                </c:pt>
                <c:pt idx="26">
                  <c:v>2004</c:v>
                </c:pt>
                <c:pt idx="27">
                  <c:v>2005</c:v>
                </c:pt>
                <c:pt idx="28">
                  <c:v>2006</c:v>
                </c:pt>
                <c:pt idx="29">
                  <c:v>2007</c:v>
                </c:pt>
                <c:pt idx="30">
                  <c:v>2008</c:v>
                </c:pt>
                <c:pt idx="31">
                  <c:v>2009</c:v>
                </c:pt>
                <c:pt idx="32">
                  <c:v>2010</c:v>
                </c:pt>
                <c:pt idx="33">
                  <c:v>2011</c:v>
                </c:pt>
                <c:pt idx="34">
                  <c:v>2012</c:v>
                </c:pt>
                <c:pt idx="35">
                  <c:v>2013</c:v>
                </c:pt>
                <c:pt idx="36">
                  <c:v>2014</c:v>
                </c:pt>
                <c:pt idx="37">
                  <c:v>2015</c:v>
                </c:pt>
                <c:pt idx="38">
                  <c:v>2016</c:v>
                </c:pt>
                <c:pt idx="39">
                  <c:v>2017</c:v>
                </c:pt>
                <c:pt idx="40">
                  <c:v>2018</c:v>
                </c:pt>
                <c:pt idx="41">
                  <c:v>2019</c:v>
                </c:pt>
                <c:pt idx="42">
                  <c:v>2020</c:v>
                </c:pt>
                <c:pt idx="43">
                  <c:v>2021</c:v>
                </c:pt>
                <c:pt idx="44">
                  <c:v>2022</c:v>
                </c:pt>
                <c:pt idx="45">
                  <c:v>2023</c:v>
                </c:pt>
              </c:strCache>
            </c:strRef>
          </c:cat>
          <c:val>
            <c:numRef>
              <c:f>绘图输出!$P$30:$P$75</c:f>
              <c:numCache>
                <c:formatCode>0.000_);[Red]\(0.000\)</c:formatCode>
                <c:ptCount val="46"/>
                <c:pt idx="0">
                  <c:v>0.40128545479949701</c:v>
                </c:pt>
                <c:pt idx="1">
                  <c:v>0.444563307098648</c:v>
                </c:pt>
                <c:pt idx="2">
                  <c:v>0.44212635760167501</c:v>
                </c:pt>
                <c:pt idx="3">
                  <c:v>0.45627779910139699</c:v>
                </c:pt>
                <c:pt idx="4">
                  <c:v>0.48316022537036701</c:v>
                </c:pt>
                <c:pt idx="5">
                  <c:v>0.48388399845151697</c:v>
                </c:pt>
                <c:pt idx="6">
                  <c:v>0.50276525600484401</c:v>
                </c:pt>
                <c:pt idx="7">
                  <c:v>0.54731610152926802</c:v>
                </c:pt>
                <c:pt idx="8">
                  <c:v>0.51714550509731205</c:v>
                </c:pt>
                <c:pt idx="9">
                  <c:v>0.46455215546124601</c:v>
                </c:pt>
                <c:pt idx="10">
                  <c:v>0.459032846135767</c:v>
                </c:pt>
                <c:pt idx="11">
                  <c:v>0.448026086844446</c:v>
                </c:pt>
                <c:pt idx="12">
                  <c:v>0.41920167154788401</c:v>
                </c:pt>
                <c:pt idx="13">
                  <c:v>0.436019472539938</c:v>
                </c:pt>
                <c:pt idx="14">
                  <c:v>0.493781222511742</c:v>
                </c:pt>
                <c:pt idx="15">
                  <c:v>0.53077673058173502</c:v>
                </c:pt>
                <c:pt idx="16">
                  <c:v>0.54063858412799004</c:v>
                </c:pt>
                <c:pt idx="17">
                  <c:v>0.53286500387648195</c:v>
                </c:pt>
                <c:pt idx="18">
                  <c:v>0.53131974998804099</c:v>
                </c:pt>
                <c:pt idx="19">
                  <c:v>0.55386597990122</c:v>
                </c:pt>
                <c:pt idx="20">
                  <c:v>0.617937266393766</c:v>
                </c:pt>
                <c:pt idx="21">
                  <c:v>0.648923926156736</c:v>
                </c:pt>
                <c:pt idx="22">
                  <c:v>0.64231960789535703</c:v>
                </c:pt>
                <c:pt idx="23">
                  <c:v>0.66439508093820498</c:v>
                </c:pt>
                <c:pt idx="24">
                  <c:v>0.65510480938359505</c:v>
                </c:pt>
                <c:pt idx="25" formatCode="0.0%">
                  <c:v>0.62535537955663001</c:v>
                </c:pt>
                <c:pt idx="26" formatCode="0.0%">
                  <c:v>0.61040152169555395</c:v>
                </c:pt>
                <c:pt idx="27" formatCode="0.0%">
                  <c:v>0.58672817054189297</c:v>
                </c:pt>
                <c:pt idx="28" formatCode="0.0%">
                  <c:v>0.58758556179010901</c:v>
                </c:pt>
                <c:pt idx="29" formatCode="0.0%">
                  <c:v>0.58406348679400399</c:v>
                </c:pt>
                <c:pt idx="30" formatCode="0.0%">
                  <c:v>0.58248731994515002</c:v>
                </c:pt>
                <c:pt idx="31" formatCode="0.0%">
                  <c:v>0.59602376397520096</c:v>
                </c:pt>
                <c:pt idx="32" formatCode="0.0%">
                  <c:v>0.60445609295689795</c:v>
                </c:pt>
                <c:pt idx="33" formatCode="0.0%">
                  <c:v>0.62149373145132403</c:v>
                </c:pt>
                <c:pt idx="34" formatCode="0.0%">
                  <c:v>0.63564851952884605</c:v>
                </c:pt>
                <c:pt idx="35" formatCode="0.0%">
                  <c:v>0.65099948786265405</c:v>
                </c:pt>
                <c:pt idx="36" formatCode="0.0%">
                  <c:v>0.66370001980133397</c:v>
                </c:pt>
                <c:pt idx="37" formatCode="0.0%">
                  <c:v>0.67144397159152203</c:v>
                </c:pt>
                <c:pt idx="38" formatCode="0.0%">
                  <c:v>0.68525339391698803</c:v>
                </c:pt>
                <c:pt idx="39" formatCode="0.0%">
                  <c:v>0.697516099714107</c:v>
                </c:pt>
                <c:pt idx="40" formatCode="0.0%">
                  <c:v>0.69509690643878297</c:v>
                </c:pt>
                <c:pt idx="41" formatCode="0.0%">
                  <c:v>0.702139682234728</c:v>
                </c:pt>
                <c:pt idx="42" formatCode="0.0%">
                  <c:v>0.70662836872753498</c:v>
                </c:pt>
                <c:pt idx="43" formatCode="0.0%">
                  <c:v>0.68850840717949002</c:v>
                </c:pt>
                <c:pt idx="44" formatCode="0.0%">
                  <c:v>0.67475708431792403</c:v>
                </c:pt>
                <c:pt idx="45" formatCode="0.0%">
                  <c:v>0.65763678995319697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B56-4D83-82A1-CE3BA3B954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4505600"/>
        <c:axId val="324507136"/>
      </c:lineChart>
      <c:catAx>
        <c:axId val="324505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507136"/>
        <c:crossesAt val="-5"/>
        <c:auto val="1"/>
        <c:lblAlgn val="ctr"/>
        <c:lblOffset val="100"/>
        <c:tickLblSkip val="5"/>
        <c:noMultiLvlLbl val="0"/>
      </c:catAx>
      <c:valAx>
        <c:axId val="324507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>
            <a:glow rad="127000">
              <a:schemeClr val="tx1"/>
            </a:glow>
          </a:effectLst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32450560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6944300228233999"/>
          <c:y val="0.69383548754518898"/>
          <c:w val="0.752243997923287"/>
          <c:h val="0.10971425741593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ffa5167c-8d57-4b8e-9b78-d57dc8aa9b2c}"/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A54AE-E28B-4533-A456-B756823B96D8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1BB924-0F29-4611-A8B9-E5E73D2329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同质性与变异性  朝鲜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468E8-3E42-411D-B3A4-41141BE63FBA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同质性与变异性  朝鲜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468E8-3E42-411D-B3A4-41141BE63FBA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同质性与变异性  朝鲜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468E8-3E42-411D-B3A4-41141BE63FBA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同质性与变异性  朝鲜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468E8-3E42-411D-B3A4-41141BE63FBA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同质性与变异性  朝鲜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468E8-3E42-411D-B3A4-41141BE63FBA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同质性与变异性  朝鲜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468E8-3E42-411D-B3A4-41141BE63FBA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291" y="1122363"/>
            <a:ext cx="914574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91" y="3602038"/>
            <a:ext cx="9145749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72647" y="6312535"/>
            <a:ext cx="2743725" cy="365125"/>
          </a:xfrm>
        </p:spPr>
        <p:txBody>
          <a:bodyPr/>
          <a:lstStyle/>
          <a:p>
            <a:r>
              <a:rPr lang="en-US" altLang="zh-CN"/>
              <a:t>1·</a:t>
            </a:r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6569" y="365125"/>
            <a:ext cx="2629403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60" y="365125"/>
            <a:ext cx="773577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291" y="1122363"/>
            <a:ext cx="914574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91" y="3602038"/>
            <a:ext cx="9145749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/>
              <a:t>·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09" y="1709738"/>
            <a:ext cx="1051761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009" y="4589463"/>
            <a:ext cx="1051761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60" y="1825625"/>
            <a:ext cx="5182591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380" y="1825625"/>
            <a:ext cx="5182591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49" y="365125"/>
            <a:ext cx="10517611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49" y="1681163"/>
            <a:ext cx="515877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49" y="2505075"/>
            <a:ext cx="5158773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380" y="1681163"/>
            <a:ext cx="518417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380" y="2505075"/>
            <a:ext cx="5184179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49" y="457200"/>
            <a:ext cx="393298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179" y="987425"/>
            <a:ext cx="617338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49" y="2057400"/>
            <a:ext cx="393298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49" y="457200"/>
            <a:ext cx="393298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179" y="987425"/>
            <a:ext cx="617338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49" y="2057400"/>
            <a:ext cx="393298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6569" y="365125"/>
            <a:ext cx="2629403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60" y="365125"/>
            <a:ext cx="7735779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09" y="1709738"/>
            <a:ext cx="1051761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009" y="4589463"/>
            <a:ext cx="1051761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60" y="1825625"/>
            <a:ext cx="5182591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380" y="1825625"/>
            <a:ext cx="5182591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49" y="365125"/>
            <a:ext cx="10517611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49" y="1681163"/>
            <a:ext cx="515877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49" y="2505075"/>
            <a:ext cx="5158773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380" y="1681163"/>
            <a:ext cx="518417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380" y="2505075"/>
            <a:ext cx="5184179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49" y="457200"/>
            <a:ext cx="393298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179" y="987425"/>
            <a:ext cx="617338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49" y="2057400"/>
            <a:ext cx="393298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49" y="457200"/>
            <a:ext cx="393298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179" y="987425"/>
            <a:ext cx="617338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49" y="2057400"/>
            <a:ext cx="393298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60" y="365125"/>
            <a:ext cx="105176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60" y="1825625"/>
            <a:ext cx="105176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60" y="6356350"/>
            <a:ext cx="27437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372" y="6356350"/>
            <a:ext cx="4115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247" y="6356350"/>
            <a:ext cx="27437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rcRect r="8646" b="-580"/>
          <a:stretch>
            <a:fillRect/>
          </a:stretch>
        </p:blipFill>
        <p:spPr>
          <a:xfrm>
            <a:off x="-128930" y="-76200"/>
            <a:ext cx="12323896" cy="705104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60" y="365125"/>
            <a:ext cx="105176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60" y="1825625"/>
            <a:ext cx="105176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60" y="6356350"/>
            <a:ext cx="27437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3A3FB-D683-4918-A557-73AB8F4C4EE9}" type="datetimeFigureOut">
              <a:rPr lang="zh-CN" altLang="en-US" smtClean="0"/>
              <a:t>2026/7/24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372" y="6356350"/>
            <a:ext cx="4115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247" y="6356350"/>
            <a:ext cx="27437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70D98-FA84-41BA-BD43-6D85A7C62EA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rcRect r="8646" b="-580"/>
          <a:stretch>
            <a:fillRect/>
          </a:stretch>
        </p:blipFill>
        <p:spPr>
          <a:xfrm>
            <a:off x="-128930" y="-76200"/>
            <a:ext cx="12323896" cy="705104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73596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图片_2025-08-21_134516_0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061" y="-74646"/>
            <a:ext cx="11258939" cy="6690049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145561" y="1236980"/>
            <a:ext cx="8609330" cy="2882265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191260" y="906145"/>
            <a:ext cx="9809480" cy="456692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1200"/>
              </a:spcBef>
              <a:buClrTx/>
              <a:buSzTx/>
              <a:buNone/>
            </a:pPr>
            <a:r>
              <a:rPr lang="zh-CN" altLang="en-US" sz="6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  <a:sym typeface="+mn-ea"/>
              </a:rPr>
              <a:t>第一章</a:t>
            </a:r>
            <a:r>
              <a:rPr lang="en-US" altLang="zh-CN" sz="6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6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描述统计应用：</a:t>
            </a:r>
          </a:p>
          <a:p>
            <a:pPr algn="ctr">
              <a:lnSpc>
                <a:spcPct val="100000"/>
              </a:lnSpc>
              <a:spcBef>
                <a:spcPts val="1200"/>
              </a:spcBef>
              <a:buClrTx/>
              <a:buSzTx/>
              <a:buNone/>
            </a:pPr>
            <a:r>
              <a:rPr lang="zh-CN" altLang="en-US" sz="6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楷体" panose="02010609060101010101" charset="-122"/>
              </a:rPr>
              <a:t>经济社会发展态势概览</a:t>
            </a:r>
          </a:p>
        </p:txBody>
      </p:sp>
      <p:sp>
        <p:nvSpPr>
          <p:cNvPr id="6" name="矩形 5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</a:rPr>
              <a:t>经济统计案例分析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6">
            <a:hlinkClick r:id="" action="ppaction://noaction" highlightClick="1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7011566" y="914400"/>
            <a:ext cx="381000" cy="228600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9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32625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en-US" altLang="zh-CN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6.</a:t>
            </a: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城镇化与区域协调发展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14400"/>
            <a:ext cx="375285" cy="4580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4" name="Rectangle 7"/>
          <p:cNvSpPr>
            <a:spLocks noGrp="1" noRot="1" noChangeArrowheads="1"/>
          </p:cNvSpPr>
          <p:nvPr/>
        </p:nvSpPr>
        <p:spPr>
          <a:xfrm>
            <a:off x="1168400" y="1162050"/>
            <a:ext cx="5514340" cy="542925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18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城乡融合和区域协调发展扎实推进。</a:t>
            </a: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18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图1.4显示，2024年年末全国常住人口城镇化率为67.00%，比上年末提高0.84个百分点。从分区域经济总量看，全年东部地区生产总值702356亿元，比上年增长5.0%；中部地区生产总值287156亿元，增长5.0%；西部地区生产总值287350亿元，增长5.2%；东北地区生产总值63451亿元，增长4.4%。从重点区域看，2024年京津冀地区生产总值115394亿元，比上年增长5.2%；长江经济带地区生产总值630228亿元，增长5.4%；长三角地区生产总值331691亿元，增长5.5%。粤港澳大湾区建设、黄河流域生态保护和高质量发展等区域重大战略实施取得新成效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24165" y="4029710"/>
            <a:ext cx="36385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图1.4  2022-2024年年末常住人口城镇化率（%）</a:t>
            </a:r>
          </a:p>
        </p:txBody>
      </p:sp>
      <p:graphicFrame>
        <p:nvGraphicFramePr>
          <p:cNvPr id="3" name="图表 3"/>
          <p:cNvGraphicFramePr/>
          <p:nvPr/>
        </p:nvGraphicFramePr>
        <p:xfrm>
          <a:off x="7382510" y="1657350"/>
          <a:ext cx="4438650" cy="2335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6">
            <a:hlinkClick r:id="" action="ppaction://noaction" highlightClick="1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7011566" y="914400"/>
            <a:ext cx="381000" cy="228600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10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86448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en-US" altLang="zh-CN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7.</a:t>
            </a: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绿色低碳转型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14400"/>
            <a:ext cx="375285" cy="4580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4" name="Rectangle 7"/>
          <p:cNvSpPr>
            <a:spLocks noGrp="1" noRot="1" noChangeArrowheads="1"/>
          </p:cNvSpPr>
          <p:nvPr/>
        </p:nvSpPr>
        <p:spPr>
          <a:xfrm>
            <a:off x="1168400" y="1190625"/>
            <a:ext cx="10323195" cy="542925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algn="just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绿色低碳转型持续深入。初步测算，全年全国万元</a:t>
            </a:r>
            <a:r>
              <a:rPr lang="en-US" altLang="zh-CN" sz="20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GDP</a:t>
            </a:r>
            <a:r>
              <a:rPr lang="zh-CN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二氧化碳排放比上年下降3.4%。水电、核电、风电、太阳能发电等清洁能源发电量37126亿千瓦时，比上年增长16.4%。在监测的339个地级及以上城市中，空气质量达标的城市占65.5%。3641个国家地表水考核断面中，水质优良（</a:t>
            </a:r>
            <a:r>
              <a:rPr lang="en-US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Ⅰ~Ⅲ</a:t>
            </a:r>
            <a:r>
              <a:rPr lang="zh-CN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类）断面比例为90.4%，</a:t>
            </a:r>
            <a:r>
              <a:rPr lang="en-US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Ⅳ</a:t>
            </a:r>
            <a:r>
              <a:rPr lang="zh-CN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类断面比例为7.8%，</a:t>
            </a:r>
            <a:r>
              <a:rPr lang="en-US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Ⅴ</a:t>
            </a:r>
            <a:r>
              <a:rPr lang="zh-CN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类断面比例为1.2%，劣</a:t>
            </a:r>
            <a:r>
              <a:rPr lang="en-US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Ⅴ</a:t>
            </a:r>
            <a:r>
              <a:rPr lang="zh-CN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类断面比例为0.6%。</a:t>
            </a: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zh-CN" altLang="en-US" sz="2000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微信图片_2025-08-21_135334_8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38" y="-72736"/>
            <a:ext cx="11691562" cy="6681355"/>
          </a:xfrm>
          <a:prstGeom prst="rect">
            <a:avLst/>
          </a:prstGeom>
        </p:spPr>
      </p:pic>
      <p:sp>
        <p:nvSpPr>
          <p:cNvPr id="52" name="圆角矩形 51"/>
          <p:cNvSpPr/>
          <p:nvPr/>
        </p:nvSpPr>
        <p:spPr>
          <a:xfrm>
            <a:off x="1817489" y="856749"/>
            <a:ext cx="8222187" cy="240589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83121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11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4"/>
          <p:cNvSpPr>
            <a:spLocks noGrp="1" noChangeArrowheads="1"/>
          </p:cNvSpPr>
          <p:nvPr/>
        </p:nvSpPr>
        <p:spPr>
          <a:xfrm>
            <a:off x="871369" y="856615"/>
            <a:ext cx="10825227" cy="11112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第二节</a:t>
            </a:r>
            <a:r>
              <a:rPr lang="en-US" altLang="zh-CN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国民经济各产业发展</a:t>
            </a:r>
          </a:p>
        </p:txBody>
      </p:sp>
      <p:sp>
        <p:nvSpPr>
          <p:cNvPr id="13" name="Rectangle 9"/>
          <p:cNvSpPr txBox="1">
            <a:spLocks noChangeArrowheads="1"/>
          </p:cNvSpPr>
          <p:nvPr/>
        </p:nvSpPr>
        <p:spPr>
          <a:xfrm>
            <a:off x="1992630" y="2496820"/>
            <a:ext cx="8735060" cy="2870200"/>
          </a:xfrm>
          <a:prstGeom prst="rect">
            <a:avLst/>
          </a:prstGeom>
          <a:ln w="25400">
            <a:noFill/>
          </a:ln>
          <a:effectLst>
            <a:outerShdw blurRad="50800" dist="50800" dir="5400000" algn="ctr" rotWithShape="0">
              <a:schemeClr val="accent5">
                <a:lumMod val="20000"/>
                <a:lumOff val="80000"/>
              </a:schemeClr>
            </a:outerShdw>
          </a:effectLst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一、农业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二、工业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三、服务业</a:t>
            </a:r>
          </a:p>
          <a:p>
            <a:pPr algn="l">
              <a:lnSpc>
                <a:spcPct val="150000"/>
              </a:lnSpc>
            </a:pPr>
            <a:endParaRPr lang="zh-CN" altLang="en-US" sz="36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n>
                  <a:noFill/>
                </a:ln>
              </a:rPr>
              <a:t>宏观经济监测统计分析</a:t>
            </a:r>
          </a:p>
        </p:txBody>
      </p:sp>
      <p:sp>
        <p:nvSpPr>
          <p:cNvPr id="4" name="矩形 3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20489" y="1998980"/>
            <a:ext cx="7956000" cy="36576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61695" y="1116965"/>
            <a:ext cx="5397500" cy="4699000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marL="228600" indent="-228600" algn="l" defTabSz="914400">
              <a:lnSpc>
                <a:spcPts val="38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</a:rPr>
              <a:t>     </a:t>
            </a: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</a:rPr>
              <a:t>（一）粮食产量地区差异</a:t>
            </a: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16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选取2015-2024年我国各地区的粮食产量数据，计算各年31个省区的均值、标准差、变异系数和极差，结果见表1.3。</a:t>
            </a: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从表1.3可见，我国各地区粮食产量均值从2015年的2130.98万吨，稳步增长到2024年的2279.03万吨，粮食安全得到有效保证。2024年产量最高为黑龙江（8001.72万吨），产量最低为北京（57.63万吨），二者差异悬殊，极差高达7944.09万吨。31个省区各年粮食产量的标准差接近2000万吨，说明我国粮食生产的地区差异巨大。为剔除粮食产量增长对标准差的影响，进一步计算变异系数，其先由2015年的0.8936上升到2019年的0.9042，此后逐渐下降到2024年的0.8876，说明我国粮食产量地区差异近期呈相对缩小趋势。</a:t>
            </a: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12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183959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一、农业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2105" y="71120"/>
            <a:ext cx="5080000" cy="3124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 defTabSz="266700">
              <a:lnSpc>
                <a:spcPct val="12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lang="en-US" altLang="zh-CN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  2015-2024</a:t>
            </a: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年各省区粮食产量（万吨）</a:t>
            </a:r>
            <a:endParaRPr lang="zh-CN" altLang="en-US" sz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6381115" y="408940"/>
          <a:ext cx="5682615" cy="5920105"/>
        </p:xfrm>
        <a:graphic>
          <a:graphicData uri="http://schemas.openxmlformats.org/drawingml/2006/table">
            <a:tbl>
              <a:tblPr/>
              <a:tblGrid>
                <a:gridCol w="596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6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6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86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86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863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86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086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6256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地区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b="1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2015</a:t>
                      </a:r>
                    </a:p>
                  </a:txBody>
                  <a:tcPr marL="68580" marR="68580" marT="0" marB="0" anchor="b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b="1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2016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b="1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2017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b="1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2018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b="1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2019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b="1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2020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b="1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2021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b="1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2022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b="1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2023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b="1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2024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北京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62.64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52.76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41.12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34.14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28.76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30.53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37.75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45.36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47.78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57.63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天津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184.48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200.4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212.27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209.69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223.25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228.18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249.87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256.21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255.73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270.6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河北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3602.19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3782.99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3829.25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3700.86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3739.24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3795.89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3825.09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3865.06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3809.92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3908.77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山西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1314.02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1380.33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1355.1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1380.4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1361.8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1424.27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1421.25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1464.25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1478.09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1468.66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内蒙古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3292.58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3263.28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3254.54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3553.28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3652.54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3664.1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3840.3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3900.63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3957.84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4100.45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辽宁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2186.61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2315.6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2330.74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2192.45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2429.95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2338.83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2538.74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2484.54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2563.4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2500.33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吉林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3974.1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4150.7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4154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.00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3632.74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3877.93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3803.17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4039.24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4080.79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4186.5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4265.97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黑龙江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7615.78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7416.13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7410.34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7506.8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7503.01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7540.78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7867.72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7763.14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7788.22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8001.72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上海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125.41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111.78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99.78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103.74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95.89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91.44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93.96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95.57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101.86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98.29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江苏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3594.71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3542.44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3610.8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3660.28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3706.2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3729.06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3746.1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3769.13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3797.7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3810.1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浙江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583.97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564.84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580.14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599.14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592.15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605.7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620.9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620.97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638.79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650.19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安徽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4077.23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3961.76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4019.71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4007.25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4054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.00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4019.22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4087.56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4100.13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4150.75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4184.3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福建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500.05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477.28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487.15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498.58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493.9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502.32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506.42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508.7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510.97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514.38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江西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2235.61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2234.4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2221.73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2190.7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2157.45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2163.88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2192.33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2151.91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2198.31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2196.04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山东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5153.07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5332.28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5374.31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5319.51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5357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.00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5446.81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5500.75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5543.78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5655.28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5710.2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河南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6470.22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6498.01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6524.25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6648.91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6695.36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6825.8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6544.17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6789.37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6624.27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6719.37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湖北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2914.75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2796.35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2846.13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2839.47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2724.98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2727.43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2764.33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2741.15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2777.04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2785.34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湖南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3094.21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3052.3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3073.6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3022.9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2974.84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3015.12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3074.36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3018.02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3068.01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3078.1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广东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1211.66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1204.22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1208.56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1193.49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1240.8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1267.56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1279.87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1291.54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1285.19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1313.43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广西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1433.15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1419.03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1370.49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1372.8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1332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.00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1370.02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1386.54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1393.15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1395.36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1403.77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海南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154.5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146.1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138.11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147.12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144.96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145.47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146.03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146.58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147.02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142.38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重庆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1051.05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1078.2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1079.88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1079.34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1075.15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1081.42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1092.84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1072.84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1095.9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1100.73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四川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3394.6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3469.93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3488.9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3493.7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3498.5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3527.43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3582.14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3510.55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3593.76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3633.81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贵州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1210.57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1264.25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1242.45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1059.7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1051.24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1057.63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1094.86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1114.64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1119.68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1146.11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云南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1791.27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1815.07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1843.42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1860.54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1870.03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1895.86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1930.3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1957.96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1974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.00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1993.46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西藏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100.63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103.87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106.53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104.4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103.92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102.87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106.15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107.34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108.87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112.95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陕西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1204.67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1263.96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1194.2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1226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.00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1231.13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1274.83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1270.43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1297.89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1323.66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1352.29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甘肃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1154.58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1117.48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1105.9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1151.43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1162.58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1202.21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1231.46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1264.99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1272.9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1296.11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6065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青海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104.04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104.78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102.55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103.06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105.54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107.42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109.09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107.27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116.23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118.25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6256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宁夏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372.6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370.65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370.05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392.58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373.15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380.49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368.44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375.83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378.8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385.92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新疆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1895.32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1552.33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1484.73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1504.23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1527.07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1583.4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1735.78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1813.5</a:t>
                      </a: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2119.16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2330.22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5430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均值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Times New Roman" panose="02020603050405020304"/>
                          <a:ea typeface="宋体" panose="02010600030101010101" pitchFamily="2" charset="-122"/>
                        </a:rPr>
                        <a:t>2130.98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2130.44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2134.22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2122.23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2141.43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2159.65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2202.73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2214.61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2243.26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2279.03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5367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极差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Times New Roman" panose="02020603050405020304"/>
                          <a:ea typeface="宋体" panose="02010600030101010101" pitchFamily="2" charset="-122"/>
                        </a:rPr>
                        <a:t>7553.14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7363.37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7369.22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7472.66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7474.25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7510.25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7829.97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7717.78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7740.44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7944.09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5367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标准差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Times New Roman" panose="02020603050405020304"/>
                          <a:ea typeface="宋体" panose="02010600030101010101" pitchFamily="2" charset="-122"/>
                        </a:rPr>
                        <a:t>1904.21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1904.00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1916.83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1918.84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1936.34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1949.86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1975.03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1984.54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1985.90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2022.92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变异系数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latin typeface="Times New Roman" panose="02020603050405020304"/>
                          <a:ea typeface="宋体" panose="02010600030101010101" pitchFamily="2" charset="-122"/>
                        </a:rPr>
                        <a:t>0.8936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0.8937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0.8981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0.9042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0.9042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0.9029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0.8966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0.8961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0.8853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0.8876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906635" y="6354445"/>
            <a:ext cx="2200275" cy="23558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zh-CN" altLang="en-US" sz="1100">
                <a:latin typeface="Times New Roman" panose="02020603050405020304"/>
                <a:ea typeface="宋体" panose="02010600030101010101" pitchFamily="2" charset="-122"/>
              </a:rPr>
              <a:t>资料来源：历年</a:t>
            </a:r>
            <a:r>
              <a:rPr lang="en-US" altLang="zh-CN" sz="1100">
                <a:latin typeface="Times New Roman" panose="02020603050405020304"/>
                <a:ea typeface="宋体" panose="02010600030101010101" pitchFamily="2" charset="-122"/>
              </a:rPr>
              <a:t>《</a:t>
            </a:r>
            <a:r>
              <a:rPr lang="zh-CN" altLang="en-US" sz="1100">
                <a:latin typeface="Times New Roman" panose="02020603050405020304"/>
                <a:ea typeface="宋体" panose="02010600030101010101" pitchFamily="2" charset="-122"/>
              </a:rPr>
              <a:t>中国统计年鉴</a:t>
            </a:r>
            <a:r>
              <a:rPr lang="en-US" altLang="zh-CN" sz="1100">
                <a:latin typeface="Times New Roman" panose="02020603050405020304"/>
                <a:ea typeface="宋体" panose="02010600030101010101" pitchFamily="2" charset="-122"/>
              </a:rPr>
              <a:t>》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61695" y="926465"/>
            <a:ext cx="10681335" cy="2984500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marL="228600" indent="-228600" algn="l" defTabSz="914400">
              <a:lnSpc>
                <a:spcPts val="38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</a:rPr>
              <a:t>     </a:t>
            </a: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</a:rPr>
              <a:t>（二）省际年均产量比较</a:t>
            </a: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1600" dirty="0">
                <a:latin typeface="华文楷体" panose="02010600040101010101" charset="-122"/>
                <a:ea typeface="华文楷体" panose="02010600040101010101" charset="-122"/>
              </a:rPr>
              <a:t>为直观开展省际比较，进一步绘制各省区2015-2024年粮食产量均值。图1.5显示：黑龙江粮食年均产量最高，这得益于其拥有广袤的耕地和肥沃的黑土，且其气候条件独特，低温寒冷的冬季能够冻死害虫和虫卵，减少病虫害发生，降低农药使用量，保证粮食的绿色高产。河南和山东均为我国农业大省，其年均粮食产量分列第二位和第三位。此外，安徽、吉林、河北、内蒙古、江苏、四川的粮食产量也较高。受地域面积、气候条件等影响，北京、天津、上海、海南、西藏、青海、宁夏等地粮食产量很低。</a:t>
            </a: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13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183959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一、农业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graphicFrame>
        <p:nvGraphicFramePr>
          <p:cNvPr id="3" name="图表 5"/>
          <p:cNvGraphicFramePr/>
          <p:nvPr/>
        </p:nvGraphicFramePr>
        <p:xfrm>
          <a:off x="3474720" y="3509963"/>
          <a:ext cx="5486400" cy="2771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677920" y="6281738"/>
            <a:ext cx="5080000" cy="2755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ts val="70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图1.5 各地区2015-2024年粮食产量年均值（万吨）</a:t>
            </a:r>
            <a:endParaRPr lang="zh-CN" altLang="en-US" sz="1600" b="1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0740" y="895985"/>
            <a:ext cx="10800080" cy="58826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7112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利润总额分布</a:t>
            </a:r>
          </a:p>
          <a:p>
            <a:pPr indent="7112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zh-CN" altLang="en-US" dirty="0"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选取2024年我国31个省区规模以上工业企业利润总额指标，对其进行分组并绘制直方图（图1.6），展示频数分布特征。结果显示：规模以上工业企业利润总额在1000亿元以下及1000-2000亿元之间各有8个省区，2000-3000亿元之间有9个省区，3000亿元以上仅有6个省区。该指标呈现典型的右偏分布特征，即取值较小区域频数高，而取值较大区域频数低。总之，大多数省区规模以上工业企业利润总额较小，只有广东、江苏、浙江、山东等少数经济发达大省的利润总额较大，中西部地区的工业企业利润亟需提升。</a:t>
            </a:r>
          </a:p>
        </p:txBody>
      </p:sp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14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4" descr="浅色上对角线"/>
          <p:cNvSpPr>
            <a:spLocks noChangeArrowheads="1"/>
          </p:cNvSpPr>
          <p:nvPr/>
        </p:nvSpPr>
        <p:spPr bwMode="auto">
          <a:xfrm>
            <a:off x="840105" y="107315"/>
            <a:ext cx="185547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algn="l" eaLnBrk="0" hangingPunct="0">
              <a:buClrTx/>
              <a:buSzTx/>
              <a:buFontTx/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二、工业</a:t>
            </a:r>
          </a:p>
        </p:txBody>
      </p:sp>
      <p:sp>
        <p:nvSpPr>
          <p:cNvPr id="7" name="矩形 6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  <p:graphicFrame>
        <p:nvGraphicFramePr>
          <p:cNvPr id="985473229" name="图表 1"/>
          <p:cNvGraphicFramePr/>
          <p:nvPr/>
        </p:nvGraphicFramePr>
        <p:xfrm>
          <a:off x="4181475" y="3805555"/>
          <a:ext cx="3829050" cy="2255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677920" y="6139498"/>
            <a:ext cx="5080000" cy="2755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ts val="70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图1.6  2024年各省区规模以上工业企业利润总额（亿元）分布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0740" y="836295"/>
            <a:ext cx="6019165" cy="52533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7112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（一）京津冀雷达图</a:t>
            </a:r>
          </a:p>
          <a:p>
            <a:pPr indent="4064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altLang="en-US" sz="16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对北京、天津和河北三地，选取2023年批发和零售业、交通运输仓储和邮政业、住宿和餐饮业、金融业、房地产业增加值指标，制作雷达图展示京津冀三地各类服务业的规模差异与相对优势。</a:t>
            </a:r>
          </a:p>
          <a:p>
            <a:pPr indent="4064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altLang="en-US" sz="16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图1.7显示，北京金融业最为发达，其2023年增加值远远高于天津和河北，且其规模远远领先于京津冀地区其他各类服务业。北京的房地产业增加值也较高，约为天津的4倍。北京的服务业整体规模显著高于河北和天津，仅批发和零售业略低于河北。天津的服务业规模最小，所选五类服务业的增加值均低于北京和河北，尤其住宿和餐饮业2023年增加值仅194亿元，对旅游业发展应给予更大支持。河北的批发零售业、交通运输仓储和邮政业具有优势，金融业和房地产业增加值远远落后于北京，仅略高于天津。</a:t>
            </a:r>
            <a:endParaRPr lang="zh-CN" altLang="en-US" sz="2400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15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4" descr="浅色上对角线"/>
          <p:cNvSpPr>
            <a:spLocks noChangeArrowheads="1"/>
          </p:cNvSpPr>
          <p:nvPr/>
        </p:nvSpPr>
        <p:spPr bwMode="auto">
          <a:xfrm>
            <a:off x="840105" y="107315"/>
            <a:ext cx="217932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algn="l" eaLnBrk="0" hangingPunct="0">
              <a:buClrTx/>
              <a:buSzTx/>
              <a:buFontTx/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三、服务业</a:t>
            </a:r>
          </a:p>
        </p:txBody>
      </p:sp>
      <p:sp>
        <p:nvSpPr>
          <p:cNvPr id="5" name="矩形 4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graphicFrame>
        <p:nvGraphicFramePr>
          <p:cNvPr id="8" name="图表 2"/>
          <p:cNvGraphicFramePr/>
          <p:nvPr/>
        </p:nvGraphicFramePr>
        <p:xfrm>
          <a:off x="7086600" y="1638935"/>
          <a:ext cx="4572000" cy="2813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931025" y="4628198"/>
            <a:ext cx="5080000" cy="2755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ts val="70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图1.7  2023年京津冀服务业增加值（亿元）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37511" y="4452620"/>
            <a:ext cx="10142220" cy="179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0740" y="712470"/>
            <a:ext cx="10394315" cy="30619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7112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（二）全国地区箱线图</a:t>
            </a:r>
          </a:p>
          <a:p>
            <a:pPr indent="4064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altLang="en-US" sz="16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选取2022年我国31个省区前述5类服务业增加值指标，制作箱线图（图1.8），展示各类服务业增加值的分布特征。对比发现，批发零售业增加值中位数最高，住宿和餐饮业最低，说明各地区住宿和餐饮业增加值平均水平远低于批发零售业，行业之间差距加大。从箱线图长度看：批发零售业最长，表明其数据绝对离散程度大，即31个地区间差距较大；住宿和餐饮业最短，地区间差距小。当然，上述差异很大程度上是由两者绝对量差距较大导致的。从分布偏斜程度看，5个行业均呈现一定程度的右偏分布，即少数几个地区增加值较高，而多数地区增加值处于较低水平，应采取有力措施缩小区域差距。</a:t>
            </a:r>
          </a:p>
          <a:p>
            <a:pPr indent="5080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endParaRPr lang="zh-CN" altLang="en-US" sz="2000" b="1" dirty="0">
              <a:solidFill>
                <a:schemeClr val="accent2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5080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endParaRPr lang="zh-CN" altLang="en-US" sz="2000" b="1" dirty="0">
              <a:solidFill>
                <a:schemeClr val="accent2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5080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282533468"/>
                </a:ext>
              </a:extLst>
            </a:pPr>
            <a:endParaRPr lang="zh-CN" altLang="en-US" sz="2000" b="1" dirty="0">
              <a:solidFill>
                <a:schemeClr val="accent2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6096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endParaRPr lang="zh-CN" altLang="en-US" sz="2400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indent="609600" algn="just" defTabSz="266700" fontAlgn="auto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endParaRPr lang="zh-CN" altLang="en-US" sz="2400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16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4" descr="浅色上对角线"/>
          <p:cNvSpPr>
            <a:spLocks noChangeArrowheads="1"/>
          </p:cNvSpPr>
          <p:nvPr/>
        </p:nvSpPr>
        <p:spPr bwMode="auto">
          <a:xfrm>
            <a:off x="840105" y="107315"/>
            <a:ext cx="217932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algn="l" eaLnBrk="0" hangingPunct="0">
              <a:buClrTx/>
              <a:buSzTx/>
              <a:buFontTx/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三、服务业</a:t>
            </a:r>
          </a:p>
        </p:txBody>
      </p:sp>
      <p:sp>
        <p:nvSpPr>
          <p:cNvPr id="5" name="矩形 4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98240" y="6305233"/>
            <a:ext cx="5080000" cy="2755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ts val="70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图1.8  2022年31个地区服务业增加值箱线图（亿元）</a:t>
            </a:r>
          </a:p>
        </p:txBody>
      </p:sp>
      <p:pic>
        <p:nvPicPr>
          <p:cNvPr id="3318433" name="图表 1"/>
          <p:cNvPicPr>
            <a:picLocks noGrp="1" noChangeAspect="1" noMove="1" noResize="1" noEditPoints="1" noAdjustHandles="1" noChangeArrowheads="1" noChangeShapeType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280" y="3678555"/>
            <a:ext cx="5172075" cy="26269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5-08-21_135334_8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38" y="-72736"/>
            <a:ext cx="11691562" cy="6681355"/>
          </a:xfrm>
          <a:prstGeom prst="rect">
            <a:avLst/>
          </a:prstGeom>
        </p:spPr>
      </p:pic>
      <p:sp>
        <p:nvSpPr>
          <p:cNvPr id="52" name="圆角矩形 51"/>
          <p:cNvSpPr/>
          <p:nvPr/>
        </p:nvSpPr>
        <p:spPr>
          <a:xfrm>
            <a:off x="1817489" y="856749"/>
            <a:ext cx="8222187" cy="240589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83121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17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/>
        </p:nvSpPr>
        <p:spPr>
          <a:xfrm>
            <a:off x="871220" y="856615"/>
            <a:ext cx="11019790" cy="11112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第三节  经贸发展与财政金融</a:t>
            </a:r>
          </a:p>
        </p:txBody>
      </p:sp>
      <p:sp>
        <p:nvSpPr>
          <p:cNvPr id="7" name="Rectangle 9"/>
          <p:cNvSpPr txBox="1">
            <a:spLocks noChangeArrowheads="1"/>
          </p:cNvSpPr>
          <p:nvPr/>
        </p:nvSpPr>
        <p:spPr>
          <a:xfrm>
            <a:off x="1992769" y="2671050"/>
            <a:ext cx="8735060" cy="2387600"/>
          </a:xfrm>
          <a:prstGeom prst="rect">
            <a:avLst/>
          </a:prstGeom>
          <a:ln w="25400">
            <a:noFill/>
          </a:ln>
          <a:effectLst>
            <a:outerShdw blurRad="50800" dist="50800" dir="5400000" algn="ctr" rotWithShape="0">
              <a:schemeClr val="accent5">
                <a:lumMod val="20000"/>
                <a:lumOff val="8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一、经贸发展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二、财政金融</a:t>
            </a:r>
          </a:p>
          <a:p>
            <a:pPr algn="l">
              <a:lnSpc>
                <a:spcPct val="150000"/>
              </a:lnSpc>
            </a:pPr>
            <a:endParaRPr lang="zh-CN" altLang="en-US" sz="36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20489" y="1998980"/>
            <a:ext cx="7956000" cy="36576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52475" y="816610"/>
            <a:ext cx="6081395" cy="55841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252095" algn="just" defTabSz="266700">
              <a:lnSpc>
                <a:spcPct val="15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（一）国内贸易与投资</a:t>
            </a:r>
          </a:p>
          <a:p>
            <a:pPr indent="457200" algn="just" defTabSz="266700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2024年，全年社会消费品零售总额483345亿元，比上年增长3.5%（图1.9）。按经营地分，城镇消费品零售额417813亿元，增长3.4%；乡村消费品零售额65531亿元，增长4.3%。按消费类型分，商品零售额427165亿元，增长3.2%；餐饮收入56180亿元，增长5.3%。此外，2024年实物商品网上零售额127878亿元，比上年增长6.5%，占社会消费品零售总额比重为26.5%。</a:t>
            </a:r>
          </a:p>
          <a:p>
            <a:pPr indent="457200" algn="just" defTabSz="266700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2024年，全社会固定资产投资520916亿元，比上年增长3.1%。固定资产投资（不含农户）514374亿元，增长3.2%。分区域看，东部地区投资增长1.3%，中部地区投资增长5.0%，西部地区投资增长2.4%，东北地区投资增长4.2%。</a:t>
            </a:r>
          </a:p>
          <a:p>
            <a:pPr marL="0" indent="252095" algn="just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2400" dirty="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092096" y="1456690"/>
            <a:ext cx="10142220" cy="478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</a:p>
        </p:txBody>
      </p:sp>
      <p:sp>
        <p:nvSpPr>
          <p:cNvPr id="8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18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3301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一、经贸发展</a:t>
            </a:r>
          </a:p>
        </p:txBody>
      </p:sp>
      <p:sp>
        <p:nvSpPr>
          <p:cNvPr id="7" name="矩形 6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graphicFrame>
        <p:nvGraphicFramePr>
          <p:cNvPr id="443034590" name="图表 1"/>
          <p:cNvGraphicFramePr/>
          <p:nvPr/>
        </p:nvGraphicFramePr>
        <p:xfrm>
          <a:off x="7042150" y="1862138"/>
          <a:ext cx="4429760" cy="2519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975475" y="4618038"/>
            <a:ext cx="5080000" cy="2755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ts val="70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图1.9  2020-2024年社会消费品零售总额（亿元）及其增长速度（%）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95694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经济统计案例分析</a:t>
            </a:r>
          </a:p>
        </p:txBody>
      </p:sp>
      <p:sp>
        <p:nvSpPr>
          <p:cNvPr id="8198" name="Rectangle 9"/>
          <p:cNvSpPr>
            <a:spLocks noGrp="1" noChangeArrowheads="1"/>
          </p:cNvSpPr>
          <p:nvPr/>
        </p:nvSpPr>
        <p:spPr>
          <a:xfrm>
            <a:off x="615315" y="956945"/>
            <a:ext cx="11459845" cy="3724275"/>
          </a:xfrm>
          <a:prstGeom prst="rect">
            <a:avLst/>
          </a:prstGeom>
          <a:ln w="25400">
            <a:noFill/>
          </a:ln>
          <a:effectLst>
            <a:outerShdw blurRad="50800" dist="50800" dir="5400000" algn="ctr" rotWithShape="0">
              <a:schemeClr val="accent5">
                <a:lumMod val="20000"/>
                <a:lumOff val="80000"/>
              </a:schemeClr>
            </a:outerShdw>
          </a:effectLst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3400"/>
              </a:lnSpc>
              <a:buNone/>
            </a:pP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</a:t>
            </a:r>
            <a:endParaRPr lang="zh-CN" altLang="en-US" sz="24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60960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本案例以国家统计局发布的《中华人民共和国2024年国民经济和社会发展统计公报》为参照，选取相应指标对我国产业发展、经贸发展、社会发展等多个领域进行刻画，综合运用均值、标准差、极差、变异系数、增长速度等描述统计指标，以及统计表、饼图、柱形图、线图、直方图、雷达图、箱线图、散点图等多类图表，示例说明描述统计方法在宏观经济分析中的常见应用。</a:t>
            </a:r>
          </a:p>
        </p:txBody>
      </p:sp>
      <p:sp>
        <p:nvSpPr>
          <p:cNvPr id="2" name="Rectangle 4" descr="浅色上对角线"/>
          <p:cNvSpPr>
            <a:spLocks noChangeArrowheads="1"/>
          </p:cNvSpPr>
          <p:nvPr/>
        </p:nvSpPr>
        <p:spPr bwMode="auto">
          <a:xfrm>
            <a:off x="5419090" y="292735"/>
            <a:ext cx="185166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案例正文</a:t>
            </a:r>
          </a:p>
        </p:txBody>
      </p:sp>
      <p:sp>
        <p:nvSpPr>
          <p:cNvPr id="32" name="灯片编号占位符 31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1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52475" y="816610"/>
            <a:ext cx="10342245" cy="55841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252095" algn="just" defTabSz="266700">
              <a:lnSpc>
                <a:spcPct val="15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（一）国内贸易与投资</a:t>
            </a:r>
          </a:p>
          <a:p>
            <a:pPr indent="457200" algn="just" defTabSz="266700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固定资产投资（不含农户）中，第一产业投资9543亿元，比上年增长2.6%；第二产业投资179064亿元，增长12.0%；第三产业投资325767亿元，下降1.1%。从结构看，第三产业占比高达63.3%，第二产业占比34.8%，第一产业占比仅为1.9%。图1.10显示，自1992年以来，三次产业投资结构始终保持第三产业最高、第一产业最低的基本格局。</a:t>
            </a:r>
            <a:r>
              <a:rPr lang="zh-CN" altLang="en-US" sz="18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800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19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3301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一、经贸发展</a:t>
            </a:r>
          </a:p>
        </p:txBody>
      </p:sp>
      <p:sp>
        <p:nvSpPr>
          <p:cNvPr id="7" name="矩形 6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9515" y="6156643"/>
            <a:ext cx="5080000" cy="2755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ts val="70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图1.10  1978-2023年我国按三次产业分投资比重</a:t>
            </a:r>
          </a:p>
        </p:txBody>
      </p:sp>
      <p:graphicFrame>
        <p:nvGraphicFramePr>
          <p:cNvPr id="121942783" name="图表 1"/>
          <p:cNvGraphicFramePr/>
          <p:nvPr/>
        </p:nvGraphicFramePr>
        <p:xfrm>
          <a:off x="3946208" y="3428683"/>
          <a:ext cx="4401185" cy="261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00735" y="513080"/>
            <a:ext cx="6241415" cy="55575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（二）国际贸易与投资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2024年，货物进出口总额438468亿元，比上年增长5.0%。其中，出口254545亿元，增长7.1%；进口183923亿元，增长2.3%。货物进出口顺差70623亿元。对共建“一带一路”国家进出口额220685亿元，比上年增长6.4%；出口122095亿元，增长9.6%；进口98589亿元，增长2.7%。对《区域全面经济伙伴关系协定》（</a:t>
            </a:r>
            <a:r>
              <a:rPr lang="en-US" altLang="zh-CN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RCEP）</a:t>
            </a: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其他成员国进出口额131645亿元，比上年增长4.5%。全年服务进出口总额75238亿元，比上年增长14.4%。其中，出口31756亿元，增长18.2%；进口43482亿元，增长11.8%。服务进出口逆差11727亿元。图1.11显示，改革开放以来，我国进出口总额整体呈指数增长态势。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2024年，新设外商投资企业59080家，比上年增长9.9%。实际使用外资8263亿元，下降27.1%，折1162亿美元，下降28.8%。其中，共建“一带一路”国家对华新设外商投资企业17172家，增长23.8%。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endParaRPr lang="zh-CN" altLang="en-US" sz="16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20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3301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一、经贸发展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graphicFrame>
        <p:nvGraphicFramePr>
          <p:cNvPr id="932497097" name="图表 1"/>
          <p:cNvGraphicFramePr/>
          <p:nvPr/>
        </p:nvGraphicFramePr>
        <p:xfrm>
          <a:off x="7292023" y="1939290"/>
          <a:ext cx="4371975" cy="2611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7714615" y="4664710"/>
            <a:ext cx="352806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ts val="70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图1.11  中国进出口贸易总额变化趋势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00735" y="513080"/>
            <a:ext cx="10522585" cy="32556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（二）国际贸易与投资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2024年，对外非金融类直接投资额10245亿元，比上年增长11.7%，折1438亿美元，增长10.5%。其中，对共建“一带一路”国家非金融类直接投资额2399亿元，增长6.5%，折337亿美元，增长5.4%。2024年，对外承包工程完成营业额11820亿元，比上年增长4.2%，折1660亿美元，增长3.1%。其中，对共建“一带一路”国家完成营业额1388亿美元，增长3.4%，占对外承包工程完成营业额比重为83.6%。图1.12显示，进入21世纪后，我国对外承包工程规模快速增长，近年来合同金额和完成营业额基本保持稳定。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endParaRPr lang="zh-CN" altLang="en-US" sz="16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21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3301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一、经贸发展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58335" y="6267450"/>
            <a:ext cx="352806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ts val="70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图1.12  我国对外承包工程变化趋势</a:t>
            </a:r>
          </a:p>
        </p:txBody>
      </p:sp>
      <p:graphicFrame>
        <p:nvGraphicFramePr>
          <p:cNvPr id="1320113154" name="图表 1"/>
          <p:cNvGraphicFramePr/>
          <p:nvPr/>
        </p:nvGraphicFramePr>
        <p:xfrm>
          <a:off x="3879533" y="3703638"/>
          <a:ext cx="4432935" cy="2422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22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800735" y="513080"/>
            <a:ext cx="5054600" cy="55575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（一）财政收支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2024年，全国一般公共预算收入219702亿元，比上年增长1.3%；其中税收收入174972亿元，下降3.4%。全国一般公共预算支出284612亿元，比上年增长3.6%。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表1.4显示：绝大多数年份，一般公共预算收入保持较快增长趋势，但少数特殊年份（2020年和2022年）增速很低甚至负增长；除2021年外，一般公共预算支出始终保持较快增长，且其增速往往高于一般公共预算收入增速；作为结果，绝大多数年份一般公共预算赤字保持增长，但历年赤字增长率波动很大，极端年份甚至超过100%。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endParaRPr lang="zh-CN" altLang="en-US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38875" y="1908493"/>
            <a:ext cx="5080000" cy="3124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 defTabSz="266700">
              <a:lnSpc>
                <a:spcPct val="12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lang="en-US" altLang="zh-CN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1.4  </a:t>
            </a: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全国一般公共预算收入与支出规模及增长速度</a:t>
            </a:r>
          </a:p>
        </p:txBody>
      </p:sp>
      <p:graphicFrame>
        <p:nvGraphicFramePr>
          <p:cNvPr id="5" name="表格 4"/>
          <p:cNvGraphicFramePr/>
          <p:nvPr/>
        </p:nvGraphicFramePr>
        <p:xfrm>
          <a:off x="6038850" y="2227897"/>
          <a:ext cx="5628640" cy="2526030"/>
        </p:xfrm>
        <a:graphic>
          <a:graphicData uri="http://schemas.openxmlformats.org/drawingml/2006/table">
            <a:tbl>
              <a:tblPr/>
              <a:tblGrid>
                <a:gridCol w="581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0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3355">
                <a:tc rowSpan="2"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年份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一般公共预算收入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一般公共预算支出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一般公共预算赤字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规模（亿元）</a:t>
                      </a:r>
                    </a:p>
                  </a:txBody>
                  <a:tcPr marL="68580" marR="68580" marT="0" marB="0" anchor="b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增速（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%</a:t>
                      </a: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规模（亿元）</a:t>
                      </a:r>
                    </a:p>
                  </a:txBody>
                  <a:tcPr marL="68580" marR="68580" marT="0" marB="0" anchor="b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增速（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%</a:t>
                      </a: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规模（亿元）</a:t>
                      </a:r>
                    </a:p>
                  </a:txBody>
                  <a:tcPr marL="68580" marR="68580" marT="0" marB="0" anchor="b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增速（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%</a:t>
                      </a: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2013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129209.64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140212.10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11002.46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2014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140370.03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8.64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151785.56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8.30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11415.53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3.75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2015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152269.23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8.48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175877.77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13.20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23608.54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106.81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2016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159604.97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4.82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187755.21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6.30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28150.24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19.24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2017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172592.77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8.14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203085.49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7.60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30492.72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8.32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2018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183359.84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6.24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220904.13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8.70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37544.29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23.13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2019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190390.08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3.83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238858.37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8.10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48468.29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29.10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2020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182913.88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-3.93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245679.03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2.90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62765.15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29.50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2021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202554.64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10.74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245673.00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0.00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43118.36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-31.30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2022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203649.29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0.54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260552.12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6.10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56902.83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31.97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2023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216795.43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6.46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274622.94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5.40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57827.51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1.63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202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219702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.00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1.34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284612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.00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3.64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64910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.00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Times New Roman" panose="02020603050405020304"/>
                          <a:ea typeface="宋体" panose="02010600030101010101" pitchFamily="2" charset="-122"/>
                        </a:rPr>
                        <a:t>12.25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7632700" y="4759960"/>
            <a:ext cx="418719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latin typeface="Times New Roman" panose="02020603050405020304"/>
                <a:ea typeface="宋体" panose="02010600030101010101" pitchFamily="2" charset="-122"/>
              </a:rPr>
              <a:t>数据来源：前四列取自全国财政决算表；后两列作者计算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7175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二、财政金融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23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800735" y="513080"/>
            <a:ext cx="5725160" cy="55575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（二）金融结构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2024年，年末广义货币供应量</a:t>
            </a:r>
            <a:r>
              <a:rPr lang="en-US" altLang="zh-CN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M2</a:t>
            </a: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余额313.5万亿元，比上年末增长7.3%；狭义货币供应量</a:t>
            </a:r>
            <a:r>
              <a:rPr lang="en-US" altLang="zh-CN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M1</a:t>
            </a: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余额67.1万亿元，下降1.4%；流通中货币</a:t>
            </a:r>
            <a:r>
              <a:rPr lang="en-US" altLang="zh-CN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M0</a:t>
            </a: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余额12.8万亿元，增长13.0%。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图1.13显示：金融机构资金运用（主要是贷款）在我国金融资产中占支配地位，但所占比重显著下降，由最初接近100%降至当前的约60%；债券余额占比持续上升，并稳定在20%上下；股票总市值占比变化剧烈，2007年曾攀升到36%，目前降到20%以下；对外金融资产占比呈先升后降的趋势，其绝对量呈上升趋势但速度慢于其他金融资产类型；此外，保费余额占比始终很低。整体而言，我国金融发展整体上进入高级阶段，但还存在股票市场发展滞后、保险业规模过小等问题。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endParaRPr lang="zh-CN" altLang="en-US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11975" y="4982845"/>
            <a:ext cx="4212590" cy="312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266700">
              <a:lnSpc>
                <a:spcPct val="12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图1.13  我国金融资产结构及其变化趋势</a:t>
            </a: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7175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二、财政金融</a:t>
            </a:r>
          </a:p>
        </p:txBody>
      </p:sp>
      <p:graphicFrame>
        <p:nvGraphicFramePr>
          <p:cNvPr id="1416385600" name="图表 1"/>
          <p:cNvGraphicFramePr/>
          <p:nvPr/>
        </p:nvGraphicFramePr>
        <p:xfrm>
          <a:off x="6817995" y="2220913"/>
          <a:ext cx="4306570" cy="2660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5-08-21_135334_8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38" y="-72736"/>
            <a:ext cx="11691562" cy="6681355"/>
          </a:xfrm>
          <a:prstGeom prst="rect">
            <a:avLst/>
          </a:prstGeom>
        </p:spPr>
      </p:pic>
      <p:sp>
        <p:nvSpPr>
          <p:cNvPr id="52" name="圆角矩形 51"/>
          <p:cNvSpPr/>
          <p:nvPr/>
        </p:nvSpPr>
        <p:spPr>
          <a:xfrm>
            <a:off x="1817489" y="856749"/>
            <a:ext cx="8222187" cy="240589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83121" y="714490"/>
            <a:ext cx="516245" cy="47125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宏观经济统计分析与写作</a:t>
            </a:r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24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/>
        </p:nvSpPr>
        <p:spPr>
          <a:xfrm>
            <a:off x="871220" y="856615"/>
            <a:ext cx="11019790" cy="11112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第四节  社会发展与民生福祉</a:t>
            </a:r>
          </a:p>
        </p:txBody>
      </p:sp>
      <p:sp>
        <p:nvSpPr>
          <p:cNvPr id="7" name="Rectangle 9"/>
          <p:cNvSpPr txBox="1">
            <a:spLocks noChangeArrowheads="1"/>
          </p:cNvSpPr>
          <p:nvPr/>
        </p:nvSpPr>
        <p:spPr>
          <a:xfrm>
            <a:off x="1941334" y="3161270"/>
            <a:ext cx="8735060" cy="2387600"/>
          </a:xfrm>
          <a:prstGeom prst="rect">
            <a:avLst/>
          </a:prstGeom>
          <a:ln w="25400">
            <a:noFill/>
          </a:ln>
          <a:effectLst>
            <a:outerShdw blurRad="50800" dist="50800" dir="5400000" algn="ctr" rotWithShape="0">
              <a:schemeClr val="accent5">
                <a:lumMod val="20000"/>
                <a:lumOff val="8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一、收入消费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二、科教文卫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三、生态环境</a:t>
            </a:r>
          </a:p>
          <a:p>
            <a:pPr algn="l">
              <a:lnSpc>
                <a:spcPct val="150000"/>
              </a:lnSpc>
            </a:pPr>
            <a:endParaRPr lang="zh-CN" altLang="en-US" sz="36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solidFill>
                <a:schemeClr val="bg1"/>
              </a:solidFill>
            </a:endParaRPr>
          </a:p>
          <a:p>
            <a:pPr algn="ctr"/>
            <a:endParaRPr lang="zh-CN" altLang="en-US" sz="2400" b="1">
              <a:ln>
                <a:noFill/>
              </a:ln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20489" y="1998980"/>
            <a:ext cx="7956000" cy="36576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52475" y="816610"/>
            <a:ext cx="6081395" cy="55841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252095" algn="just" defTabSz="266700">
              <a:lnSpc>
                <a:spcPct val="15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  </a:t>
            </a:r>
            <a:endParaRPr lang="zh-CN" altLang="en-US" sz="1800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25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3301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一、收入消费</a:t>
            </a:r>
          </a:p>
        </p:txBody>
      </p:sp>
      <p:sp>
        <p:nvSpPr>
          <p:cNvPr id="7" name="矩形 6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1695" y="908050"/>
            <a:ext cx="9738995" cy="3830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2024年，全国居民人均可支配收入41314元，比上年增长5.3%，扣除价格因素实际增长5.1%；中位数34707元，增长5.1%。城镇居民人均可支配收入54188元，比上年增长4.6%，扣除价格因素实际增长4.4%；中位数49302元，增长4.6%。农村居民人均可支配收入23119元，比上年增长6.6%，扣除价格因素实际增长6.3%；中位数19605元，增长4.6%。城乡居民人均可支配收入比值为2.34，比上年缩小0.05。</a:t>
            </a:r>
          </a:p>
          <a:p>
            <a:pPr marL="342900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2024年，全国居民人均消费支出28227元，比上年增长5.3%，扣除价格因素实际增长5.1%。城镇居民人均消费支出34557元，实际增长4.5%；农村居民人均消费支出19280元，实际增长5.8%。全国居民恩格尔系数为29.8%，其中城镇为28.8%，农村为32.3%。    </a:t>
            </a:r>
          </a:p>
          <a:p>
            <a:pPr marL="342900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endParaRPr lang="zh-CN" altLang="en-US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52475" y="816610"/>
            <a:ext cx="6081395" cy="55841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252095" algn="just" defTabSz="266700">
              <a:lnSpc>
                <a:spcPct val="15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  </a:t>
            </a:r>
            <a:endParaRPr lang="zh-CN" altLang="en-US" sz="1800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26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3301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一、收入消费</a:t>
            </a:r>
          </a:p>
        </p:txBody>
      </p:sp>
      <p:sp>
        <p:nvSpPr>
          <p:cNvPr id="7" name="矩形 6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62470" y="2980690"/>
            <a:ext cx="382587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ts val="70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图1.14  2023年我国居民人均可支配收入来源结构</a:t>
            </a:r>
          </a:p>
        </p:txBody>
      </p:sp>
      <p:graphicFrame>
        <p:nvGraphicFramePr>
          <p:cNvPr id="2" name="图表 9"/>
          <p:cNvGraphicFramePr/>
          <p:nvPr/>
        </p:nvGraphicFramePr>
        <p:xfrm>
          <a:off x="7220903" y="1151573"/>
          <a:ext cx="3667125" cy="17418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"/>
          <p:cNvSpPr txBox="1"/>
          <p:nvPr/>
        </p:nvSpPr>
        <p:spPr bwMode="auto">
          <a:xfrm>
            <a:off x="861695" y="1223010"/>
            <a:ext cx="5612765" cy="5301615"/>
          </a:xfrm>
          <a:prstGeom prst="rect">
            <a:avLst/>
          </a:prstGeom>
        </p:spPr>
        <p:txBody>
          <a:bodyPr wrap="square" rtlCol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lvl="0" indent="-342900" algn="just" defTabSz="266700" eaLnBrk="1" hangingPunct="1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利用2023年居民人均可支配收入来源数据制作饼图，反映我国居民收入来源结构。图1.14显示：工资性收入在可支配收入中占支配地位，比重高达56%；转移净收入和经营净收入比重分别为17%和18%，约为工资性收入的三分之一；财产净收入比重仅为9%，其构成进一步提高我国居民收入的重点。</a:t>
            </a:r>
          </a:p>
          <a:p>
            <a:pPr marL="342900" lvl="0" indent="-342900" algn="just" defTabSz="266700" eaLnBrk="1" hangingPunct="1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选取1980-2024年我国居民人均可支配收入与人均消费支出数据，制作散点图揭示二者之间的关系。图1.15显示：考察期内，我国居民人均消费支出与人均可支配收入呈很强的正向线性关系；拟合回归线估计结果显示，边际消费倾向为0.682。</a:t>
            </a:r>
          </a:p>
        </p:txBody>
      </p:sp>
      <p:graphicFrame>
        <p:nvGraphicFramePr>
          <p:cNvPr id="1656550088" name="图表 1"/>
          <p:cNvGraphicFramePr/>
          <p:nvPr/>
        </p:nvGraphicFramePr>
        <p:xfrm>
          <a:off x="6785610" y="3429000"/>
          <a:ext cx="4411980" cy="2491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062470" y="5918835"/>
            <a:ext cx="427482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ts val="70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图1.15  1980-2024年我国居民人均可支配收入与消费支出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52475" y="816610"/>
            <a:ext cx="6081395" cy="55841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252095" algn="just" defTabSz="266700">
              <a:lnSpc>
                <a:spcPct val="15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  </a:t>
            </a:r>
            <a:endParaRPr lang="zh-CN" altLang="en-US" sz="1800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27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3301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一、收入消费</a:t>
            </a:r>
          </a:p>
        </p:txBody>
      </p:sp>
      <p:sp>
        <p:nvSpPr>
          <p:cNvPr id="7" name="矩形 6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1695" y="908050"/>
            <a:ext cx="10026015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居民收入与消费持续提高之际，我国的社会保障水平也稳步改善。养老保险类型结构进一步优化：2024年末全国参加城镇职工基本养老保险人数53449万人，比上年末增加1329万人；参加城乡居民基本养老保险人数53830万人，减少692万人。参加基本医疗保险人数132638万人，其中参加职工基本医疗保险人数37920万人，参加城乡居民基本医疗保险人数94718万人。参加失业保险人数24589万人，增加216万人。参加工伤保险人数30398万人，增加224万人。参加生育保险人数25298万人。</a:t>
            </a:r>
          </a:p>
          <a:p>
            <a:pPr marL="342900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2024年末，全国共有625万人享受城市最低生活保障，3362万人享受农村最低生活保障，439万人享受农村特困人员救助供养，全年临时救助772万人次。全年领取国家定期抚恤金、定期生活补助金的退役军人和其他优抚对象822万人。2024年末，全国共有各类提供住宿的民政服务机构4.3万个，其中养老机构4.0万个，儿童福利和救助保护机构1045个。民政服务床位825.3万张，其中养老服务床位799.1万张，儿童福利和救助保护机构床位9.7万张。    </a:t>
            </a:r>
          </a:p>
          <a:p>
            <a:pPr marL="342900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endParaRPr lang="zh-CN" altLang="en-US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52475" y="816610"/>
            <a:ext cx="10342245" cy="55841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252095" algn="just" defTabSz="266700">
              <a:lnSpc>
                <a:spcPct val="15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（一）科技事业</a:t>
            </a:r>
          </a:p>
          <a:p>
            <a:pPr indent="457200" algn="just" defTabSz="266700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我国科技事业快速发展，投入持续加大，产出显著提升。</a:t>
            </a:r>
          </a:p>
          <a:p>
            <a:pPr indent="457200" algn="just" defTabSz="266700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2024年，研究与试验发展（</a:t>
            </a:r>
            <a:r>
              <a:rPr lang="en-US" altLang="zh-CN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R&amp;D）</a:t>
            </a: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经费支出36130亿元，比上年增长8.3%，与国内生产总值之比为2.68%；其中基础研究经费2497亿元，比上年增长10.5%，占</a:t>
            </a:r>
            <a:r>
              <a:rPr lang="en-US" altLang="zh-CN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R&amp;D</a:t>
            </a: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经费支出比重为6.91%。2024年，授予发明专利权104.5万件，比上年增长13.5%。</a:t>
            </a:r>
          </a:p>
          <a:p>
            <a:pPr indent="457200" algn="just" defTabSz="266700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截至年末，有效发明专利568.9万件，比上年末增长14.0%。每万人口高价值发明专利拥有量14件。全年商标注册478.1万件，比上年增长9.1%。全年共签订技术合同99万项，技术合同成交金额68354亿元，比上年增长11.2%。我国公民具备科学素质的比例达到15.37%。</a:t>
            </a:r>
            <a:r>
              <a:rPr lang="zh-CN" altLang="en-US" sz="18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800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28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3301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二、科教文卫</a:t>
            </a:r>
          </a:p>
        </p:txBody>
      </p:sp>
      <p:sp>
        <p:nvSpPr>
          <p:cNvPr id="7" name="矩形 6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129554" y="1183341"/>
            <a:ext cx="10525655" cy="5238974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2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647315" y="1758315"/>
            <a:ext cx="8807450" cy="72263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经济与社会发展概览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647315" y="3594100"/>
            <a:ext cx="8808720" cy="72263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spcAft>
                <a:spcPct val="35000"/>
              </a:spcAft>
              <a:buClrTx/>
              <a:buSzTx/>
              <a:buFontTx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第三节 经贸发展与财政金融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2647315" y="4505325"/>
            <a:ext cx="8809355" cy="72263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第四节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社会发展与民生福祉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91" y="595281"/>
            <a:ext cx="1972024" cy="1972024"/>
          </a:xfrm>
          <a:prstGeom prst="rect">
            <a:avLst/>
          </a:prstGeom>
        </p:spPr>
      </p:pic>
      <p:sp>
        <p:nvSpPr>
          <p:cNvPr id="3" name="圆角矩形 14"/>
          <p:cNvSpPr/>
          <p:nvPr/>
        </p:nvSpPr>
        <p:spPr>
          <a:xfrm>
            <a:off x="2647315" y="2682875"/>
            <a:ext cx="8808085" cy="72263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第二节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国民经济各产业发展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381771" y="158149"/>
            <a:ext cx="983274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本章内容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  <a:p>
            <a:pPr algn="ctr"/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4" name="圆角矩形 10"/>
          <p:cNvSpPr/>
          <p:nvPr/>
        </p:nvSpPr>
        <p:spPr>
          <a:xfrm>
            <a:off x="2647315" y="5416550"/>
            <a:ext cx="8808720" cy="72263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spcAft>
                <a:spcPct val="35000"/>
              </a:spcAft>
              <a:buClrTx/>
              <a:buSzTx/>
              <a:buFontTx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案例使用说明</a:t>
            </a: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00735" y="513080"/>
            <a:ext cx="5294630" cy="55575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（二）教育情况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我国基础教育和高等教育保持庞大规模（表1.5）。一方面，高素质人才培养数量不断攀升：2024年，研究生教育招生135.7万人，在学研究生409.5万人，毕业生108.4万人；本专科招生1068.9万人，在校生3891.3万人，毕业生1059.4万人。另一方面，小学、初中、普通高中和中等职业教育规模庞大：2024年，我国九年义务教育巩固率为95.9%，高中阶段毛入学率为92.0%。此外，学前教育和特殊教育也受到高度重视。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endParaRPr lang="zh-CN" altLang="en-US" sz="16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29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3301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二、科教文卫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6538595" y="2145983"/>
          <a:ext cx="5358130" cy="1579309"/>
        </p:xfrm>
        <a:graphic>
          <a:graphicData uri="http://schemas.openxmlformats.org/drawingml/2006/table">
            <a:tbl>
              <a:tblPr/>
              <a:tblGrid>
                <a:gridCol w="1472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4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指标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招生人数</a:t>
                      </a:r>
                      <a:r>
                        <a:rPr 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（万人）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在校人数</a:t>
                      </a:r>
                      <a:r>
                        <a:rPr 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（万人）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毕业人数</a:t>
                      </a:r>
                      <a:r>
                        <a:rPr 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（万人）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研究生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135.7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409.5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108.4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普通、职业本专科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1068.9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3891.3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1059.4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普通高中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1036.2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2922.3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891.0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中等职业教育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575.4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1659.4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542.2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初中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1848.8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5386.2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1698.2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普通小学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1616.6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10584.4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1857.3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特殊教育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15.8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91.6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17.7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学前教育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200">
                          <a:latin typeface="Times New Roman" panose="02020603050405020304"/>
                          <a:ea typeface="宋体" panose="02010600030101010101" pitchFamily="2" charset="-122"/>
                        </a:rPr>
                        <a:t>3584.0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833870" y="3289618"/>
            <a:ext cx="5080000" cy="3371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13335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61200" y="1809115"/>
            <a:ext cx="382587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ts val="70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表1.5  2024年我国各阶段教育招生与毕业情况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00735" y="513080"/>
            <a:ext cx="10522585" cy="32556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（三）文化艺术事业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我国文化艺术事业发展势头良好，能有效满足人民群众的精神需求。2024年末，全国文化和旅游部门所属艺术表演团体1888个；全国共有公共图书馆3248个，总流通134197万人次；文化馆3516个；有线电视实际用户2.09亿户，其中有线数字电视实际用户2.01亿户。年末广播节目综合人口覆盖率为99.7%，电视节目综合人口覆盖率为99.8%。全年生产电视剧115部3490集，电视动画片108271分钟。生产故事影片612部，科教、纪录、动画和特种影片261部。出版各类报纸249亿份，各类期刊18亿册，图书118亿册（张），人均图书拥有量8.39册（张）。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endParaRPr lang="zh-CN" altLang="en-US" sz="16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30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3301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二、科教文卫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00735" y="513080"/>
            <a:ext cx="10333355" cy="2776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（四）旅游业情况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我国旅游业从疫情中快速恢复，实现快速发展。2024年国内出游56.2亿人次，比上年增长14.8%；城镇居民国内出游43.7亿人次，增长16.3%；农村居民国内出游12.5亿人次，增长9.9%。国内游客出游总花费57543亿元，增长17.1%；城镇居民出游花费49293亿元，增长18.0%；农村居民出游花费8250亿元，增长12.2%。内地居民出境14589万人次，其中因私出境14015万人次，赴港澳台出境9712万人次。</a:t>
            </a: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31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3301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二、科教文卫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870" y="3289618"/>
            <a:ext cx="5080000" cy="3371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13335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91940" y="6121400"/>
            <a:ext cx="450469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ts val="70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图1.16  2020-2024年国内旅游人次（亿）及其增长速度（%）</a:t>
            </a:r>
          </a:p>
        </p:txBody>
      </p:sp>
      <p:graphicFrame>
        <p:nvGraphicFramePr>
          <p:cNvPr id="45205410" name="图表 1"/>
          <p:cNvGraphicFramePr/>
          <p:nvPr/>
        </p:nvGraphicFramePr>
        <p:xfrm>
          <a:off x="4091940" y="3626803"/>
          <a:ext cx="4398010" cy="2459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00735" y="513080"/>
            <a:ext cx="10333355" cy="2776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chemeClr val="accent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（五）体育与卫生事业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我国体育事业也取得良好发展，群众体育和竞技体育齐头并进。2024年末，全国共有体育场地484.2万个，体育场地面积42.3亿平方米，人均体育场地面积3.0平方米。2024年，我国运动员在33个项目中获得194个世界冠军，共创19项世界纪录。2024年，我国残疾人运动员在45项国际赛事中获得333个世界冠军。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我国卫生事业稳步发展，健康中国战略扎实推进。2024年末，全国共有医疗卫生机构109.2万个：其中医院3.9万个，包括公立医院1.2万个、民营医院2.7万个；基层医疗卫生机构104.0万个，包括乡镇卫生院3.3万个，社区卫生服务中心（站）3.7万个，门诊部（所）39.8万个，村卫生室57.1万个；专业公共卫生机构9217个，其中疾病预防控制中心3429个；医疗卫生机构床位1037万张，其中医院818万张，乡镇卫生院151万张。2024年末，我国共有卫生技术人员1295万人，其中执业医师和执业助理医师505万人，注册护士584万人。</a:t>
            </a: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32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3301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二、科教文卫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870" y="3289618"/>
            <a:ext cx="5080000" cy="3371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13335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00735" y="418465"/>
            <a:ext cx="11156315" cy="570293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45720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None/>
            </a:pPr>
            <a:r>
              <a:rPr lang="zh-CN" altLang="en-US" sz="16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在习近平总书记生态文明思想引领下，我国资源利用效率逐步提升，生态环境保护效果显著改善，绿色发展对国民福祉的贡献日益凸显。</a:t>
            </a:r>
            <a:endParaRPr lang="zh-CN" altLang="en-US" sz="16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  <a:p>
            <a:pPr marL="342900" indent="-34290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2024年，能源消费总量59.6亿吨标准煤，比上年增长4.3%。其中，煤炭消费量所占比重为53.2%，比上年下降1.6个百分点；天然气、水电、核电、风电、太阳能发电等清洁能源消费量所占比重为28.6%，上升2.2个百分点。同时，万元</a:t>
            </a:r>
            <a:r>
              <a:rPr lang="en-US" altLang="zh-CN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GDP</a:t>
            </a: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能耗比上年下降3.8%。全国碳排放权交易市场碳排放配额成交量1.89亿吨，成交额181.1亿元。</a:t>
            </a:r>
          </a:p>
          <a:p>
            <a:pPr marL="285750" indent="-28575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2024年，我国水资源总量30010亿立方米。全年总用水量5925亿立方米，比上年增长0.3%；生活用水增长1.9%，工业用水下降0.2%，农业用水下降0.7%，人工生态环境补水增长7.8%。人均用水量421立方米，增长0.4%。用水效率稳步提升：万元国内生产总值用水量46立方米，下降4.4%；万元工业增加值用水量25立方米，下降5.6%。</a:t>
            </a:r>
          </a:p>
          <a:p>
            <a:pPr marL="285750" indent="-28575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2024年，完成造林面积445万公顷，其中人工造林面积118万公顷，占全部造林面积的26.6%；种草改良面积322万公顷；新增水土流失治理面积6.4万平方公里。近岸海域海水水质达到国家一、二类海水水质标准的面积占83.7%，三类海水占4.1%，四类、劣四类海水占12.2%。</a:t>
            </a:r>
          </a:p>
          <a:p>
            <a:pPr marL="285750" indent="-28575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2024年，在监测的339个地级及以上城市中，细颗粒物（</a:t>
            </a:r>
            <a:r>
              <a:rPr lang="en-US" altLang="zh-CN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PM2.5）</a:t>
            </a:r>
            <a:r>
              <a:rPr lang="zh-CN" altLang="en-US" sz="16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年平均浓度29.3微克/立方米，比上年下降2.7%。在开展城市区域声环境昼间监测的326个城市中，全年声环境质量好的城市占7.1%，较好占66.9%，一般占25.5%，较差占0.6%。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endParaRPr lang="zh-CN" altLang="en-US" sz="1600" b="1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33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253301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三、生态环境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5-08-21_135334_8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38" y="-72736"/>
            <a:ext cx="11691562" cy="6681355"/>
          </a:xfrm>
          <a:prstGeom prst="rect">
            <a:avLst/>
          </a:prstGeom>
        </p:spPr>
      </p:pic>
      <p:sp>
        <p:nvSpPr>
          <p:cNvPr id="52" name="圆角矩形 51"/>
          <p:cNvSpPr/>
          <p:nvPr/>
        </p:nvSpPr>
        <p:spPr>
          <a:xfrm>
            <a:off x="1817489" y="856749"/>
            <a:ext cx="8222187" cy="240589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34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/>
        </p:nvSpPr>
        <p:spPr>
          <a:xfrm>
            <a:off x="706755" y="2317750"/>
            <a:ext cx="11105515" cy="11112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案例使用说明</a:t>
            </a:r>
          </a:p>
        </p:txBody>
      </p:sp>
      <p:sp>
        <p:nvSpPr>
          <p:cNvPr id="2" name="矩形 1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10809" y="3472180"/>
            <a:ext cx="5040000" cy="36576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00735" y="418465"/>
            <a:ext cx="11156315" cy="570293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 sz="36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45720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None/>
            </a:pPr>
            <a:r>
              <a:rPr lang="zh-CN" altLang="en-US" sz="24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本案例以《中华人民共和国2024年国民经济和社会发展统计公报》及我国各项宏观经济指标为基础，讲解如何运用描述统计指标及统计图表对事物进行分析。通过该案例，重点引导学生：</a:t>
            </a:r>
            <a:endParaRPr lang="zh-CN" altLang="en-US" sz="24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  <a:p>
            <a:pPr marL="342900" indent="-34290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1. 熟悉宏观经济分析中的各种绝对量指标和增长速度、比重等相对量指标。掌握均值、极差、标准差、变异系数等描述性统计指标在实践中的应用。</a:t>
            </a:r>
          </a:p>
          <a:p>
            <a:pPr marL="342900" indent="-34290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2. 了解宏观经济统计数据的主要来源，掌握数据的搜集及整理方法。</a:t>
            </a:r>
          </a:p>
          <a:p>
            <a:pPr marL="342900" indent="-34290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3. 掌握统计表的基本内容与制作注意事项；针对不同的数据，能够选择正确的统计图形展示其数据特征。</a:t>
            </a:r>
          </a:p>
          <a:p>
            <a:pPr indent="252095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Tx/>
            </a:pPr>
            <a:endParaRPr lang="zh-CN" altLang="en-US" sz="2400" b="1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35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326453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一、案例教学目标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00735" y="418465"/>
            <a:ext cx="11156315" cy="570293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 sz="2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45720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None/>
            </a:pPr>
            <a:r>
              <a:rPr lang="zh-CN" altLang="en-US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本案例以《中华人民共和国2024年国民经济和社会发展统计公报》及我国各项宏观经济指标为基础，讲解如何运用描述统计指标及统计图表对事物进行分析。通过该案例，重点引导学生：</a:t>
            </a:r>
            <a:endParaRPr lang="zh-CN" altLang="en-US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  <a:p>
            <a:pPr marL="342900" indent="-34290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1．覆盖知识点：</a:t>
            </a:r>
          </a:p>
          <a:p>
            <a:pPr indent="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None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（1）环比增长速度、同比增长速度、均值、极差、标准差、变异系数等描述统计指标；</a:t>
            </a:r>
          </a:p>
          <a:p>
            <a:pPr indent="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None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（2）统计图的类型及其适用场合；</a:t>
            </a:r>
          </a:p>
          <a:p>
            <a:pPr indent="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None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（3）统计表的制作要点。</a:t>
            </a:r>
          </a:p>
          <a:p>
            <a:pPr marL="342900" indent="-34290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2．能力训练点：</a:t>
            </a:r>
          </a:p>
          <a:p>
            <a:pPr indent="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None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（1）使用增长速度分析事物的发展态势，使用均值分析事物的一般水平，使用极差考察事物的两极分化现象，使用标准差、变异系数考察事物之间的差异等。增强学生对描述统计指标作用的认识；</a:t>
            </a:r>
          </a:p>
          <a:p>
            <a:pPr indent="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None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（2）精心设计的统计图表能够准确表达数据所要传递的信息，本案例试图培养学生应用统计图表直观展示统计数据的能力；</a:t>
            </a:r>
          </a:p>
          <a:p>
            <a:pPr indent="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None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（3）准确开展比较分析，包括时间上的比较（如变化趋势分析）和空间上的比较（如地区差距分析）；</a:t>
            </a:r>
          </a:p>
          <a:p>
            <a:pPr indent="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None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（4）提升描述统计分析与写作能力。</a:t>
            </a: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36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326453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二、案例基本要点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00735" y="418465"/>
            <a:ext cx="11156315" cy="570293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52095" algn="just" defTabSz="266700" fontAlgn="auto">
              <a:lnSpc>
                <a:spcPts val="28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45720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None/>
            </a:pPr>
            <a:r>
              <a:rPr lang="zh-CN" altLang="en-US" sz="20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在对本案例进行研讨后，学生可撰写研究报告，针对如下问题进行扩展与延伸思考。</a:t>
            </a:r>
            <a:endParaRPr lang="zh-CN" altLang="en-US" sz="2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  <a:sym typeface="+mn-ea"/>
            </a:endParaRPr>
          </a:p>
          <a:p>
            <a:pPr marL="342900" indent="-34290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（1）除本案例涉及到的描述统计指标外，还有哪些可以描述数据分布特征的指标？每个指标主要用来反映数据的什么特征？</a:t>
            </a:r>
          </a:p>
          <a:p>
            <a:pPr marL="342900" indent="-34290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（2）除本案例涉及的统计图形，还有哪些常用的统计图？选择几种统计图，对我国宏观经济指标进行深入分析。</a:t>
            </a:r>
          </a:p>
          <a:p>
            <a:pPr marL="342900" indent="-342900" algn="just" defTabSz="266700" eaLnBrk="1" fontAlgn="auto" hangingPunct="1">
              <a:lnSpc>
                <a:spcPts val="34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  <a:sym typeface="+mn-ea"/>
              </a:rPr>
              <a:t>（3）目前常用的统计表格的样式如何？制作完整规范的统计表有哪些注意事项？</a:t>
            </a:r>
          </a:p>
        </p:txBody>
      </p:sp>
      <p:sp>
        <p:nvSpPr>
          <p:cNvPr id="6" name="灯片编号占位符 6"/>
          <p:cNvSpPr txBox="1"/>
          <p:nvPr/>
        </p:nvSpPr>
        <p:spPr>
          <a:xfrm>
            <a:off x="10888524" y="6619009"/>
            <a:ext cx="932884" cy="3117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0DB2DC-4C9A-4742-B13C-FB6460FD3503}" type="slidenum">
              <a:rPr lang="zh-CN" altLang="en-US" sz="2000" smtClean="0">
                <a:solidFill>
                  <a:schemeClr val="tx1"/>
                </a:solidFill>
              </a:rPr>
              <a:t>37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326453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三、案例延伸思考</a:t>
            </a:r>
          </a:p>
        </p:txBody>
      </p:sp>
      <p:sp>
        <p:nvSpPr>
          <p:cNvPr id="3" name="矩形 2"/>
          <p:cNvSpPr/>
          <p:nvPr/>
        </p:nvSpPr>
        <p:spPr>
          <a:xfrm>
            <a:off x="-43815" y="1025525"/>
            <a:ext cx="461010" cy="4127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经</a:t>
            </a:r>
          </a:p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济统计案例分析</a:t>
            </a:r>
            <a:endParaRPr lang="zh-CN" altLang="en-US" sz="2400" b="1">
              <a:ln>
                <a:noFill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圆角矩形 51"/>
          <p:cNvSpPr/>
          <p:nvPr/>
        </p:nvSpPr>
        <p:spPr>
          <a:xfrm>
            <a:off x="1817488" y="856749"/>
            <a:ext cx="8222187" cy="240589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标题 5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5" name="图片 54" descr="微信图片_2025-08-21_135334_8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38" y="-72736"/>
            <a:ext cx="11691562" cy="6681355"/>
          </a:xfrm>
          <a:prstGeom prst="rect">
            <a:avLst/>
          </a:prstGeom>
        </p:spPr>
      </p:pic>
      <p:sp>
        <p:nvSpPr>
          <p:cNvPr id="4098" name="Rectangle 4"/>
          <p:cNvSpPr>
            <a:spLocks noGrp="1" noChangeArrowheads="1"/>
          </p:cNvSpPr>
          <p:nvPr/>
        </p:nvSpPr>
        <p:spPr>
          <a:xfrm>
            <a:off x="871369" y="2360295"/>
            <a:ext cx="10825227" cy="11112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algn="ctr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4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第一节  经济与社会发展概览</a:t>
            </a:r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3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20489" y="3561080"/>
            <a:ext cx="7956000" cy="36576"/>
          </a:xfrm>
          <a:prstGeom prst="rect">
            <a:avLst/>
          </a:prstGeom>
          <a:solidFill>
            <a:srgbClr val="ED7D31"/>
          </a:solidFill>
          <a:ln>
            <a:solidFill>
              <a:srgbClr val="ED7D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9"/>
          <p:cNvSpPr>
            <a:spLocks noGrp="1" noChangeArrowheads="1"/>
          </p:cNvSpPr>
          <p:nvPr>
            <p:ph idx="1"/>
          </p:nvPr>
        </p:nvSpPr>
        <p:spPr>
          <a:xfrm>
            <a:off x="615315" y="374015"/>
            <a:ext cx="10969625" cy="6245225"/>
          </a:xfrm>
          <a:ln w="25400">
            <a:noFill/>
          </a:ln>
          <a:effectLst>
            <a:outerShdw blurRad="50800" dist="50800" dir="5400000" algn="ctr" rotWithShape="0">
              <a:schemeClr val="accent5">
                <a:lumMod val="20000"/>
                <a:lumOff val="80000"/>
              </a:schemeClr>
            </a:outerShdw>
          </a:effectLst>
        </p:spPr>
        <p:txBody>
          <a:bodyPr>
            <a:normAutofit fontScale="90000" lnSpcReduction="10000"/>
          </a:bodyPr>
          <a:lstStyle/>
          <a:p>
            <a:pPr fontAlgn="auto">
              <a:lnSpc>
                <a:spcPts val="3400"/>
              </a:lnSpc>
              <a:buNone/>
            </a:pPr>
            <a:r>
              <a:rPr lang="en-US" altLang="zh-CN" sz="24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</a:t>
            </a:r>
            <a:endParaRPr lang="zh-CN" altLang="en-US" sz="24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45720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国家统计局2025年2月28日发布《中华人民共和国2024年国民经济和社会发展统计公报》</a:t>
            </a:r>
            <a:r>
              <a:rPr lang="zh-CN" altLang="en-US" sz="2000" baseline="30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</a:t>
            </a:r>
            <a:r>
              <a:rPr lang="en-US" altLang="zh-CN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本节内容取自其第一部分。</a:t>
            </a: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en-US" altLang="zh-CN" sz="24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24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24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24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457200" algn="l" fontAlgn="auto">
              <a:lnSpc>
                <a:spcPct val="150000"/>
              </a:lnSpc>
              <a:buClrTx/>
              <a:buSzTx/>
              <a:buNone/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endParaRPr lang="zh-CN" altLang="en-US" sz="20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457200" algn="l" fontAlgn="auto">
              <a:lnSpc>
                <a:spcPct val="150000"/>
              </a:lnSpc>
              <a:buClrTx/>
              <a:buSzTx/>
              <a:buNone/>
              <a:extLst>
                <a:ext uri="{35155182-B16C-46BC-9424-99874614C6A1}">
                  <wpsdc:indentchars xmlns:wpsdc="http://www.wps.cn/officeDocument/2017/drawingmlCustomData" xmlns="" val="200" checksum="59296752"/>
                </a:ext>
              </a:extLst>
            </a:pPr>
            <a:r>
              <a:rPr lang="zh-CN" altLang="en-US" sz="20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初步核算，2024年国内生产总值1349084亿元，比上年增长5.0%（图1.1）。其中，第一产业增加值91414亿元，比上年增长3.5%；第二产业增加值492087亿元，增长5.3%；第三产业增加值765583亿元，增长5.0%。全年人均国内生产总值95749元，比上年增长5.1%。国民总收入1339672亿元，比上年增长5.1%。全员劳动生产率为173898元/人，比上年提高4.9%。</a:t>
            </a:r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4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588010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en-US" altLang="zh-CN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国内生产总值（</a:t>
            </a:r>
            <a:r>
              <a:rPr kumimoji="1" lang="en-US" altLang="zh-CN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GDP）</a:t>
            </a: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增长态势</a:t>
            </a:r>
          </a:p>
        </p:txBody>
      </p:sp>
      <p:sp>
        <p:nvSpPr>
          <p:cNvPr id="2" name="矩形 1"/>
          <p:cNvSpPr/>
          <p:nvPr/>
        </p:nvSpPr>
        <p:spPr>
          <a:xfrm>
            <a:off x="29845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22085" y="6343650"/>
            <a:ext cx="55943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①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网址为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https://www.stats.gov.cn/sj/zxfb/202502/t20250228_1958817.html</a:t>
            </a:r>
          </a:p>
        </p:txBody>
      </p:sp>
      <p:graphicFrame>
        <p:nvGraphicFramePr>
          <p:cNvPr id="12" name="图表 1"/>
          <p:cNvGraphicFramePr/>
          <p:nvPr/>
        </p:nvGraphicFramePr>
        <p:xfrm>
          <a:off x="3253740" y="1888490"/>
          <a:ext cx="5785485" cy="2581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010025" y="4470400"/>
            <a:ext cx="45008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图1.1  2020-2024年国内生产总值（亿元）及其增长速度（%）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6">
            <a:hlinkClick r:id="" action="ppaction://noaction" highlightClick="1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7011566" y="914400"/>
            <a:ext cx="381000" cy="228600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9" name="Rectangle 7"/>
          <p:cNvSpPr>
            <a:spLocks noGrp="1" noRot="1" noChangeArrowheads="1"/>
          </p:cNvSpPr>
          <p:nvPr>
            <p:ph idx="1"/>
          </p:nvPr>
        </p:nvSpPr>
        <p:spPr>
          <a:xfrm>
            <a:off x="1168400" y="1190625"/>
            <a:ext cx="10837545" cy="5429250"/>
          </a:xfrm>
          <a:ln>
            <a:noFill/>
          </a:ln>
        </p:spPr>
        <p:txBody>
          <a:bodyPr>
            <a:noAutofit/>
          </a:bodyPr>
          <a:lstStyle/>
          <a:p>
            <a:pPr indent="45720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1800" dirty="0">
                <a:latin typeface="华文楷体" panose="02010600040101010101" charset="-122"/>
                <a:ea typeface="华文楷体" panose="02010600040101010101" charset="-122"/>
              </a:rPr>
              <a:t>2024年，第一产业增加值占国内生产总值比重为6.8%，第二产业增加值比重为36.5%，第三产业增加值比重为56.7%（图1.2）。</a:t>
            </a:r>
          </a:p>
          <a:p>
            <a:pPr indent="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en-US" altLang="zh-CN" sz="2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zh-CN" altLang="en-US" sz="2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zh-CN" altLang="en-US" sz="2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zh-CN" altLang="en-US" sz="2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zh-CN" altLang="en-US" sz="2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indent="230505" algn="l" fontAlgn="auto">
              <a:lnSpc>
                <a:spcPct val="15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None/>
            </a:pPr>
            <a:endParaRPr lang="zh-CN" altLang="en-US" sz="18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indent="230505" algn="l" fontAlgn="auto">
              <a:lnSpc>
                <a:spcPct val="15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None/>
            </a:pPr>
            <a:r>
              <a:rPr lang="en-US" altLang="zh-CN" sz="1800" dirty="0">
                <a:latin typeface="华文楷体" panose="02010600040101010101" charset="-122"/>
                <a:ea typeface="华文楷体" panose="02010600040101010101" charset="-122"/>
              </a:rPr>
              <a:t>  </a:t>
            </a:r>
            <a:r>
              <a:rPr lang="zh-CN" altLang="en-US" sz="1800" dirty="0">
                <a:latin typeface="华文楷体" panose="02010600040101010101" charset="-122"/>
                <a:ea typeface="华文楷体" panose="02010600040101010101" charset="-122"/>
              </a:rPr>
              <a:t>2024年，最终消费支出拉动国内生产总值增长2.2个百分点，资本形成总额拉动国内生产总值增长1.3个百分点，货物和服务净出口拉动国内生产总值增长1.5个百分点。结果显示，内需尤其是国内消费对经济增长的贡献提升，发展稳定性进一步增强。</a:t>
            </a:r>
          </a:p>
          <a:p>
            <a:pPr fontAlgn="auto">
              <a:lnSpc>
                <a:spcPts val="3400"/>
              </a:lnSpc>
              <a:spcBef>
                <a:spcPts val="0"/>
              </a:spcBef>
              <a:buFontTx/>
              <a:buNone/>
            </a:pPr>
            <a:endParaRPr lang="zh-CN" altLang="en-US" sz="2400" dirty="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5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 descr="浅色上对角线"/>
          <p:cNvSpPr>
            <a:spLocks noChangeArrowheads="1"/>
          </p:cNvSpPr>
          <p:nvPr/>
        </p:nvSpPr>
        <p:spPr bwMode="auto">
          <a:xfrm>
            <a:off x="868680" y="107315"/>
            <a:ext cx="361505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en-US" altLang="zh-CN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三次产业结构变化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78535"/>
            <a:ext cx="375285" cy="4516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graphicFrame>
        <p:nvGraphicFramePr>
          <p:cNvPr id="8" name="图表 8"/>
          <p:cNvGraphicFramePr/>
          <p:nvPr/>
        </p:nvGraphicFramePr>
        <p:xfrm>
          <a:off x="3868420" y="2107565"/>
          <a:ext cx="5085715" cy="2718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281170" y="4966970"/>
            <a:ext cx="45008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图1.2  2020-2024年三次产业增加值占国内生产总值比重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6">
            <a:hlinkClick r:id="" action="ppaction://noaction" highlightClick="1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7011566" y="914400"/>
            <a:ext cx="381000" cy="228600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6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3211830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en-US" altLang="zh-CN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人口与就业概况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14400"/>
            <a:ext cx="375285" cy="4580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4" name="Rectangle 7"/>
          <p:cNvSpPr>
            <a:spLocks noGrp="1" noRot="1" noChangeArrowheads="1"/>
          </p:cNvSpPr>
          <p:nvPr/>
        </p:nvSpPr>
        <p:spPr>
          <a:xfrm>
            <a:off x="1168400" y="1190625"/>
            <a:ext cx="10837545" cy="542925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1800" dirty="0">
                <a:latin typeface="华文楷体" panose="02010600040101010101" charset="-122"/>
                <a:ea typeface="华文楷体" panose="02010600040101010101" charset="-122"/>
              </a:rPr>
              <a:t>2024年，年末全国人口140828万人，其中城镇常住人口94350万人。全年出生人口954万人，出生率为6.77‰；死亡人口1093万人，死亡率为7.76‰；总人口较上年末减少139万人，自然增长率为-0.99‰。</a:t>
            </a:r>
          </a:p>
          <a:p>
            <a:pPr indent="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en-US" altLang="zh-CN" sz="2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zh-CN" altLang="en-US" sz="2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zh-CN" altLang="en-US" sz="2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zh-CN" altLang="en-US" sz="2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zh-CN" altLang="en-US" sz="2400" dirty="0">
              <a:latin typeface="华文楷体" panose="02010600040101010101" charset="-122"/>
              <a:ea typeface="华文楷体" panose="02010600040101010101" charset="-122"/>
            </a:endParaRPr>
          </a:p>
          <a:p>
            <a:pPr indent="230505" algn="l" fontAlgn="auto">
              <a:lnSpc>
                <a:spcPct val="15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None/>
            </a:pPr>
            <a:r>
              <a:rPr lang="zh-CN" altLang="en-US" sz="1800" dirty="0">
                <a:latin typeface="华文楷体" panose="02010600040101010101" charset="-122"/>
                <a:ea typeface="华文楷体" panose="02010600040101010101" charset="-122"/>
              </a:rPr>
              <a:t>2024年年末全国就业人员73439万人，其中城镇就业47345万人，占全国比重为64.5%。城镇新增就业1256万人，比上年多增12万人。全年全国城镇调查失业率平均值为5.1%。年末全国城镇调查失业率为5.1%。全国农民工总量29973万人，比上年增长0.7%。其中，外出农民工17871万人，增长1.2%；本地农民工12102万人，增长0.1%。</a:t>
            </a:r>
          </a:p>
          <a:p>
            <a:pPr fontAlgn="auto">
              <a:lnSpc>
                <a:spcPts val="3400"/>
              </a:lnSpc>
              <a:spcBef>
                <a:spcPts val="0"/>
              </a:spcBef>
              <a:buFontTx/>
              <a:buNone/>
            </a:pPr>
            <a:endParaRPr lang="zh-CN" altLang="en-US" sz="2400" dirty="0"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6000" y="2392998"/>
            <a:ext cx="5080000" cy="2940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 defTabSz="266700">
              <a:lnSpc>
                <a:spcPct val="12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sz="1100" b="1">
                <a:latin typeface="Times New Roman" panose="02020603050405020304"/>
                <a:ea typeface="宋体" panose="02010600030101010101" pitchFamily="2" charset="-122"/>
              </a:rPr>
              <a:t>表</a:t>
            </a:r>
            <a:r>
              <a:rPr lang="en-US" altLang="zh-CN" sz="1100" b="1">
                <a:latin typeface="Times New Roman" panose="02020603050405020304"/>
                <a:ea typeface="Times New Roman" panose="02020603050405020304"/>
              </a:rPr>
              <a:t>1.1  </a:t>
            </a:r>
            <a:r>
              <a:rPr lang="en-US" altLang="zh-CN" sz="1100" b="1">
                <a:latin typeface="Times New Roman" panose="02020603050405020304"/>
                <a:ea typeface="宋体" panose="02010600030101010101" pitchFamily="2" charset="-122"/>
              </a:rPr>
              <a:t>2024</a:t>
            </a:r>
            <a:r>
              <a:rPr lang="zh-CN" altLang="en-US" sz="1100" b="1">
                <a:latin typeface="Times New Roman" panose="02020603050405020304"/>
                <a:ea typeface="宋体" panose="02010600030101010101" pitchFamily="2" charset="-122"/>
              </a:rPr>
              <a:t>年年末人口数及其构成</a:t>
            </a:r>
            <a:endParaRPr lang="zh-CN" altLang="en-US"/>
          </a:p>
        </p:txBody>
      </p:sp>
      <p:graphicFrame>
        <p:nvGraphicFramePr>
          <p:cNvPr id="8" name="表格 7"/>
          <p:cNvGraphicFramePr/>
          <p:nvPr/>
        </p:nvGraphicFramePr>
        <p:xfrm>
          <a:off x="3556000" y="2687002"/>
          <a:ext cx="4649470" cy="1659446"/>
        </p:xfrm>
        <a:graphic>
          <a:graphicData uri="http://schemas.openxmlformats.org/drawingml/2006/table">
            <a:tbl>
              <a:tblPr/>
              <a:tblGrid>
                <a:gridCol w="2399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4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指标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年末数（万人）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比重（</a:t>
                      </a:r>
                      <a:r>
                        <a:rPr lang="en-US" altLang="zh-CN" sz="1100" b="1">
                          <a:latin typeface="Times New Roman" panose="02020603050405020304"/>
                          <a:ea typeface="Times New Roman" panose="02020603050405020304"/>
                        </a:rPr>
                        <a:t>%</a:t>
                      </a:r>
                      <a:r>
                        <a:rPr lang="zh-CN" sz="11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）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全国人口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140828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100.0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26670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其中：城镇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94350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67.0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66675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乡村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46478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33.0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26670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其中：男性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71909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51.1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66675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女性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68919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48.9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26670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0-15</a:t>
                      </a: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岁（含不满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16</a:t>
                      </a: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周岁）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23999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17.1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66675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16-59</a:t>
                      </a: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岁（含不满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60</a:t>
                      </a: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周岁）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85798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60.9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66675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60</a:t>
                      </a: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周岁及以上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31031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22.0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93345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65</a:t>
                      </a: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周岁及以上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22023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15.6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6">
            <a:hlinkClick r:id="" action="ppaction://noaction" highlightClick="1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7011566" y="914400"/>
            <a:ext cx="381000" cy="228600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7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392239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en-US" altLang="zh-CN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物价变动与通缩压力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14400"/>
            <a:ext cx="375285" cy="4580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4" name="Rectangle 7"/>
          <p:cNvSpPr>
            <a:spLocks noGrp="1" noRot="1" noChangeArrowheads="1"/>
          </p:cNvSpPr>
          <p:nvPr/>
        </p:nvSpPr>
        <p:spPr>
          <a:xfrm>
            <a:off x="1168400" y="1190625"/>
            <a:ext cx="10323195" cy="542925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altLang="zh-CN" sz="20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图1.3显示：全年居民消费价格比上年上涨0.2%，各月环比变动幅度明显高于同比变动。环比CPI数据显示，我国物价变动处于低位，面临比较明显的通货紧缩压力。</a:t>
            </a:r>
          </a:p>
          <a:p>
            <a:pPr indent="45720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en-US" altLang="zh-CN" sz="2000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表1.2表明，城乡居民分类CPI变化强度也较为接近，反映出我国城乡经济融合日益深化，消费模式与生活水平差异逐步缩小。</a:t>
            </a:r>
          </a:p>
          <a:p>
            <a:pPr fontAlgn="auto">
              <a:lnSpc>
                <a:spcPts val="3400"/>
              </a:lnSpc>
              <a:spcBef>
                <a:spcPts val="0"/>
              </a:spcBef>
              <a:buFontTx/>
              <a:buNone/>
            </a:pPr>
            <a:endParaRPr lang="en-US" altLang="zh-CN" sz="2000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29425" y="5636260"/>
            <a:ext cx="3691890" cy="312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266700">
              <a:lnSpc>
                <a:spcPct val="12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表1.2  2024年居民消费价格比上年涨跌幅度（%）</a:t>
            </a:r>
          </a:p>
        </p:txBody>
      </p:sp>
      <p:graphicFrame>
        <p:nvGraphicFramePr>
          <p:cNvPr id="10" name="表格 9"/>
          <p:cNvGraphicFramePr/>
          <p:nvPr/>
        </p:nvGraphicFramePr>
        <p:xfrm>
          <a:off x="6509385" y="3538855"/>
          <a:ext cx="3808095" cy="1818069"/>
        </p:xfrm>
        <a:graphic>
          <a:graphicData uri="http://schemas.openxmlformats.org/drawingml/2006/table">
            <a:tbl>
              <a:tblPr/>
              <a:tblGrid>
                <a:gridCol w="1984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3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03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指标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全国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城市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农村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居民消费价格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0.2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0.2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0.3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26670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其中：食品烟酒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-0.1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-0.1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-0.1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66675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衣着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1.4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1.6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0.9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26670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      </a:t>
                      </a: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居住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0.1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0.1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0.1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66675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生活用品及服务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0.5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0.4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0.8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26670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      </a:t>
                      </a: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交通通信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-1.9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-2.0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-1.5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66675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教育文化娱乐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1.5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1.5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1.6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66675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医疗保健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1.3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1.2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1.5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          </a:t>
                      </a:r>
                      <a:r>
                        <a:rPr lang="zh-CN" sz="1100">
                          <a:latin typeface="Times New Roman" panose="02020603050405020304"/>
                          <a:ea typeface="宋体" panose="02010600030101010101" pitchFamily="2" charset="-122"/>
                        </a:rPr>
                        <a:t>其他用品及服务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3.8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3.8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3.6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1" name="图表 1"/>
          <p:cNvGraphicFramePr/>
          <p:nvPr/>
        </p:nvGraphicFramePr>
        <p:xfrm>
          <a:off x="1402080" y="3429000"/>
          <a:ext cx="4438650" cy="2152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038350" y="5673090"/>
            <a:ext cx="335534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图1.3  2024年居民消费价格月度涨跌幅度（%）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6">
            <a:hlinkClick r:id="" action="ppaction://noaction" highlightClick="1"/>
            <a:hlinkHover r:id="rId3" action="ppaction://hlinksldjump"/>
          </p:cNvPr>
          <p:cNvSpPr>
            <a:spLocks noChangeArrowheads="1"/>
          </p:cNvSpPr>
          <p:nvPr/>
        </p:nvSpPr>
        <p:spPr bwMode="auto">
          <a:xfrm>
            <a:off x="7011566" y="914400"/>
            <a:ext cx="381000" cy="228600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88524" y="6619009"/>
            <a:ext cx="932884" cy="311727"/>
          </a:xfrm>
        </p:spPr>
        <p:txBody>
          <a:bodyPr/>
          <a:lstStyle/>
          <a:p>
            <a:fld id="{9A0DB2DC-4C9A-4742-B13C-FB6460FD3503}" type="slidenum">
              <a:rPr lang="zh-CN" altLang="en-US" sz="2000">
                <a:solidFill>
                  <a:schemeClr val="tx1"/>
                </a:solidFill>
              </a:rPr>
              <a:t>8</a:t>
            </a:fld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4" descr="浅色上对角线"/>
          <p:cNvSpPr>
            <a:spLocks noChangeArrowheads="1"/>
          </p:cNvSpPr>
          <p:nvPr/>
        </p:nvSpPr>
        <p:spPr bwMode="auto">
          <a:xfrm>
            <a:off x="861695" y="107315"/>
            <a:ext cx="4652645" cy="664210"/>
          </a:xfrm>
          <a:prstGeom prst="rect">
            <a:avLst/>
          </a:prstGeom>
          <a:pattFill prst="ltUpDiag">
            <a:fgClr>
              <a:srgbClr val="CCFFCC"/>
            </a:fgClr>
            <a:bgClr>
              <a:schemeClr val="bg1"/>
            </a:bgClr>
          </a:pattFill>
          <a:ln w="3175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98000" tIns="46800" rIns="198000" bIns="46800" anchor="ctr"/>
          <a:lstStyle/>
          <a:p>
            <a:pPr eaLnBrk="0" hangingPunct="0">
              <a:defRPr/>
            </a:pPr>
            <a:r>
              <a:rPr kumimoji="1" 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kumimoji="1" lang="zh-CN" alt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新质生产力与高技术产业</a:t>
            </a:r>
          </a:p>
        </p:txBody>
      </p:sp>
      <p:sp>
        <p:nvSpPr>
          <p:cNvPr id="2" name="矩形 1"/>
          <p:cNvSpPr/>
          <p:nvPr/>
        </p:nvSpPr>
        <p:spPr>
          <a:xfrm>
            <a:off x="22860" y="914400"/>
            <a:ext cx="375285" cy="4580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sym typeface="+mn-ea"/>
              </a:rPr>
              <a:t>经济统计案例分析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4" name="Rectangle 7"/>
          <p:cNvSpPr>
            <a:spLocks noGrp="1" noRot="1" noChangeArrowheads="1"/>
          </p:cNvSpPr>
          <p:nvPr/>
        </p:nvSpPr>
        <p:spPr>
          <a:xfrm>
            <a:off x="1168400" y="1190625"/>
            <a:ext cx="10323195" cy="542925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fontAlgn="auto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zh-CN" altLang="en-US" sz="1800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4685" y="1427480"/>
            <a:ext cx="11228070" cy="47326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342265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2024年，工业生产者出厂价格下降2.2%，工业生产者购进价格下降2.2%，农产品生产者价格下降0.9%。12月份，70个大中城市中，新建商品住宅销售价格环比上涨的城市个数为23个，持平的为4个，下降的为43个；二手住宅销售价格环比上涨的城市个数为9个，持平的为1个，下降的为60个；新建商品住宅销售价格同比上涨的城市个数为2个，下降的为68个；二手住宅销售价格同比下降的城市个数为70个。</a:t>
            </a:r>
          </a:p>
          <a:p>
            <a:pPr marL="342900" indent="342265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新质生产力稳步发展。全年规模以上工业中，装备制造业增加值比上年增长7.7%，占规模以上工业增加值比重为34.6%；高技术制造业增加值增长8.9%，占规模以上工业增加值比重为16.3%。新能源汽车产量1316.8万辆，比上年增长38.7%；太阳能电池（光伏电池）产量6.8亿千瓦，增长15.7%；服务机器人产量1051.9万套，增长15.6%；3</a:t>
            </a:r>
            <a:r>
              <a:rPr lang="en-US" altLang="zh-CN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D</a:t>
            </a:r>
            <a:r>
              <a:rPr lang="zh-CN" altLang="en-US" noProof="0" dirty="0">
                <a:solidFill>
                  <a:srgbClr val="000000"/>
                </a:solidFill>
                <a:latin typeface="Times New Roman" panose="02020603050405020304" pitchFamily="18" charset="0"/>
                <a:ea typeface="华文楷体" panose="02010600040101010101" charset="-122"/>
                <a:cs typeface="Times New Roman" panose="02020603050405020304" pitchFamily="18" charset="0"/>
              </a:rPr>
              <a:t>打印设备产量341.8万台，增长11.3%。规模以上服务业中，战略性新兴服务业企业营业收入比上年增长7.9%。高技术产业投资比上年增长8.0%，制造业技术改造投资增长8.0%。电子商务交易额464091亿元，比上年增长3.9%。网上零售额152287亿元，比上年增长7.2%。全年新设经营主体2737万户，日均新设企业2.4万户。</a:t>
            </a:r>
          </a:p>
          <a:p>
            <a:pPr marL="342900" indent="342265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Ø"/>
            </a:pPr>
            <a:endParaRPr lang="zh-CN" altLang="en-US" noProof="0" dirty="0">
              <a:solidFill>
                <a:srgbClr val="000000"/>
              </a:solidFill>
              <a:latin typeface="Times New Roman" panose="02020603050405020304" pitchFamily="18" charset="0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E0ZGFhNTg2NGIxM2MwYzc0MGFhNjc1YjQzMGNlM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447*465"/>
  <p:tag name="TABLE_ENDDRAG_RECT" val="502*32*447*465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11446</Words>
  <Application>Microsoft Office PowerPoint</Application>
  <PresentationFormat>宽屏</PresentationFormat>
  <Paragraphs>926</Paragraphs>
  <Slides>38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黑体</vt:lpstr>
      <vt:lpstr>华文楷体</vt:lpstr>
      <vt:lpstr>华文隶书</vt:lpstr>
      <vt:lpstr>华文中宋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feng hao</cp:lastModifiedBy>
  <cp:revision>79</cp:revision>
  <dcterms:created xsi:type="dcterms:W3CDTF">2015-12-05T08:51:00Z</dcterms:created>
  <dcterms:modified xsi:type="dcterms:W3CDTF">2026-07-24T13:14:55Z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7A20D46B523249DA82A1058FAD5497CD_13</vt:lpwstr>
  </property>
  <property fmtid="{D5CDD505-2E9C-101B-9397-08002B2CF9AE}" pid="3" name="KSOProductBuildVer">
    <vt:lpwstr>2052-12.1.0.26895</vt:lpwstr>
  </property>
  <property fmtid="{D5CDD505-2E9C-101B-9397-08002B2CF9AE}" pid="4" name="KSOTemplateUUID">
    <vt:lpwstr>v1.0_mb_46fif/lngfIZSzxymcPcdg==</vt:lpwstr>
  </property>
</Properties>
</file>