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1" r:id="rId2"/>
  </p:sldMasterIdLst>
  <p:notesMasterIdLst>
    <p:notesMasterId r:id="rId39"/>
  </p:notesMasterIdLst>
  <p:sldIdLst>
    <p:sldId id="369" r:id="rId3"/>
    <p:sldId id="352" r:id="rId4"/>
    <p:sldId id="370" r:id="rId5"/>
    <p:sldId id="268" r:id="rId6"/>
    <p:sldId id="303" r:id="rId7"/>
    <p:sldId id="391" r:id="rId8"/>
    <p:sldId id="424" r:id="rId9"/>
    <p:sldId id="371" r:id="rId10"/>
    <p:sldId id="354" r:id="rId11"/>
    <p:sldId id="425" r:id="rId12"/>
    <p:sldId id="426" r:id="rId13"/>
    <p:sldId id="429" r:id="rId14"/>
    <p:sldId id="384" r:id="rId15"/>
    <p:sldId id="432" r:id="rId16"/>
    <p:sldId id="433" r:id="rId17"/>
    <p:sldId id="434" r:id="rId18"/>
    <p:sldId id="435" r:id="rId19"/>
    <p:sldId id="405" r:id="rId20"/>
    <p:sldId id="406" r:id="rId21"/>
    <p:sldId id="436" r:id="rId22"/>
    <p:sldId id="437" r:id="rId23"/>
    <p:sldId id="438" r:id="rId24"/>
    <p:sldId id="408" r:id="rId25"/>
    <p:sldId id="439" r:id="rId26"/>
    <p:sldId id="440" r:id="rId27"/>
    <p:sldId id="441" r:id="rId28"/>
    <p:sldId id="442" r:id="rId29"/>
    <p:sldId id="443" r:id="rId30"/>
    <p:sldId id="444" r:id="rId31"/>
    <p:sldId id="410" r:id="rId32"/>
    <p:sldId id="445" r:id="rId33"/>
    <p:sldId id="446" r:id="rId34"/>
    <p:sldId id="447" r:id="rId35"/>
    <p:sldId id="373" r:id="rId36"/>
    <p:sldId id="339" r:id="rId37"/>
    <p:sldId id="422" r:id="rId38"/>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2" d="100"/>
          <a:sy n="82" d="100"/>
        </p:scale>
        <p:origin x="480" y="-1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A54AE-E28B-4533-A456-B756823B96D8}" type="datetimeFigureOut">
              <a:rPr lang="zh-CN" altLang="en-US" smtClean="0"/>
              <a:t>2026/7/24</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BB924-0F29-4611-A8B9-E5E73D23299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2647" y="6312535"/>
            <a:ext cx="2743725" cy="365125"/>
          </a:xfrm>
        </p:spPr>
        <p:txBody>
          <a:bodyPr/>
          <a:lstStyle/>
          <a:p>
            <a:r>
              <a:rPr lang="en-US" altLang="zh-CN"/>
              <a:t>1·</a:t>
            </a: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r>
              <a:rPr lang="en-US" altLang="zh-CN"/>
              <a:t>·</a:t>
            </a:r>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10" name="矩形 9"/>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5" name="矩形 4"/>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2026/7/24</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12.wmf"/></Relationships>
</file>

<file path=ppt/slides/_rels/slide1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s>
</file>

<file path=ppt/slides/_rels/slide12.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slideLayout" Target="../slideLayouts/slideLayout2.xml"/><Relationship Id="rId1" Type="http://schemas.openxmlformats.org/officeDocument/2006/relationships/themeOverride" Target="../theme/themeOverride4.xml"/><Relationship Id="rId5" Type="http://schemas.openxmlformats.org/officeDocument/2006/relationships/image" Target="../media/image19.wmf"/><Relationship Id="rId4" Type="http://schemas.openxmlformats.org/officeDocument/2006/relationships/image" Target="../media/image18.wmf"/></Relationships>
</file>

<file path=ppt/slides/_rels/slide13.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slideLayout" Target="../slideLayouts/slideLayout2.xml"/><Relationship Id="rId4" Type="http://schemas.openxmlformats.org/officeDocument/2006/relationships/image" Target="../media/image22.wmf"/></Relationships>
</file>

<file path=ppt/slides/_rels/slide14.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34.wmf"/><Relationship Id="rId3" Type="http://schemas.openxmlformats.org/officeDocument/2006/relationships/image" Target="../media/image24.wmf"/><Relationship Id="rId7" Type="http://schemas.openxmlformats.org/officeDocument/2006/relationships/image" Target="../media/image28.wmf"/><Relationship Id="rId12" Type="http://schemas.openxmlformats.org/officeDocument/2006/relationships/image" Target="../media/image33.wmf"/><Relationship Id="rId2" Type="http://schemas.openxmlformats.org/officeDocument/2006/relationships/image" Target="../media/image23.wmf"/><Relationship Id="rId1" Type="http://schemas.openxmlformats.org/officeDocument/2006/relationships/slideLayout" Target="../slideLayouts/slideLayout2.xml"/><Relationship Id="rId6" Type="http://schemas.openxmlformats.org/officeDocument/2006/relationships/image" Target="../media/image27.wmf"/><Relationship Id="rId11" Type="http://schemas.openxmlformats.org/officeDocument/2006/relationships/image" Target="../media/image32.wmf"/><Relationship Id="rId5" Type="http://schemas.openxmlformats.org/officeDocument/2006/relationships/image" Target="../media/image26.wmf"/><Relationship Id="rId10" Type="http://schemas.openxmlformats.org/officeDocument/2006/relationships/image" Target="../media/image31.wmf"/><Relationship Id="rId4" Type="http://schemas.openxmlformats.org/officeDocument/2006/relationships/image" Target="../media/image25.wmf"/><Relationship Id="rId9" Type="http://schemas.openxmlformats.org/officeDocument/2006/relationships/image" Target="../media/image30.wmf"/></Relationships>
</file>

<file path=ppt/slides/_rels/slide15.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image" Target="../media/image36.wmf"/><Relationship Id="rId7" Type="http://schemas.openxmlformats.org/officeDocument/2006/relationships/image" Target="../media/image40.wmf"/><Relationship Id="rId2" Type="http://schemas.openxmlformats.org/officeDocument/2006/relationships/image" Target="../media/image35.wmf"/><Relationship Id="rId1" Type="http://schemas.openxmlformats.org/officeDocument/2006/relationships/slideLayout" Target="../slideLayouts/slideLayout2.xml"/><Relationship Id="rId6" Type="http://schemas.openxmlformats.org/officeDocument/2006/relationships/image" Target="../media/image39.wmf"/><Relationship Id="rId5" Type="http://schemas.openxmlformats.org/officeDocument/2006/relationships/image" Target="../media/image38.wmf"/><Relationship Id="rId4" Type="http://schemas.openxmlformats.org/officeDocument/2006/relationships/image" Target="../media/image37.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png"/><Relationship Id="rId1" Type="http://schemas.openxmlformats.org/officeDocument/2006/relationships/slideLayout" Target="../slideLayouts/slideLayout7.xml"/><Relationship Id="rId6" Type="http://schemas.openxmlformats.org/officeDocument/2006/relationships/image" Target="../media/image65.wmf"/><Relationship Id="rId5" Type="http://schemas.openxmlformats.org/officeDocument/2006/relationships/image" Target="../media/image64.wmf"/><Relationship Id="rId4" Type="http://schemas.openxmlformats.org/officeDocument/2006/relationships/image" Target="../media/image63.wmf"/></Relationships>
</file>

<file path=ppt/slides/_rels/slide3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5-08-21_134516_064"/>
          <p:cNvPicPr>
            <a:picLocks noChangeAspect="1"/>
          </p:cNvPicPr>
          <p:nvPr/>
        </p:nvPicPr>
        <p:blipFill>
          <a:blip r:embed="rId2"/>
          <a:stretch>
            <a:fillRect/>
          </a:stretch>
        </p:blipFill>
        <p:spPr>
          <a:xfrm>
            <a:off x="933061" y="-74646"/>
            <a:ext cx="11258939" cy="6690049"/>
          </a:xfrm>
          <a:prstGeom prst="rect">
            <a:avLst/>
          </a:prstGeom>
        </p:spPr>
      </p:pic>
      <p:sp>
        <p:nvSpPr>
          <p:cNvPr id="4" name="圆角矩形 3"/>
          <p:cNvSpPr/>
          <p:nvPr/>
        </p:nvSpPr>
        <p:spPr>
          <a:xfrm>
            <a:off x="2145561" y="1236980"/>
            <a:ext cx="8609330" cy="2882265"/>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圆角矩形 4"/>
          <p:cNvSpPr/>
          <p:nvPr/>
        </p:nvSpPr>
        <p:spPr>
          <a:xfrm>
            <a:off x="1191260" y="906145"/>
            <a:ext cx="9809480" cy="456692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00000"/>
              </a:lnSpc>
              <a:spcBef>
                <a:spcPts val="1200"/>
              </a:spcBef>
              <a:buClrTx/>
              <a:buSzTx/>
              <a:buFontTx/>
              <a:buNone/>
            </a:pP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sym typeface="+mn-ea"/>
              </a:rPr>
              <a:t>第九章  </a:t>
            </a:r>
          </a:p>
          <a:p>
            <a:pPr algn="ctr">
              <a:lnSpc>
                <a:spcPct val="100000"/>
              </a:lnSpc>
              <a:spcBef>
                <a:spcPts val="1200"/>
              </a:spcBef>
              <a:buClrTx/>
              <a:buSzTx/>
              <a:buFontTx/>
              <a:buNone/>
            </a:pPr>
            <a:r>
              <a:rPr lang="zh-CN" altLang="en-US" sz="54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sym typeface="+mn-ea"/>
              </a:rPr>
              <a:t>网络分析方法：国际贸易关系与贸易地位</a:t>
            </a:r>
            <a:endParaRPr lang="zh-CN" altLang="en-US" sz="54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endParaRP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rPr>
              <a:t>经济统计案例分析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03275" y="1046480"/>
            <a:ext cx="11017885" cy="5297805"/>
          </a:xfrm>
          <a:prstGeom prst="rect">
            <a:avLst/>
          </a:prstGeom>
          <a:ln>
            <a:noFill/>
          </a:ln>
        </p:spPr>
        <p:txBody>
          <a:bodyPr wrap="square">
            <a:noAutofit/>
          </a:bodyPr>
          <a:lstStyle/>
          <a:p>
            <a:pPr marL="228600" indent="-228600" algn="l"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3．互惠性</a:t>
            </a:r>
          </a:p>
          <a:p>
            <a:pPr marL="228600" indent="-228600" algn="l" defTabSz="914400">
              <a:lnSpc>
                <a:spcPts val="3800"/>
              </a:lnSpc>
              <a:spcBef>
                <a:spcPts val="0"/>
              </a:spcBef>
              <a:buClrTx/>
              <a:buSzTx/>
              <a:buFontTx/>
            </a:pPr>
            <a:r>
              <a:rPr lang="zh-CN" altLang="en-US" sz="2400" dirty="0">
                <a:latin typeface="华文楷体" panose="02010600040101010101" charset="-122"/>
                <a:ea typeface="华文楷体" panose="02010600040101010101" charset="-122"/>
                <a:cs typeface="华文楷体" panose="02010600040101010101" charset="-122"/>
              </a:rPr>
              <a:t>互惠性基于贸易网络中双向边（即双边贸易）数量与单向边数量的比值构建，衡量的是贸易网络中各国间互惠关系的强弱程度，互惠性越强，两国间贸易关系越强。定义为： </a:t>
            </a: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（9.3）</a:t>
            </a:r>
          </a:p>
          <a:p>
            <a:pPr marL="228600" indent="-228600" algn="l" defTabSz="914400">
              <a:lnSpc>
                <a:spcPts val="3800"/>
              </a:lnSpc>
              <a:spcBef>
                <a:spcPts val="0"/>
              </a:spcBef>
              <a:buClrTx/>
              <a:buSzTx/>
              <a:buFontTx/>
            </a:pPr>
            <a:r>
              <a:rPr lang="zh-CN" altLang="en-US" sz="2400" dirty="0">
                <a:latin typeface="华文楷体" panose="02010600040101010101" charset="-122"/>
                <a:ea typeface="华文楷体" panose="02010600040101010101" charset="-122"/>
                <a:cs typeface="华文楷体" panose="02010600040101010101" charset="-122"/>
              </a:rPr>
              <a:t>4．聚集性</a:t>
            </a:r>
          </a:p>
          <a:p>
            <a:pPr marL="228600" indent="-228600" algn="l" defTabSz="914400">
              <a:lnSpc>
                <a:spcPts val="3800"/>
              </a:lnSpc>
              <a:spcBef>
                <a:spcPts val="0"/>
              </a:spcBef>
              <a:buClrTx/>
              <a:buSzTx/>
              <a:buFontTx/>
            </a:pPr>
            <a:r>
              <a:rPr lang="zh-CN" altLang="en-US" sz="2400" dirty="0">
                <a:latin typeface="华文楷体" panose="02010600040101010101" charset="-122"/>
                <a:ea typeface="华文楷体" panose="02010600040101010101" charset="-122"/>
                <a:cs typeface="华文楷体" panose="02010600040101010101" charset="-122"/>
              </a:rPr>
              <a:t>在贸易网络中，一国的贸易伙伴之间可能存在贸易关系，聚类系数越大，贸易网络中各国成为贸易团体的可能性越大。表示为：</a:t>
            </a: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（9.4）</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9</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02666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贸易网络分析指标说明</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pic>
        <p:nvPicPr>
          <p:cNvPr id="13" name="图片 12"/>
          <p:cNvPicPr>
            <a:picLocks noChangeAspect="1"/>
          </p:cNvPicPr>
          <p:nvPr/>
        </p:nvPicPr>
        <p:blipFill>
          <a:blip r:embed="rId3"/>
          <a:stretch>
            <a:fillRect/>
          </a:stretch>
        </p:blipFill>
        <p:spPr>
          <a:xfrm>
            <a:off x="2808605" y="2981325"/>
            <a:ext cx="5480685" cy="617855"/>
          </a:xfrm>
          <a:prstGeom prst="rect">
            <a:avLst/>
          </a:prstGeom>
          <a:noFill/>
          <a:ln w="9525">
            <a:noFill/>
          </a:ln>
        </p:spPr>
      </p:pic>
      <p:pic>
        <p:nvPicPr>
          <p:cNvPr id="14" name="图片 13"/>
          <p:cNvPicPr>
            <a:picLocks noChangeAspect="1"/>
          </p:cNvPicPr>
          <p:nvPr/>
        </p:nvPicPr>
        <p:blipFill>
          <a:blip r:embed="rId4"/>
          <a:stretch>
            <a:fillRect/>
          </a:stretch>
        </p:blipFill>
        <p:spPr>
          <a:xfrm>
            <a:off x="4215130" y="5100955"/>
            <a:ext cx="1654175" cy="697865"/>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03275" y="1046480"/>
            <a:ext cx="11017885" cy="5297805"/>
          </a:xfrm>
          <a:prstGeom prst="rect">
            <a:avLst/>
          </a:prstGeom>
          <a:ln>
            <a:noFill/>
          </a:ln>
        </p:spPr>
        <p:txBody>
          <a:bodyPr wrap="square">
            <a:noAutofit/>
          </a:bodyPr>
          <a:lstStyle/>
          <a:p>
            <a:pPr marL="228600" indent="-228600" algn="l"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（二）中心性网络指标</a:t>
            </a:r>
          </a:p>
          <a:p>
            <a:pPr marL="228600" indent="-228600" algn="l"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1．节点中心性</a:t>
            </a:r>
          </a:p>
          <a:p>
            <a:pPr marL="228600" indent="-228600" algn="l" defTabSz="914400">
              <a:lnSpc>
                <a:spcPts val="3800"/>
              </a:lnSpc>
              <a:spcBef>
                <a:spcPts val="0"/>
              </a:spcBef>
              <a:buClrTx/>
              <a:buSzTx/>
              <a:buFontTx/>
            </a:pPr>
            <a:r>
              <a:rPr lang="zh-CN" altLang="en-US" sz="2400" dirty="0">
                <a:latin typeface="华文楷体" panose="02010600040101010101" charset="-122"/>
                <a:ea typeface="华文楷体" panose="02010600040101010101" charset="-122"/>
                <a:cs typeface="华文楷体" panose="02010600040101010101" charset="-122"/>
              </a:rPr>
              <a:t>分为出度和入度中心性（</a:t>
            </a:r>
            <a:r>
              <a:rPr lang="en-US" altLang="zh-CN" sz="2400" dirty="0">
                <a:latin typeface="华文楷体" panose="02010600040101010101" charset="-122"/>
                <a:ea typeface="华文楷体" panose="02010600040101010101" charset="-122"/>
                <a:cs typeface="华文楷体" panose="02010600040101010101" charset="-122"/>
              </a:rPr>
              <a:t>ODC/IDC），</a:t>
            </a:r>
            <a:r>
              <a:rPr lang="zh-CN" altLang="en-US" sz="2400" dirty="0">
                <a:latin typeface="华文楷体" panose="02010600040101010101" charset="-122"/>
                <a:ea typeface="华文楷体" panose="02010600040101010101" charset="-122"/>
                <a:cs typeface="华文楷体" panose="02010600040101010101" charset="-122"/>
              </a:rPr>
              <a:t>反映了一国发出和接收贸易行为的能力，前者指贸易网络中国家</a:t>
            </a:r>
            <a:r>
              <a:rPr lang="en-US" altLang="zh-CN" sz="2400" dirty="0">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发出总边数与最大可能发出边数之比，后者指国家</a:t>
            </a:r>
            <a:r>
              <a:rPr lang="en-US" altLang="zh-CN" sz="2400" dirty="0">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接收边数与接收最大边数之比，一国节点度越大，说明其所占据的中心性越高。</a:t>
            </a: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（9.5）</a:t>
            </a: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（9.6）</a:t>
            </a:r>
          </a:p>
          <a:p>
            <a:pPr marL="228600" indent="-228600" algn="l" defTabSz="914400">
              <a:lnSpc>
                <a:spcPts val="3800"/>
              </a:lnSpc>
              <a:spcBef>
                <a:spcPts val="0"/>
              </a:spcBef>
              <a:buClrTx/>
              <a:buSzTx/>
              <a:buFontTx/>
            </a:pPr>
            <a:r>
              <a:rPr lang="zh-CN" altLang="en-US" sz="2400" dirty="0">
                <a:latin typeface="华文楷体" panose="02010600040101010101" charset="-122"/>
                <a:ea typeface="华文楷体" panose="02010600040101010101" charset="-122"/>
                <a:cs typeface="华文楷体" panose="02010600040101010101" charset="-122"/>
              </a:rPr>
              <a:t>2．接近中心性</a:t>
            </a:r>
          </a:p>
          <a:p>
            <a:pPr marL="228600" indent="-228600" algn="l" defTabSz="914400">
              <a:lnSpc>
                <a:spcPts val="3800"/>
              </a:lnSpc>
              <a:spcBef>
                <a:spcPts val="0"/>
              </a:spcBef>
              <a:buClrTx/>
              <a:buSzTx/>
              <a:buFontTx/>
            </a:pPr>
            <a:r>
              <a:rPr lang="zh-CN" altLang="en-US" sz="2400" dirty="0">
                <a:latin typeface="华文楷体" panose="02010600040101010101" charset="-122"/>
                <a:ea typeface="华文楷体" panose="02010600040101010101" charset="-122"/>
                <a:cs typeface="华文楷体" panose="02010600040101010101" charset="-122"/>
              </a:rPr>
              <a:t>分为出接近和入接近中心性（</a:t>
            </a:r>
            <a:r>
              <a:rPr lang="en-US" altLang="zh-CN" sz="2400" dirty="0">
                <a:latin typeface="华文楷体" panose="02010600040101010101" charset="-122"/>
                <a:ea typeface="华文楷体" panose="02010600040101010101" charset="-122"/>
                <a:cs typeface="华文楷体" panose="02010600040101010101" charset="-122"/>
              </a:rPr>
              <a:t>OCC/ICC），</a:t>
            </a:r>
            <a:r>
              <a:rPr lang="zh-CN" altLang="en-US" sz="2400" dirty="0">
                <a:latin typeface="华文楷体" panose="02010600040101010101" charset="-122"/>
                <a:ea typeface="华文楷体" panose="02010600040101010101" charset="-122"/>
                <a:cs typeface="华文楷体" panose="02010600040101010101" charset="-122"/>
              </a:rPr>
              <a:t>衡量一国与其他国家在贸易网络中的接近程度。</a:t>
            </a: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（9.7）</a:t>
            </a: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（9.8）</a:t>
            </a:r>
          </a:p>
          <a:p>
            <a:pPr marL="228600" indent="-228600" algn="l" defTabSz="914400">
              <a:lnSpc>
                <a:spcPts val="3800"/>
              </a:lnSpc>
              <a:spcBef>
                <a:spcPts val="0"/>
              </a:spcBef>
              <a:buClrTx/>
              <a:buSzTx/>
              <a:buFontTx/>
            </a:pPr>
            <a:endParaRPr lang="en-US" altLang="zh-CN"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10</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02666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贸易网络分析指标说明</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pic>
        <p:nvPicPr>
          <p:cNvPr id="3" name="图片 2"/>
          <p:cNvPicPr>
            <a:picLocks noChangeAspect="1"/>
          </p:cNvPicPr>
          <p:nvPr/>
        </p:nvPicPr>
        <p:blipFill>
          <a:blip r:embed="rId3"/>
          <a:stretch>
            <a:fillRect/>
          </a:stretch>
        </p:blipFill>
        <p:spPr>
          <a:xfrm>
            <a:off x="3095625" y="3536950"/>
            <a:ext cx="2792730" cy="516890"/>
          </a:xfrm>
          <a:prstGeom prst="rect">
            <a:avLst/>
          </a:prstGeom>
          <a:noFill/>
          <a:ln w="9525">
            <a:noFill/>
          </a:ln>
        </p:spPr>
      </p:pic>
      <p:pic>
        <p:nvPicPr>
          <p:cNvPr id="8" name="图片 7"/>
          <p:cNvPicPr>
            <a:picLocks noChangeAspect="1"/>
          </p:cNvPicPr>
          <p:nvPr/>
        </p:nvPicPr>
        <p:blipFill>
          <a:blip r:embed="rId4"/>
          <a:stretch>
            <a:fillRect/>
          </a:stretch>
        </p:blipFill>
        <p:spPr>
          <a:xfrm>
            <a:off x="2965450" y="4053840"/>
            <a:ext cx="3053080" cy="582930"/>
          </a:xfrm>
          <a:prstGeom prst="rect">
            <a:avLst/>
          </a:prstGeom>
          <a:noFill/>
          <a:ln w="9525">
            <a:noFill/>
          </a:ln>
        </p:spPr>
      </p:pic>
      <p:pic>
        <p:nvPicPr>
          <p:cNvPr id="9" name="图片 8"/>
          <p:cNvPicPr>
            <a:picLocks noChangeAspect="1"/>
          </p:cNvPicPr>
          <p:nvPr/>
        </p:nvPicPr>
        <p:blipFill>
          <a:blip r:embed="rId5"/>
          <a:stretch>
            <a:fillRect/>
          </a:stretch>
        </p:blipFill>
        <p:spPr>
          <a:xfrm>
            <a:off x="3095625" y="5709920"/>
            <a:ext cx="3109595" cy="558165"/>
          </a:xfrm>
          <a:prstGeom prst="rect">
            <a:avLst/>
          </a:prstGeom>
          <a:noFill/>
          <a:ln w="9525">
            <a:noFill/>
          </a:ln>
        </p:spPr>
      </p:pic>
      <p:pic>
        <p:nvPicPr>
          <p:cNvPr id="10" name="图片 9"/>
          <p:cNvPicPr>
            <a:picLocks noChangeAspect="1"/>
          </p:cNvPicPr>
          <p:nvPr/>
        </p:nvPicPr>
        <p:blipFill>
          <a:blip r:embed="rId6"/>
          <a:stretch>
            <a:fillRect/>
          </a:stretch>
        </p:blipFill>
        <p:spPr>
          <a:xfrm>
            <a:off x="3095625" y="6268085"/>
            <a:ext cx="3110230" cy="582295"/>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03275" y="1046480"/>
            <a:ext cx="11017885" cy="5297805"/>
          </a:xfrm>
          <a:prstGeom prst="rect">
            <a:avLst/>
          </a:prstGeom>
          <a:ln>
            <a:noFill/>
          </a:ln>
        </p:spPr>
        <p:txBody>
          <a:bodyPr wrap="square">
            <a:noAutofit/>
          </a:bodyPr>
          <a:lstStyle/>
          <a:p>
            <a:pPr marL="228600" indent="-228600" algn="l"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3．介数中心性（</a:t>
            </a:r>
            <a:r>
              <a:rPr lang="en-US" altLang="zh-CN" sz="2400" dirty="0">
                <a:latin typeface="华文楷体" panose="02010600040101010101" charset="-122"/>
                <a:ea typeface="华文楷体" panose="02010600040101010101" charset="-122"/>
                <a:cs typeface="华文楷体" panose="02010600040101010101" charset="-122"/>
              </a:rPr>
              <a:t>BC）</a:t>
            </a:r>
          </a:p>
          <a:p>
            <a:pPr marL="228600" indent="-228600" algn="l" defTabSz="914400">
              <a:lnSpc>
                <a:spcPts val="3800"/>
              </a:lnSpc>
              <a:spcBef>
                <a:spcPts val="0"/>
              </a:spcBef>
              <a:buClrTx/>
              <a:buSzTx/>
              <a:buFontTx/>
            </a:pPr>
            <a:r>
              <a:rPr lang="zh-CN" altLang="en-US" sz="2400" dirty="0">
                <a:latin typeface="华文楷体" panose="02010600040101010101" charset="-122"/>
                <a:ea typeface="华文楷体" panose="02010600040101010101" charset="-122"/>
                <a:cs typeface="华文楷体" panose="02010600040101010101" charset="-122"/>
              </a:rPr>
              <a:t>反映了一国在贸易网络中的桥梁作用，表示</a:t>
            </a:r>
            <a:r>
              <a:rPr lang="en-US" altLang="zh-CN" sz="2400" dirty="0">
                <a:latin typeface="华文楷体" panose="02010600040101010101" charset="-122"/>
                <a:ea typeface="华文楷体" panose="02010600040101010101" charset="-122"/>
                <a:cs typeface="华文楷体" panose="02010600040101010101" charset="-122"/>
              </a:rPr>
              <a:t>j</a:t>
            </a:r>
            <a:r>
              <a:rPr lang="zh-CN" altLang="en-US" sz="2400" dirty="0">
                <a:latin typeface="华文楷体" panose="02010600040101010101" charset="-122"/>
                <a:ea typeface="华文楷体" panose="02010600040101010101" charset="-122"/>
                <a:cs typeface="华文楷体" panose="02010600040101010101" charset="-122"/>
              </a:rPr>
              <a:t>国经过</a:t>
            </a:r>
            <a:r>
              <a:rPr lang="en-US" altLang="zh-CN" sz="2400" dirty="0">
                <a:latin typeface="华文楷体" panose="02010600040101010101" charset="-122"/>
                <a:ea typeface="华文楷体" panose="02010600040101010101" charset="-122"/>
                <a:cs typeface="华文楷体" panose="02010600040101010101" charset="-122"/>
              </a:rPr>
              <a:t>k</a:t>
            </a:r>
            <a:r>
              <a:rPr lang="zh-CN" altLang="en-US" sz="2400" dirty="0">
                <a:latin typeface="华文楷体" panose="02010600040101010101" charset="-122"/>
                <a:ea typeface="华文楷体" panose="02010600040101010101" charset="-122"/>
                <a:cs typeface="华文楷体" panose="02010600040101010101" charset="-122"/>
              </a:rPr>
              <a:t>国到</a:t>
            </a:r>
            <a:r>
              <a:rPr lang="en-US" altLang="zh-CN" sz="2400" dirty="0">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国最短路径距离：</a:t>
            </a: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（9.9）</a:t>
            </a:r>
          </a:p>
          <a:p>
            <a:pPr marL="228600" indent="-228600" algn="l" defTabSz="914400">
              <a:lnSpc>
                <a:spcPts val="3800"/>
              </a:lnSpc>
              <a:spcBef>
                <a:spcPts val="0"/>
              </a:spcBef>
              <a:buClrTx/>
              <a:buSzTx/>
              <a:buFontTx/>
            </a:pPr>
            <a:r>
              <a:rPr lang="zh-CN" altLang="en-US" sz="2400" dirty="0">
                <a:latin typeface="华文楷体" panose="02010600040101010101" charset="-122"/>
                <a:ea typeface="华文楷体" panose="02010600040101010101" charset="-122"/>
                <a:cs typeface="华文楷体" panose="02010600040101010101" charset="-122"/>
              </a:rPr>
              <a:t>4．特征向量中心度（</a:t>
            </a:r>
            <a:r>
              <a:rPr lang="en-US" altLang="zh-CN" sz="2400" dirty="0">
                <a:latin typeface="华文楷体" panose="02010600040101010101" charset="-122"/>
                <a:ea typeface="华文楷体" panose="02010600040101010101" charset="-122"/>
                <a:cs typeface="华文楷体" panose="02010600040101010101" charset="-122"/>
              </a:rPr>
              <a:t>EC）</a:t>
            </a:r>
          </a:p>
          <a:p>
            <a:pPr marL="228600" indent="-228600" algn="l" defTabSz="914400">
              <a:lnSpc>
                <a:spcPts val="3800"/>
              </a:lnSpc>
              <a:spcBef>
                <a:spcPts val="0"/>
              </a:spcBef>
              <a:buClrTx/>
              <a:buSzTx/>
              <a:buFontTx/>
            </a:pPr>
            <a:r>
              <a:rPr lang="zh-CN" altLang="en-US" sz="2400" dirty="0">
                <a:latin typeface="华文楷体" panose="02010600040101010101" charset="-122"/>
                <a:ea typeface="华文楷体" panose="02010600040101010101" charset="-122"/>
                <a:cs typeface="华文楷体" panose="02010600040101010101" charset="-122"/>
              </a:rPr>
              <a:t>一国的价值取决于与其存在贸易关系的国家的重要性，在贸易网络中适用于描述一国的长期影响力。</a:t>
            </a: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a:t>
            </a:r>
            <a:r>
              <a:rPr lang="en-US" altLang="zh-CN" sz="2400" dirty="0">
                <a:latin typeface="华文楷体" panose="02010600040101010101" charset="-122"/>
                <a:ea typeface="华文楷体" panose="02010600040101010101" charset="-122"/>
                <a:cs typeface="华文楷体" panose="02010600040101010101" charset="-122"/>
                <a:sym typeface="+mn-ea"/>
              </a:rPr>
              <a:t>                                                                              （9.11）</a:t>
            </a:r>
            <a:endParaRPr lang="en-US" altLang="zh-CN" sz="2400" dirty="0">
              <a:latin typeface="华文楷体" panose="02010600040101010101" charset="-122"/>
              <a:ea typeface="华文楷体" panose="02010600040101010101" charset="-122"/>
              <a:cs typeface="华文楷体" panose="02010600040101010101" charset="-122"/>
            </a:endParaRP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5．PageRank</a:t>
            </a:r>
            <a:r>
              <a:rPr lang="zh-CN" altLang="en-US" sz="2400" dirty="0">
                <a:latin typeface="华文楷体" panose="02010600040101010101" charset="-122"/>
                <a:ea typeface="华文楷体" panose="02010600040101010101" charset="-122"/>
                <a:cs typeface="华文楷体" panose="02010600040101010101" charset="-122"/>
              </a:rPr>
              <a:t>指数</a:t>
            </a: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PageRank</a:t>
            </a:r>
            <a:r>
              <a:rPr lang="zh-CN" altLang="en-US" sz="2400" dirty="0">
                <a:latin typeface="华文楷体" panose="02010600040101010101" charset="-122"/>
                <a:ea typeface="华文楷体" panose="02010600040101010101" charset="-122"/>
                <a:cs typeface="华文楷体" panose="02010600040101010101" charset="-122"/>
              </a:rPr>
              <a:t>算法认为一个节点的重要性不仅取决于本身的度，也取决于其相邻节点的重要性，该指数可以更准确地反映各节点在贸易网络中的相对位置。</a:t>
            </a: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（9.12）</a:t>
            </a:r>
          </a:p>
          <a:p>
            <a:pPr marL="228600" indent="-228600" algn="l" defTabSz="914400">
              <a:lnSpc>
                <a:spcPts val="3800"/>
              </a:lnSpc>
              <a:spcBef>
                <a:spcPts val="0"/>
              </a:spcBef>
              <a:buClrTx/>
              <a:buSzTx/>
              <a:buFontTx/>
            </a:pPr>
            <a:r>
              <a:rPr lang="en-US" altLang="zh-CN" sz="2400" dirty="0">
                <a:latin typeface="华文楷体" panose="02010600040101010101" charset="-122"/>
                <a:ea typeface="华文楷体" panose="02010600040101010101" charset="-122"/>
                <a:cs typeface="华文楷体" panose="02010600040101010101" charset="-122"/>
              </a:rPr>
              <a:t>                                                                               </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11</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02666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贸易网络分析指标说明</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pic>
        <p:nvPicPr>
          <p:cNvPr id="11" name="图片 10"/>
          <p:cNvPicPr>
            <a:picLocks noChangeAspect="1"/>
          </p:cNvPicPr>
          <p:nvPr/>
        </p:nvPicPr>
        <p:blipFill>
          <a:blip r:embed="rId3"/>
          <a:stretch>
            <a:fillRect/>
          </a:stretch>
        </p:blipFill>
        <p:spPr>
          <a:xfrm>
            <a:off x="4018915" y="2096135"/>
            <a:ext cx="1635125" cy="855980"/>
          </a:xfrm>
          <a:prstGeom prst="rect">
            <a:avLst/>
          </a:prstGeom>
          <a:noFill/>
          <a:ln w="9525">
            <a:noFill/>
          </a:ln>
        </p:spPr>
      </p:pic>
      <p:pic>
        <p:nvPicPr>
          <p:cNvPr id="13" name="图片 12"/>
          <p:cNvPicPr>
            <a:picLocks noChangeAspect="1"/>
          </p:cNvPicPr>
          <p:nvPr/>
        </p:nvPicPr>
        <p:blipFill>
          <a:blip r:embed="rId4"/>
          <a:stretch>
            <a:fillRect/>
          </a:stretch>
        </p:blipFill>
        <p:spPr>
          <a:xfrm>
            <a:off x="4018915" y="4467860"/>
            <a:ext cx="2894965" cy="546735"/>
          </a:xfrm>
          <a:prstGeom prst="rect">
            <a:avLst/>
          </a:prstGeom>
          <a:noFill/>
          <a:ln w="9525">
            <a:noFill/>
          </a:ln>
        </p:spPr>
      </p:pic>
      <p:pic>
        <p:nvPicPr>
          <p:cNvPr id="14" name="图片 13"/>
          <p:cNvPicPr>
            <a:picLocks noChangeAspect="1"/>
          </p:cNvPicPr>
          <p:nvPr/>
        </p:nvPicPr>
        <p:blipFill>
          <a:blip r:embed="rId5"/>
          <a:stretch>
            <a:fillRect/>
          </a:stretch>
        </p:blipFill>
        <p:spPr>
          <a:xfrm>
            <a:off x="3643630" y="6018530"/>
            <a:ext cx="3237230" cy="62357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763270" y="1240155"/>
            <a:ext cx="10800080" cy="4598035"/>
          </a:xfrm>
          <a:prstGeom prst="rect">
            <a:avLst/>
          </a:prstGeom>
        </p:spPr>
        <p:txBody>
          <a:bodyPr wrap="square">
            <a:noAutofit/>
          </a:bodyPr>
          <a:lstStyle/>
          <a:p>
            <a:pPr indent="711200" algn="just" defTabSz="266700" fontAlgn="auto">
              <a:lnSpc>
                <a:spcPct val="150000"/>
              </a:lnSpc>
              <a:spcBef>
                <a:spcPts val="0"/>
              </a:spcBef>
              <a:buClrTx/>
              <a:buSzTx/>
              <a:buFontTx/>
            </a:pPr>
            <a:r>
              <a:rPr lang="zh-CN" altLang="en-US" sz="2400" dirty="0">
                <a:latin typeface="Times New Roman" panose="02020603050405020304" pitchFamily="18" charset="0"/>
                <a:ea typeface="华文楷体" panose="02010600040101010101" charset="-122"/>
                <a:cs typeface="Times New Roman" panose="02020603050405020304" pitchFamily="18" charset="0"/>
                <a:sym typeface="+mn-ea"/>
              </a:rPr>
              <a:t>相较于其他的社会网络分析法，ERGM模型能够科学识别网络结构，用于解释网络关系的生成机制。该模型的使用与复杂网络和社会网络的一些基本理论假设一致：网络是局部涌现的；网络关系是自组织的（即关系具有依赖性）；网络中的基本模式可看作是结构过程的证据；多个过程共同作用；网络具有结构化和随机化特征（杨文龙和杜德斌，2018）。</a:t>
            </a:r>
          </a:p>
          <a:p>
            <a:pPr indent="711200" algn="just" defTabSz="266700" fontAlgn="auto">
              <a:lnSpc>
                <a:spcPct val="150000"/>
              </a:lnSpc>
              <a:spcBef>
                <a:spcPts val="0"/>
              </a:spcBef>
              <a:buClrTx/>
              <a:buSzTx/>
              <a:buFontTx/>
            </a:pPr>
            <a:r>
              <a:rPr lang="zh-CN" altLang="en-US" sz="2400" dirty="0">
                <a:latin typeface="Times New Roman" panose="02020603050405020304" pitchFamily="18" charset="0"/>
                <a:ea typeface="华文楷体" panose="02010600040101010101" charset="-122"/>
                <a:cs typeface="Times New Roman" panose="02020603050405020304" pitchFamily="18" charset="0"/>
              </a:rPr>
              <a:t>本案例采用</a:t>
            </a:r>
            <a:r>
              <a:rPr lang="en-US" altLang="zh-CN" sz="2400" dirty="0">
                <a:latin typeface="Times New Roman" panose="02020603050405020304" pitchFamily="18" charset="0"/>
                <a:ea typeface="华文楷体" panose="02010600040101010101" charset="-122"/>
                <a:cs typeface="Times New Roman" panose="02020603050405020304" pitchFamily="18" charset="0"/>
              </a:rPr>
              <a:t>ERGM</a:t>
            </a:r>
            <a:r>
              <a:rPr lang="zh-CN" altLang="en-US" sz="2400" dirty="0">
                <a:latin typeface="Times New Roman" panose="02020603050405020304" pitchFamily="18" charset="0"/>
                <a:ea typeface="华文楷体" panose="02010600040101010101" charset="-122"/>
                <a:cs typeface="Times New Roman" panose="02020603050405020304" pitchFamily="18" charset="0"/>
              </a:rPr>
              <a:t>模型对“一带一路”贸易网络进行分析，具体设定</a:t>
            </a:r>
            <a:r>
              <a:rPr lang="en-US" altLang="zh-CN" sz="2400" dirty="0">
                <a:latin typeface="Times New Roman" panose="02020603050405020304" pitchFamily="18" charset="0"/>
                <a:ea typeface="华文楷体" panose="02010600040101010101" charset="-122"/>
                <a:cs typeface="Times New Roman" panose="02020603050405020304" pitchFamily="18" charset="0"/>
              </a:rPr>
              <a:t>E</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为</a:t>
            </a:r>
            <a:r>
              <a:rPr lang="en-US" altLang="zh-CN" sz="2400" dirty="0">
                <a:latin typeface="Times New Roman" panose="02020603050405020304" pitchFamily="18" charset="0"/>
                <a:ea typeface="华文楷体" panose="02010600040101010101" charset="-122"/>
                <a:cs typeface="Times New Roman" panose="02020603050405020304" pitchFamily="18" charset="0"/>
              </a:rPr>
              <a:t>L</a:t>
            </a:r>
            <a:r>
              <a:rPr lang="zh-CN" altLang="en-US" sz="2400" dirty="0">
                <a:latin typeface="Times New Roman" panose="02020603050405020304" pitchFamily="18" charset="0"/>
                <a:ea typeface="华文楷体" panose="02010600040101010101" charset="-122"/>
                <a:cs typeface="Times New Roman" panose="02020603050405020304" pitchFamily="18" charset="0"/>
              </a:rPr>
              <a:t>的一个子集，是节点</a:t>
            </a:r>
            <a:r>
              <a:rPr lang="en-US" altLang="zh-CN" sz="2400" dirty="0">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与</a:t>
            </a:r>
            <a:r>
              <a:rPr lang="en-US" altLang="zh-CN" sz="2400" dirty="0">
                <a:latin typeface="Times New Roman" panose="02020603050405020304" pitchFamily="18" charset="0"/>
                <a:ea typeface="华文楷体" panose="02010600040101010101" charset="-122"/>
                <a:cs typeface="Times New Roman" panose="02020603050405020304" pitchFamily="18" charset="0"/>
              </a:rPr>
              <a:t>j</a:t>
            </a:r>
            <a:r>
              <a:rPr lang="zh-CN" altLang="en-US" sz="2400" dirty="0">
                <a:latin typeface="Times New Roman" panose="02020603050405020304" pitchFamily="18" charset="0"/>
                <a:ea typeface="华文楷体" panose="02010600040101010101" charset="-122"/>
                <a:cs typeface="Times New Roman" panose="02020603050405020304" pitchFamily="18" charset="0"/>
              </a:rPr>
              <a:t>之间真实存在的边。建立随机变量</a:t>
            </a:r>
            <a:r>
              <a:rPr lang="en-US" altLang="zh-CN" sz="2400" dirty="0">
                <a:latin typeface="Times New Roman" panose="02020603050405020304" pitchFamily="18" charset="0"/>
                <a:ea typeface="华文楷体" panose="02010600040101010101" charset="-122"/>
                <a:cs typeface="Times New Roman" panose="02020603050405020304" pitchFamily="18" charset="0"/>
              </a:rPr>
              <a:t>Y，</a:t>
            </a:r>
            <a:r>
              <a:rPr lang="zh-CN" altLang="en-US" sz="2400" dirty="0">
                <a:latin typeface="Times New Roman" panose="02020603050405020304" pitchFamily="18" charset="0"/>
                <a:ea typeface="华文楷体" panose="02010600040101010101" charset="-122"/>
                <a:cs typeface="Times New Roman" panose="02020603050405020304" pitchFamily="18" charset="0"/>
              </a:rPr>
              <a:t>当 </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时记作</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 ，否则</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 </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 为</a:t>
            </a:r>
            <a:r>
              <a:rPr lang="en-US" altLang="zh-CN" sz="2400" dirty="0">
                <a:latin typeface="Times New Roman" panose="02020603050405020304" pitchFamily="18" charset="0"/>
                <a:ea typeface="华文楷体" panose="02010600040101010101" charset="-122"/>
                <a:cs typeface="Times New Roman" panose="02020603050405020304" pitchFamily="18" charset="0"/>
              </a:rPr>
              <a:t>G</a:t>
            </a:r>
            <a:r>
              <a:rPr lang="zh-CN" altLang="en-US" sz="2400" dirty="0">
                <a:latin typeface="Times New Roman" panose="02020603050405020304" pitchFamily="18" charset="0"/>
                <a:ea typeface="华文楷体" panose="02010600040101010101" charset="-122"/>
                <a:cs typeface="Times New Roman" panose="02020603050405020304" pitchFamily="18" charset="0"/>
              </a:rPr>
              <a:t>的邻接矩阵可行集，而 为</a:t>
            </a:r>
            <a:r>
              <a:rPr lang="en-US" altLang="zh-CN" sz="2400" dirty="0">
                <a:latin typeface="Times New Roman" panose="02020603050405020304" pitchFamily="18" charset="0"/>
                <a:ea typeface="华文楷体" panose="02010600040101010101" charset="-122"/>
                <a:cs typeface="Times New Roman" panose="02020603050405020304" pitchFamily="18" charset="0"/>
              </a:rPr>
              <a:t>Y</a:t>
            </a:r>
            <a:r>
              <a:rPr lang="zh-CN" altLang="en-US" sz="2400" dirty="0">
                <a:latin typeface="Times New Roman" panose="02020603050405020304" pitchFamily="18" charset="0"/>
                <a:ea typeface="华文楷体" panose="02010600040101010101" charset="-122"/>
                <a:cs typeface="Times New Roman" panose="02020603050405020304" pitchFamily="18" charset="0"/>
              </a:rPr>
              <a:t>的一个特定实现。</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12</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a:t>
            </a:r>
            <a:r>
              <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ERGM</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模型构建</a:t>
            </a: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pic>
        <p:nvPicPr>
          <p:cNvPr id="11" name="图片 10"/>
          <p:cNvPicPr>
            <a:picLocks noChangeAspect="1"/>
          </p:cNvPicPr>
          <p:nvPr/>
        </p:nvPicPr>
        <p:blipFill>
          <a:blip r:embed="rId2"/>
          <a:stretch>
            <a:fillRect/>
          </a:stretch>
        </p:blipFill>
        <p:spPr>
          <a:xfrm>
            <a:off x="9749790" y="4744085"/>
            <a:ext cx="995680" cy="364490"/>
          </a:xfrm>
          <a:prstGeom prst="rect">
            <a:avLst/>
          </a:prstGeom>
          <a:noFill/>
          <a:ln w="9525">
            <a:noFill/>
          </a:ln>
        </p:spPr>
      </p:pic>
      <p:pic>
        <p:nvPicPr>
          <p:cNvPr id="12" name="图片 11"/>
          <p:cNvPicPr>
            <a:picLocks noChangeAspect="1"/>
          </p:cNvPicPr>
          <p:nvPr/>
        </p:nvPicPr>
        <p:blipFill>
          <a:blip r:embed="rId3"/>
          <a:stretch>
            <a:fillRect/>
          </a:stretch>
        </p:blipFill>
        <p:spPr>
          <a:xfrm>
            <a:off x="1092200" y="5227320"/>
            <a:ext cx="739775" cy="484505"/>
          </a:xfrm>
          <a:prstGeom prst="rect">
            <a:avLst/>
          </a:prstGeom>
          <a:noFill/>
          <a:ln w="9525">
            <a:noFill/>
          </a:ln>
        </p:spPr>
      </p:pic>
      <p:pic>
        <p:nvPicPr>
          <p:cNvPr id="14" name="图片 13"/>
          <p:cNvPicPr>
            <a:picLocks noChangeAspect="1"/>
          </p:cNvPicPr>
          <p:nvPr/>
        </p:nvPicPr>
        <p:blipFill>
          <a:blip r:embed="rId4"/>
          <a:stretch>
            <a:fillRect/>
          </a:stretch>
        </p:blipFill>
        <p:spPr>
          <a:xfrm>
            <a:off x="2816860" y="5227320"/>
            <a:ext cx="807720" cy="484505"/>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763270" y="1192530"/>
            <a:ext cx="10800080" cy="5171440"/>
          </a:xfrm>
          <a:prstGeom prst="rect">
            <a:avLst/>
          </a:prstGeom>
        </p:spPr>
        <p:txBody>
          <a:bodyPr wrap="square">
            <a:noAutofit/>
          </a:bodyPr>
          <a:lstStyle/>
          <a:p>
            <a:pPr indent="711200" algn="just" defTabSz="266700" fontAlgn="auto">
              <a:lnSpc>
                <a:spcPct val="150000"/>
              </a:lnSpc>
              <a:spcBef>
                <a:spcPts val="0"/>
              </a:spcBef>
              <a:buClrTx/>
              <a:buSzTx/>
              <a:buFontTx/>
            </a:pPr>
            <a:r>
              <a:rPr lang="zh-CN" altLang="en-US" sz="2400" dirty="0">
                <a:latin typeface="Times New Roman" panose="02020603050405020304" pitchFamily="18" charset="0"/>
                <a:ea typeface="华文楷体" panose="02010600040101010101" charset="-122"/>
                <a:cs typeface="Times New Roman" panose="02020603050405020304" pitchFamily="18" charset="0"/>
              </a:rPr>
              <a:t>指数随机图模型的基本形式为：</a:t>
            </a:r>
          </a:p>
          <a:p>
            <a:pPr indent="711200" algn="just" defTabSz="266700" fontAlgn="auto">
              <a:lnSpc>
                <a:spcPct val="150000"/>
              </a:lnSpc>
              <a:spcBef>
                <a:spcPts val="0"/>
              </a:spcBef>
              <a:buClrTx/>
              <a:buSzTx/>
              <a:buFontTx/>
            </a:pPr>
            <a:r>
              <a:rPr lang="en-US" altLang="zh-CN" sz="2400" dirty="0">
                <a:latin typeface="Times New Roman" panose="02020603050405020304" pitchFamily="18" charset="0"/>
                <a:ea typeface="华文楷体" panose="02010600040101010101" charset="-122"/>
                <a:cs typeface="Times New Roman" panose="02020603050405020304" pitchFamily="18" charset="0"/>
              </a:rPr>
              <a:t>                                                                    （9.13）</a:t>
            </a:r>
          </a:p>
          <a:p>
            <a:pPr indent="711200" algn="just" defTabSz="266700" fontAlgn="auto">
              <a:lnSpc>
                <a:spcPct val="150000"/>
              </a:lnSpc>
              <a:spcBef>
                <a:spcPts val="0"/>
              </a:spcBef>
              <a:buClrTx/>
              <a:buSzTx/>
              <a:buFontTx/>
            </a:pPr>
            <a:r>
              <a:rPr lang="zh-CN" altLang="en-US" sz="2400" dirty="0">
                <a:latin typeface="Times New Roman" panose="02020603050405020304" pitchFamily="18" charset="0"/>
                <a:ea typeface="华文楷体" panose="02010600040101010101" charset="-122"/>
                <a:cs typeface="Times New Roman" panose="02020603050405020304" pitchFamily="18" charset="0"/>
              </a:rPr>
              <a:t>其中， </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为归一化常数；</a:t>
            </a:r>
            <a:r>
              <a:rPr lang="en-US" altLang="zh-CN" sz="2400" dirty="0">
                <a:latin typeface="Times New Roman" panose="02020603050405020304" pitchFamily="18" charset="0"/>
                <a:ea typeface="华文楷体" panose="02010600040101010101" charset="-122"/>
                <a:cs typeface="Times New Roman" panose="02020603050405020304" pitchFamily="18" charset="0"/>
              </a:rPr>
              <a:t>H</a:t>
            </a:r>
            <a:r>
              <a:rPr lang="zh-CN" altLang="en-US" sz="2400" dirty="0">
                <a:latin typeface="Times New Roman" panose="02020603050405020304" pitchFamily="18" charset="0"/>
                <a:ea typeface="华文楷体" panose="02010600040101010101" charset="-122"/>
                <a:cs typeface="Times New Roman" panose="02020603050405020304" pitchFamily="18" charset="0"/>
              </a:rPr>
              <a:t>代表可能影响网络形成的因素，包括网络内生结构</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、行为属性 </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与外生网络</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 ； 为附加统计量</a:t>
            </a:r>
            <a:r>
              <a:rPr lang="en-US" altLang="zh-CN" sz="2400" dirty="0">
                <a:latin typeface="Times New Roman" panose="02020603050405020304" pitchFamily="18" charset="0"/>
                <a:ea typeface="华文楷体" panose="02010600040101010101" charset="-122"/>
                <a:cs typeface="Times New Roman" panose="02020603050405020304" pitchFamily="18" charset="0"/>
              </a:rPr>
              <a:t>y</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中出现因素</a:t>
            </a:r>
            <a:r>
              <a:rPr lang="en-US" altLang="zh-CN" sz="2400" dirty="0">
                <a:latin typeface="Times New Roman" panose="02020603050405020304" pitchFamily="18" charset="0"/>
                <a:ea typeface="华文楷体" panose="02010600040101010101" charset="-122"/>
                <a:cs typeface="Times New Roman" panose="02020603050405020304" pitchFamily="18" charset="0"/>
              </a:rPr>
              <a:t>H</a:t>
            </a:r>
            <a:r>
              <a:rPr lang="zh-CN" altLang="en-US" sz="2400" dirty="0">
                <a:latin typeface="Times New Roman" panose="02020603050405020304" pitchFamily="18" charset="0"/>
                <a:ea typeface="华文楷体" panose="02010600040101010101" charset="-122"/>
                <a:cs typeface="Times New Roman" panose="02020603050405020304" pitchFamily="18" charset="0"/>
              </a:rPr>
              <a:t>时 </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 ，否则为0。表示一个属性存在的概率依赖于该行动者一些局部网络邻接的属性存在，即：</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p>
          <a:p>
            <a:pPr indent="711200" algn="just" defTabSz="266700" fontAlgn="auto">
              <a:lnSpc>
                <a:spcPct val="150000"/>
              </a:lnSpc>
              <a:spcBef>
                <a:spcPts val="0"/>
              </a:spcBef>
              <a:buClrTx/>
              <a:buSzTx/>
              <a:buFontTx/>
            </a:pPr>
            <a:r>
              <a:rPr lang="en-US" altLang="zh-CN" sz="2400" dirty="0">
                <a:latin typeface="Times New Roman" panose="02020603050405020304" pitchFamily="18" charset="0"/>
                <a:ea typeface="华文楷体" panose="02010600040101010101" charset="-122"/>
                <a:cs typeface="Times New Roman" panose="02020603050405020304" pitchFamily="18" charset="0"/>
              </a:rPr>
              <a:t>                                                                           （9.14）</a:t>
            </a:r>
          </a:p>
          <a:p>
            <a:pPr indent="711200" algn="just" defTabSz="266700" fontAlgn="auto">
              <a:lnSpc>
                <a:spcPct val="150000"/>
              </a:lnSpc>
              <a:spcBef>
                <a:spcPts val="0"/>
              </a:spcBef>
              <a:buClrTx/>
              <a:buSzTx/>
              <a:buFontTx/>
            </a:pPr>
            <a:r>
              <a:rPr lang="zh-CN" altLang="en-US" sz="2400" dirty="0">
                <a:latin typeface="Times New Roman" panose="02020603050405020304" pitchFamily="18" charset="0"/>
                <a:ea typeface="华文楷体" panose="02010600040101010101" charset="-122"/>
                <a:cs typeface="Times New Roman" panose="02020603050405020304" pitchFamily="18" charset="0"/>
              </a:rPr>
              <a:t> 表示除了 </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以外的其他网络的边，</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 </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是变化统计量，代表</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和 </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 的区别。</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13</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a:t>
            </a:r>
            <a:r>
              <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ERGM</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模型构建</a:t>
            </a: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pic>
        <p:nvPicPr>
          <p:cNvPr id="2" name="图片 1"/>
          <p:cNvPicPr>
            <a:picLocks noChangeAspect="1"/>
          </p:cNvPicPr>
          <p:nvPr/>
        </p:nvPicPr>
        <p:blipFill>
          <a:blip r:embed="rId2"/>
          <a:stretch>
            <a:fillRect/>
          </a:stretch>
        </p:blipFill>
        <p:spPr>
          <a:xfrm>
            <a:off x="3584575" y="1695450"/>
            <a:ext cx="2940685" cy="767715"/>
          </a:xfrm>
          <a:prstGeom prst="rect">
            <a:avLst/>
          </a:prstGeom>
          <a:noFill/>
          <a:ln w="9525">
            <a:noFill/>
          </a:ln>
        </p:spPr>
      </p:pic>
      <p:pic>
        <p:nvPicPr>
          <p:cNvPr id="5" name="图片 4"/>
          <p:cNvPicPr>
            <a:picLocks noChangeAspect="1"/>
          </p:cNvPicPr>
          <p:nvPr/>
        </p:nvPicPr>
        <p:blipFill>
          <a:blip r:embed="rId3"/>
          <a:stretch>
            <a:fillRect/>
          </a:stretch>
        </p:blipFill>
        <p:spPr>
          <a:xfrm>
            <a:off x="2404110" y="2458720"/>
            <a:ext cx="690880" cy="375920"/>
          </a:xfrm>
          <a:prstGeom prst="rect">
            <a:avLst/>
          </a:prstGeom>
          <a:noFill/>
          <a:ln w="9525">
            <a:noFill/>
          </a:ln>
        </p:spPr>
      </p:pic>
      <p:pic>
        <p:nvPicPr>
          <p:cNvPr id="8" name="图片 7"/>
          <p:cNvPicPr>
            <a:picLocks noChangeAspect="1"/>
          </p:cNvPicPr>
          <p:nvPr/>
        </p:nvPicPr>
        <p:blipFill>
          <a:blip r:embed="rId4"/>
          <a:stretch>
            <a:fillRect/>
          </a:stretch>
        </p:blipFill>
        <p:spPr>
          <a:xfrm>
            <a:off x="1731645" y="3079115"/>
            <a:ext cx="402590" cy="349885"/>
          </a:xfrm>
          <a:prstGeom prst="rect">
            <a:avLst/>
          </a:prstGeom>
          <a:noFill/>
          <a:ln w="9525">
            <a:noFill/>
          </a:ln>
        </p:spPr>
      </p:pic>
      <p:pic>
        <p:nvPicPr>
          <p:cNvPr id="13" name="图片 12"/>
          <p:cNvPicPr>
            <a:picLocks noChangeAspect="1"/>
          </p:cNvPicPr>
          <p:nvPr/>
        </p:nvPicPr>
        <p:blipFill>
          <a:blip r:embed="rId5"/>
          <a:stretch>
            <a:fillRect/>
          </a:stretch>
        </p:blipFill>
        <p:spPr>
          <a:xfrm>
            <a:off x="3584575" y="3048000"/>
            <a:ext cx="292100" cy="381000"/>
          </a:xfrm>
          <a:prstGeom prst="rect">
            <a:avLst/>
          </a:prstGeom>
          <a:noFill/>
          <a:ln w="9525">
            <a:noFill/>
          </a:ln>
        </p:spPr>
      </p:pic>
      <p:pic>
        <p:nvPicPr>
          <p:cNvPr id="15" name="图片 14"/>
          <p:cNvPicPr>
            <a:picLocks noChangeAspect="1"/>
          </p:cNvPicPr>
          <p:nvPr/>
        </p:nvPicPr>
        <p:blipFill>
          <a:blip r:embed="rId6"/>
          <a:stretch>
            <a:fillRect/>
          </a:stretch>
        </p:blipFill>
        <p:spPr>
          <a:xfrm>
            <a:off x="5398135" y="3048000"/>
            <a:ext cx="321945" cy="386080"/>
          </a:xfrm>
          <a:prstGeom prst="rect">
            <a:avLst/>
          </a:prstGeom>
          <a:noFill/>
          <a:ln w="9525">
            <a:noFill/>
          </a:ln>
        </p:spPr>
      </p:pic>
      <p:pic>
        <p:nvPicPr>
          <p:cNvPr id="16" name="图片 15"/>
          <p:cNvPicPr>
            <a:picLocks noChangeAspect="1"/>
          </p:cNvPicPr>
          <p:nvPr/>
        </p:nvPicPr>
        <p:blipFill>
          <a:blip r:embed="rId7"/>
          <a:stretch>
            <a:fillRect/>
          </a:stretch>
        </p:blipFill>
        <p:spPr>
          <a:xfrm>
            <a:off x="10018395" y="2964180"/>
            <a:ext cx="1349375" cy="464820"/>
          </a:xfrm>
          <a:prstGeom prst="rect">
            <a:avLst/>
          </a:prstGeom>
          <a:noFill/>
          <a:ln w="9525">
            <a:noFill/>
          </a:ln>
        </p:spPr>
      </p:pic>
      <p:pic>
        <p:nvPicPr>
          <p:cNvPr id="17" name="图片 16"/>
          <p:cNvPicPr>
            <a:picLocks noChangeAspect="1"/>
          </p:cNvPicPr>
          <p:nvPr/>
        </p:nvPicPr>
        <p:blipFill>
          <a:blip r:embed="rId8"/>
          <a:stretch>
            <a:fillRect/>
          </a:stretch>
        </p:blipFill>
        <p:spPr>
          <a:xfrm>
            <a:off x="2771775" y="4265295"/>
            <a:ext cx="4410075" cy="865505"/>
          </a:xfrm>
          <a:prstGeom prst="rect">
            <a:avLst/>
          </a:prstGeom>
          <a:noFill/>
          <a:ln w="9525">
            <a:noFill/>
          </a:ln>
        </p:spPr>
      </p:pic>
      <p:pic>
        <p:nvPicPr>
          <p:cNvPr id="18" name="图片 17"/>
          <p:cNvPicPr>
            <a:picLocks noChangeAspect="1"/>
          </p:cNvPicPr>
          <p:nvPr/>
        </p:nvPicPr>
        <p:blipFill>
          <a:blip r:embed="rId9"/>
          <a:stretch>
            <a:fillRect/>
          </a:stretch>
        </p:blipFill>
        <p:spPr>
          <a:xfrm>
            <a:off x="1344930" y="5305425"/>
            <a:ext cx="386715" cy="506095"/>
          </a:xfrm>
          <a:prstGeom prst="rect">
            <a:avLst/>
          </a:prstGeom>
          <a:noFill/>
          <a:ln w="9525">
            <a:noFill/>
          </a:ln>
        </p:spPr>
      </p:pic>
      <p:pic>
        <p:nvPicPr>
          <p:cNvPr id="20" name="图片 19"/>
          <p:cNvPicPr>
            <a:picLocks noChangeAspect="1"/>
          </p:cNvPicPr>
          <p:nvPr/>
        </p:nvPicPr>
        <p:blipFill>
          <a:blip r:embed="rId10"/>
          <a:stretch>
            <a:fillRect/>
          </a:stretch>
        </p:blipFill>
        <p:spPr>
          <a:xfrm>
            <a:off x="2879090" y="5130800"/>
            <a:ext cx="407670" cy="564515"/>
          </a:xfrm>
          <a:prstGeom prst="rect">
            <a:avLst/>
          </a:prstGeom>
          <a:noFill/>
          <a:ln w="9525">
            <a:noFill/>
          </a:ln>
        </p:spPr>
      </p:pic>
      <p:pic>
        <p:nvPicPr>
          <p:cNvPr id="22" name="图片 21"/>
          <p:cNvPicPr>
            <a:picLocks noChangeAspect="1"/>
          </p:cNvPicPr>
          <p:nvPr/>
        </p:nvPicPr>
        <p:blipFill>
          <a:blip r:embed="rId11"/>
          <a:stretch>
            <a:fillRect/>
          </a:stretch>
        </p:blipFill>
        <p:spPr>
          <a:xfrm>
            <a:off x="6067425" y="5257800"/>
            <a:ext cx="1181735" cy="429895"/>
          </a:xfrm>
          <a:prstGeom prst="rect">
            <a:avLst/>
          </a:prstGeom>
          <a:noFill/>
          <a:ln w="9525">
            <a:noFill/>
          </a:ln>
        </p:spPr>
      </p:pic>
      <p:pic>
        <p:nvPicPr>
          <p:cNvPr id="23" name="图片 22"/>
          <p:cNvPicPr>
            <a:picLocks noChangeAspect="1"/>
          </p:cNvPicPr>
          <p:nvPr/>
        </p:nvPicPr>
        <p:blipFill>
          <a:blip r:embed="rId12"/>
          <a:stretch>
            <a:fillRect/>
          </a:stretch>
        </p:blipFill>
        <p:spPr>
          <a:xfrm>
            <a:off x="10029825" y="5130800"/>
            <a:ext cx="725170" cy="474345"/>
          </a:xfrm>
          <a:prstGeom prst="rect">
            <a:avLst/>
          </a:prstGeom>
          <a:noFill/>
          <a:ln w="9525">
            <a:noFill/>
          </a:ln>
        </p:spPr>
      </p:pic>
      <p:pic>
        <p:nvPicPr>
          <p:cNvPr id="25" name="图片 24"/>
          <p:cNvPicPr>
            <a:picLocks noChangeAspect="1"/>
          </p:cNvPicPr>
          <p:nvPr/>
        </p:nvPicPr>
        <p:blipFill>
          <a:blip r:embed="rId13"/>
          <a:stretch>
            <a:fillRect/>
          </a:stretch>
        </p:blipFill>
        <p:spPr>
          <a:xfrm>
            <a:off x="11234420" y="5156835"/>
            <a:ext cx="746760" cy="44831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763270" y="895985"/>
            <a:ext cx="10800080" cy="5882640"/>
          </a:xfrm>
          <a:prstGeom prst="rect">
            <a:avLst/>
          </a:prstGeom>
        </p:spPr>
        <p:txBody>
          <a:bodyPr wrap="square">
            <a:noAutofit/>
          </a:bodyPr>
          <a:lstStyle/>
          <a:p>
            <a:pPr indent="711200" algn="just" defTabSz="266700" fontAlgn="auto">
              <a:lnSpc>
                <a:spcPct val="150000"/>
              </a:lnSpc>
              <a:spcBef>
                <a:spcPts val="0"/>
              </a:spcBef>
              <a:buClrTx/>
              <a:buSzTx/>
              <a:buFontTx/>
            </a:pPr>
            <a:r>
              <a:rPr lang="en-US" altLang="zh-CN" sz="2400" dirty="0">
                <a:latin typeface="Times New Roman" panose="02020603050405020304" pitchFamily="18" charset="0"/>
                <a:ea typeface="华文楷体" panose="02010600040101010101" charset="-122"/>
                <a:cs typeface="Times New Roman" panose="02020603050405020304" pitchFamily="18" charset="0"/>
              </a:rPr>
              <a:t>                                                                                  （9.15）</a:t>
            </a:r>
          </a:p>
          <a:p>
            <a:pPr indent="711200" algn="just" defTabSz="266700" fontAlgn="auto">
              <a:lnSpc>
                <a:spcPct val="150000"/>
              </a:lnSpc>
              <a:spcBef>
                <a:spcPts val="0"/>
              </a:spcBef>
              <a:buClrTx/>
              <a:buSzTx/>
              <a:buFontTx/>
            </a:pPr>
            <a:r>
              <a:rPr lang="zh-CN" altLang="en-US" sz="2400" dirty="0">
                <a:latin typeface="Times New Roman" panose="02020603050405020304" pitchFamily="18" charset="0"/>
                <a:ea typeface="华文楷体" panose="02010600040101010101" charset="-122"/>
                <a:cs typeface="Times New Roman" panose="02020603050405020304" pitchFamily="18" charset="0"/>
              </a:rPr>
              <a:t>其中，高阶参数设置为0；</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 代表边的统计量；</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 和 </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分别表示与节点属性相关的网络结构统计量和与外生网络相关的网络结构统计量。</a:t>
            </a:r>
            <a:r>
              <a:rPr lang="en-US" altLang="zh-CN"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分别表示相应网络结构统计量的参数向量 。</a:t>
            </a:r>
          </a:p>
          <a:p>
            <a:pPr indent="711200" algn="just" defTabSz="266700" fontAlgn="auto">
              <a:lnSpc>
                <a:spcPct val="150000"/>
              </a:lnSpc>
              <a:spcBef>
                <a:spcPts val="0"/>
              </a:spcBef>
              <a:buClrTx/>
              <a:buSzTx/>
              <a:buFontTx/>
            </a:pPr>
            <a:r>
              <a:rPr lang="en-US" altLang="zh-CN" sz="2400" dirty="0">
                <a:latin typeface="Times New Roman" panose="02020603050405020304" pitchFamily="18" charset="0"/>
                <a:ea typeface="华文楷体" panose="02010600040101010101" charset="-122"/>
                <a:cs typeface="Times New Roman" panose="02020603050405020304" pitchFamily="18" charset="0"/>
              </a:rPr>
              <a:t>ERGM</a:t>
            </a:r>
            <a:r>
              <a:rPr lang="zh-CN" altLang="en-US" sz="2400" dirty="0">
                <a:latin typeface="Times New Roman" panose="02020603050405020304" pitchFamily="18" charset="0"/>
                <a:ea typeface="华文楷体" panose="02010600040101010101" charset="-122"/>
                <a:cs typeface="Times New Roman" panose="02020603050405020304" pitchFamily="18" charset="0"/>
              </a:rPr>
              <a:t>模型经过估计、诊断、仿真、比较等步骤，用来检验哪些因素对于网络形成的影响更为显著。目前主要采用马尔科夫链蒙特卡洛极大似然估计法对模型进行检验，通过不断对模型的模拟和参数修正，使模型参数估计区域稳定。用</a:t>
            </a:r>
            <a:r>
              <a:rPr lang="en-US" altLang="zh-CN" sz="2400" dirty="0">
                <a:latin typeface="Times New Roman" panose="02020603050405020304" pitchFamily="18" charset="0"/>
                <a:ea typeface="华文楷体" panose="02010600040101010101" charset="-122"/>
                <a:cs typeface="Times New Roman" panose="02020603050405020304" pitchFamily="18" charset="0"/>
              </a:rPr>
              <a:t>t</a:t>
            </a:r>
            <a:r>
              <a:rPr lang="zh-CN" altLang="en-US" sz="2400" dirty="0">
                <a:latin typeface="Times New Roman" panose="02020603050405020304" pitchFamily="18" charset="0"/>
                <a:ea typeface="华文楷体" panose="02010600040101010101" charset="-122"/>
                <a:cs typeface="Times New Roman" panose="02020603050405020304" pitchFamily="18" charset="0"/>
              </a:rPr>
              <a:t>统计量检验参数的显著性，并要求</a:t>
            </a:r>
            <a:r>
              <a:rPr lang="en-US" altLang="zh-CN" sz="2400" dirty="0">
                <a:latin typeface="Times New Roman" panose="02020603050405020304" pitchFamily="18" charset="0"/>
                <a:ea typeface="华文楷体" panose="02010600040101010101" charset="-122"/>
                <a:cs typeface="Times New Roman" panose="02020603050405020304" pitchFamily="18" charset="0"/>
              </a:rPr>
              <a:t>P</a:t>
            </a:r>
            <a:r>
              <a:rPr lang="zh-CN" altLang="en-US" sz="2400" dirty="0">
                <a:latin typeface="Times New Roman" panose="02020603050405020304" pitchFamily="18" charset="0"/>
                <a:ea typeface="华文楷体" panose="02010600040101010101" charset="-122"/>
                <a:cs typeface="Times New Roman" panose="02020603050405020304" pitchFamily="18" charset="0"/>
              </a:rPr>
              <a:t>值小于0.1。本文主要采用</a:t>
            </a:r>
            <a:r>
              <a:rPr lang="en-US" altLang="zh-CN" sz="2400" dirty="0">
                <a:latin typeface="Times New Roman" panose="02020603050405020304" pitchFamily="18" charset="0"/>
                <a:ea typeface="华文楷体" panose="02010600040101010101" charset="-122"/>
                <a:cs typeface="Times New Roman" panose="02020603050405020304" pitchFamily="18" charset="0"/>
              </a:rPr>
              <a:t>R</a:t>
            </a:r>
            <a:r>
              <a:rPr lang="zh-CN" altLang="en-US" sz="2400" dirty="0">
                <a:latin typeface="Times New Roman" panose="02020603050405020304" pitchFamily="18" charset="0"/>
                <a:ea typeface="华文楷体" panose="02010600040101010101" charset="-122"/>
                <a:cs typeface="Times New Roman" panose="02020603050405020304" pitchFamily="18" charset="0"/>
              </a:rPr>
              <a:t>语言构建模型并完成</a:t>
            </a:r>
            <a:r>
              <a:rPr lang="en-US" altLang="zh-CN" sz="2400" dirty="0">
                <a:latin typeface="Times New Roman" panose="02020603050405020304" pitchFamily="18" charset="0"/>
                <a:ea typeface="华文楷体" panose="02010600040101010101" charset="-122"/>
                <a:cs typeface="Times New Roman" panose="02020603050405020304" pitchFamily="18" charset="0"/>
              </a:rPr>
              <a:t>ERGM</a:t>
            </a:r>
            <a:r>
              <a:rPr lang="zh-CN" altLang="en-US" sz="2400" dirty="0">
                <a:latin typeface="Times New Roman" panose="02020603050405020304" pitchFamily="18" charset="0"/>
                <a:ea typeface="华文楷体" panose="02010600040101010101" charset="-122"/>
                <a:cs typeface="Times New Roman" panose="02020603050405020304" pitchFamily="18" charset="0"/>
              </a:rPr>
              <a:t>估计。</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14</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a:t>
            </a:r>
            <a:r>
              <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ERGM</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模型构建</a:t>
            </a:r>
          </a:p>
        </p:txBody>
      </p:sp>
      <p:pic>
        <p:nvPicPr>
          <p:cNvPr id="26" name="图片 25"/>
          <p:cNvPicPr>
            <a:picLocks noChangeAspect="1"/>
          </p:cNvPicPr>
          <p:nvPr/>
        </p:nvPicPr>
        <p:blipFill>
          <a:blip r:embed="rId2"/>
          <a:stretch>
            <a:fillRect/>
          </a:stretch>
        </p:blipFill>
        <p:spPr>
          <a:xfrm>
            <a:off x="1793875" y="895985"/>
            <a:ext cx="6017260" cy="654050"/>
          </a:xfrm>
          <a:prstGeom prst="rect">
            <a:avLst/>
          </a:prstGeom>
          <a:noFill/>
          <a:ln w="9525">
            <a:noFill/>
          </a:ln>
        </p:spPr>
      </p:pic>
      <p:pic>
        <p:nvPicPr>
          <p:cNvPr id="11" name="图片 10"/>
          <p:cNvPicPr>
            <a:picLocks noChangeAspect="1"/>
          </p:cNvPicPr>
          <p:nvPr/>
        </p:nvPicPr>
        <p:blipFill>
          <a:blip r:embed="rId3"/>
          <a:stretch>
            <a:fillRect/>
          </a:stretch>
        </p:blipFill>
        <p:spPr>
          <a:xfrm>
            <a:off x="4937125" y="1602740"/>
            <a:ext cx="768350" cy="396875"/>
          </a:xfrm>
          <a:prstGeom prst="rect">
            <a:avLst/>
          </a:prstGeom>
          <a:noFill/>
          <a:ln w="9525">
            <a:noFill/>
          </a:ln>
        </p:spPr>
      </p:pic>
      <p:pic>
        <p:nvPicPr>
          <p:cNvPr id="12" name="图片 11"/>
          <p:cNvPicPr>
            <a:picLocks noChangeAspect="1"/>
          </p:cNvPicPr>
          <p:nvPr/>
        </p:nvPicPr>
        <p:blipFill>
          <a:blip r:embed="rId4"/>
          <a:stretch>
            <a:fillRect/>
          </a:stretch>
        </p:blipFill>
        <p:spPr>
          <a:xfrm>
            <a:off x="7902575" y="1595755"/>
            <a:ext cx="937895" cy="403860"/>
          </a:xfrm>
          <a:prstGeom prst="rect">
            <a:avLst/>
          </a:prstGeom>
          <a:noFill/>
          <a:ln w="9525">
            <a:noFill/>
          </a:ln>
        </p:spPr>
      </p:pic>
      <p:pic>
        <p:nvPicPr>
          <p:cNvPr id="19" name="图片 18"/>
          <p:cNvPicPr>
            <a:picLocks noChangeAspect="1"/>
          </p:cNvPicPr>
          <p:nvPr/>
        </p:nvPicPr>
        <p:blipFill>
          <a:blip r:embed="rId5"/>
          <a:stretch>
            <a:fillRect/>
          </a:stretch>
        </p:blipFill>
        <p:spPr>
          <a:xfrm>
            <a:off x="9197975" y="1602740"/>
            <a:ext cx="808355" cy="352425"/>
          </a:xfrm>
          <a:prstGeom prst="rect">
            <a:avLst/>
          </a:prstGeom>
          <a:noFill/>
          <a:ln w="9525">
            <a:noFill/>
          </a:ln>
        </p:spPr>
      </p:pic>
      <p:pic>
        <p:nvPicPr>
          <p:cNvPr id="24" name="图片 23"/>
          <p:cNvPicPr>
            <a:picLocks noChangeAspect="1"/>
          </p:cNvPicPr>
          <p:nvPr/>
        </p:nvPicPr>
        <p:blipFill>
          <a:blip r:embed="rId6"/>
          <a:stretch>
            <a:fillRect/>
          </a:stretch>
        </p:blipFill>
        <p:spPr>
          <a:xfrm>
            <a:off x="10093325" y="2102485"/>
            <a:ext cx="344170" cy="403225"/>
          </a:xfrm>
          <a:prstGeom prst="rect">
            <a:avLst/>
          </a:prstGeom>
          <a:noFill/>
          <a:ln w="9525">
            <a:noFill/>
          </a:ln>
        </p:spPr>
      </p:pic>
      <p:pic>
        <p:nvPicPr>
          <p:cNvPr id="27" name="图片 26"/>
          <p:cNvPicPr>
            <a:picLocks noChangeAspect="1"/>
          </p:cNvPicPr>
          <p:nvPr/>
        </p:nvPicPr>
        <p:blipFill>
          <a:blip r:embed="rId7"/>
          <a:stretch>
            <a:fillRect/>
          </a:stretch>
        </p:blipFill>
        <p:spPr>
          <a:xfrm>
            <a:off x="10537190" y="2018665"/>
            <a:ext cx="433705" cy="538480"/>
          </a:xfrm>
          <a:prstGeom prst="rect">
            <a:avLst/>
          </a:prstGeom>
          <a:noFill/>
          <a:ln w="9525">
            <a:noFill/>
          </a:ln>
        </p:spPr>
      </p:pic>
      <p:pic>
        <p:nvPicPr>
          <p:cNvPr id="28" name="图片 27"/>
          <p:cNvPicPr>
            <a:picLocks noChangeAspect="1"/>
          </p:cNvPicPr>
          <p:nvPr/>
        </p:nvPicPr>
        <p:blipFill>
          <a:blip r:embed="rId8"/>
          <a:stretch>
            <a:fillRect/>
          </a:stretch>
        </p:blipFill>
        <p:spPr>
          <a:xfrm>
            <a:off x="10970895" y="2102485"/>
            <a:ext cx="366395" cy="45466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36295"/>
            <a:ext cx="11111865" cy="5882640"/>
          </a:xfrm>
          <a:prstGeom prst="rect">
            <a:avLst/>
          </a:prstGeom>
        </p:spPr>
        <p:txBody>
          <a:bodyPr wrap="square">
            <a:noAutofit/>
          </a:bodyPr>
          <a:lstStyle/>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结合中国“一带一路”网 以及吕越等（2019）的“一带一路”国家设定范围，确定了主要样本对象。以“一带一路”沿线（包括中国）65个国家2014年、2018年和2020年 出口贸易数据为基础，构建“一带一路”沿线国家的有向加权贸易网络。</a:t>
            </a: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其中，贸易网络数据来源于</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CHRTD</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数据库 ，并将其整理成邻接矩阵形式；各国属性数据设定借鉴了杨文龙和杜德斌（2018）的方法，包括各国名义国内生产总值（</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GDP）、</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劳动人口数、燃料出口额、矿石和金属出口额以及高技术出口额等数据，均来源于世界银行数据库 ，计量单位除劳动人口为百万人以外，均为百万美元；外生网络数据来源于</a:t>
            </a:r>
            <a:r>
              <a:rPr lang="en-US" altLang="zh-CN"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CEPII</a:t>
            </a:r>
            <a:r>
              <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rPr>
              <a:t>数据库 ，包括地理是否毗邻网络与共同官方语言网络，即若两国之间拥有共同边界或使用共同语言则对其赋值为1，否则为0。</a:t>
            </a: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15</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7047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三、样本选取与数据说明</a:t>
            </a:r>
          </a:p>
        </p:txBody>
      </p:sp>
      <p:sp>
        <p:nvSpPr>
          <p:cNvPr id="5" name="矩形 4"/>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40740" y="836295"/>
            <a:ext cx="11111865" cy="5882640"/>
          </a:xfrm>
          <a:prstGeom prst="rect">
            <a:avLst/>
          </a:prstGeom>
        </p:spPr>
        <p:txBody>
          <a:bodyPr wrap="square">
            <a:noAutofit/>
          </a:bodyPr>
          <a:lstStyle/>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spcBef>
                <a:spcPts val="0"/>
              </a:spcBef>
              <a:spcAft>
                <a:spcPct val="0"/>
              </a:spcAft>
              <a:extLst>
                <a:ext uri="{35155182-B16C-46BC-9424-99874614C6A1}">
                  <wpsdc:indentchars xmlns:wpsdc="http://www.wps.cn/officeDocument/2017/drawingmlCustomData" xmlns="" val="200" checksum="4158780845"/>
                </a:ext>
              </a:extLst>
            </a:pPr>
            <a:endParaRPr lang="zh-CN" altLang="en-US" sz="2400" noProof="0" dirty="0">
              <a:solidFill>
                <a:srgbClr val="000000"/>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10" name="Rectangle 4" descr="浅色上对角线"/>
          <p:cNvSpPr>
            <a:spLocks noChangeArrowheads="1"/>
          </p:cNvSpPr>
          <p:nvPr/>
        </p:nvSpPr>
        <p:spPr bwMode="auto">
          <a:xfrm>
            <a:off x="840105" y="107315"/>
            <a:ext cx="507047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三、样本选取与数据说明</a:t>
            </a:r>
          </a:p>
        </p:txBody>
      </p:sp>
      <p:sp>
        <p:nvSpPr>
          <p:cNvPr id="5" name="矩形 4"/>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pic>
        <p:nvPicPr>
          <p:cNvPr id="28" name="图片 27"/>
          <p:cNvPicPr>
            <a:picLocks noChangeAspect="1"/>
          </p:cNvPicPr>
          <p:nvPr/>
        </p:nvPicPr>
        <p:blipFill>
          <a:blip r:embed="rId2"/>
          <a:stretch>
            <a:fillRect/>
          </a:stretch>
        </p:blipFill>
        <p:spPr>
          <a:xfrm>
            <a:off x="1426210" y="1381125"/>
            <a:ext cx="9704070" cy="462915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17</a:t>
            </a:fld>
            <a:endParaRPr lang="zh-CN" altLang="en-US" sz="2000" dirty="0">
              <a:solidFill>
                <a:schemeClr val="tx1"/>
              </a:solidFill>
            </a:endParaRPr>
          </a:p>
        </p:txBody>
      </p:sp>
      <p:sp>
        <p:nvSpPr>
          <p:cNvPr id="6" name="Rectangle 4"/>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第三节  “一带一路”贸易网络关联关系分析</a:t>
            </a: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一、贸易网络全局分析</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二、贸易网络中心性分析</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11315700" cy="5584190"/>
          </a:xfrm>
          <a:prstGeom prst="rect">
            <a:avLst/>
          </a:prstGeom>
        </p:spPr>
        <p:txBody>
          <a:bodyPr wrap="square">
            <a:noAutofit/>
          </a:bodyPr>
          <a:lstStyle/>
          <a:p>
            <a:pPr marL="0" indent="252095" algn="just" defTabSz="266700">
              <a:lnSpc>
                <a:spcPct val="150000"/>
              </a:lnSpc>
              <a:spcAft>
                <a:spcPct val="0"/>
              </a:spcAft>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sym typeface="+mn-ea"/>
              </a:rPr>
              <a:t>    </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13315" name="Rectangle 5"/>
          <p:cNvSpPr>
            <a:spLocks noChangeArrowheads="1"/>
          </p:cNvSpPr>
          <p:nvPr/>
        </p:nvSpPr>
        <p:spPr bwMode="auto">
          <a:xfrm>
            <a:off x="1092200" y="816610"/>
            <a:ext cx="10728960" cy="5427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latin typeface="微软雅黑" panose="020B0503020204020204" charset="-122"/>
                <a:ea typeface="微软雅黑" panose="020B0503020204020204" charset="-122"/>
              </a:rPr>
              <a:t>   </a:t>
            </a:r>
          </a:p>
          <a:p>
            <a:pPr eaLnBrk="1" hangingPunct="1">
              <a:lnSpc>
                <a:spcPct val="150000"/>
              </a:lnSpc>
            </a:pPr>
            <a:endParaRPr lang="en-US" altLang="zh-CN" sz="2000" dirty="0">
              <a:latin typeface="微软雅黑" panose="020B0503020204020204" charset="-122"/>
              <a:ea typeface="微软雅黑" panose="020B0503020204020204" charset="-122"/>
            </a:endParaRPr>
          </a:p>
          <a:p>
            <a:pPr eaLnBrk="1" hangingPunct="1">
              <a:lnSpc>
                <a:spcPct val="150000"/>
              </a:lnSpc>
            </a:pPr>
            <a:endParaRPr lang="en-US" altLang="zh-CN" sz="2000" dirty="0">
              <a:latin typeface="微软雅黑" panose="020B0503020204020204" charset="-122"/>
              <a:ea typeface="微软雅黑" panose="020B0503020204020204" charset="-122"/>
            </a:endParaRPr>
          </a:p>
          <a:p>
            <a:pPr eaLnBrk="1" hangingPunct="1">
              <a:lnSpc>
                <a:spcPct val="150000"/>
              </a:lnSpc>
            </a:pPr>
            <a:endParaRPr lang="en-US" altLang="zh-CN" sz="2000" dirty="0">
              <a:latin typeface="微软雅黑" panose="020B0503020204020204" charset="-122"/>
              <a:ea typeface="微软雅黑" panose="020B0503020204020204" charset="-122"/>
            </a:endParaRPr>
          </a:p>
          <a:p>
            <a:pPr eaLnBrk="1" hangingPunct="1">
              <a:lnSpc>
                <a:spcPct val="150000"/>
              </a:lnSpc>
            </a:pPr>
            <a:endParaRPr lang="en-US" altLang="zh-CN" sz="2000" dirty="0">
              <a:latin typeface="微软雅黑" panose="020B0503020204020204" charset="-122"/>
              <a:ea typeface="微软雅黑" panose="020B0503020204020204" charset="-122"/>
            </a:endParaRPr>
          </a:p>
          <a:p>
            <a:pPr eaLnBrk="1" hangingPunct="1">
              <a:lnSpc>
                <a:spcPct val="150000"/>
              </a:lnSpc>
            </a:pPr>
            <a:r>
              <a:rPr lang="en-US" altLang="zh-CN" sz="1600" dirty="0">
                <a:latin typeface="楷体" panose="02010609060101010101" charset="-122"/>
                <a:ea typeface="楷体" panose="02010609060101010101" charset="-122"/>
                <a:cs typeface="楷体" panose="02010609060101010101" charset="-122"/>
              </a:rPr>
              <a:t>（a）2014</a:t>
            </a:r>
            <a:r>
              <a:rPr lang="zh-CN" altLang="en-US" sz="1600" dirty="0">
                <a:latin typeface="楷体" panose="02010609060101010101" charset="-122"/>
                <a:ea typeface="楷体" panose="02010609060101010101" charset="-122"/>
                <a:cs typeface="楷体" panose="02010609060101010101" charset="-122"/>
              </a:rPr>
              <a:t>年入度加权网络                （</a:t>
            </a:r>
            <a:r>
              <a:rPr lang="en-US" altLang="zh-CN" sz="1600" dirty="0">
                <a:latin typeface="楷体" panose="02010609060101010101" charset="-122"/>
                <a:ea typeface="楷体" panose="02010609060101010101" charset="-122"/>
                <a:cs typeface="楷体" panose="02010609060101010101" charset="-122"/>
              </a:rPr>
              <a:t>b）2018</a:t>
            </a:r>
            <a:r>
              <a:rPr lang="zh-CN" altLang="en-US" sz="1600" dirty="0">
                <a:latin typeface="楷体" panose="02010609060101010101" charset="-122"/>
                <a:ea typeface="楷体" panose="02010609060101010101" charset="-122"/>
                <a:cs typeface="楷体" panose="02010609060101010101" charset="-122"/>
              </a:rPr>
              <a:t>年入度加权网络             （</a:t>
            </a:r>
            <a:r>
              <a:rPr lang="en-US" altLang="zh-CN" sz="1600" dirty="0">
                <a:latin typeface="楷体" panose="02010609060101010101" charset="-122"/>
                <a:ea typeface="楷体" panose="02010609060101010101" charset="-122"/>
                <a:cs typeface="楷体" panose="02010609060101010101" charset="-122"/>
              </a:rPr>
              <a:t>c）2020</a:t>
            </a:r>
            <a:r>
              <a:rPr lang="zh-CN" altLang="en-US" sz="1600" dirty="0">
                <a:latin typeface="楷体" panose="02010609060101010101" charset="-122"/>
                <a:ea typeface="楷体" panose="02010609060101010101" charset="-122"/>
                <a:cs typeface="楷体" panose="02010609060101010101" charset="-122"/>
              </a:rPr>
              <a:t>年入度加权网络</a:t>
            </a:r>
          </a:p>
          <a:p>
            <a:pPr eaLnBrk="1" hangingPunct="1">
              <a:lnSpc>
                <a:spcPct val="150000"/>
              </a:lnSpc>
            </a:pPr>
            <a:r>
              <a:rPr lang="en-US" altLang="zh-CN" sz="1600" dirty="0">
                <a:latin typeface="楷体" panose="02010609060101010101" charset="-122"/>
                <a:ea typeface="楷体" panose="02010609060101010101" charset="-122"/>
                <a:cs typeface="楷体" panose="02010609060101010101" charset="-122"/>
              </a:rPr>
              <a:t>   </a:t>
            </a:r>
          </a:p>
          <a:p>
            <a:pPr eaLnBrk="1" hangingPunct="1">
              <a:lnSpc>
                <a:spcPct val="150000"/>
              </a:lnSpc>
            </a:pPr>
            <a:endParaRPr lang="en-US" altLang="zh-CN" sz="1600" dirty="0">
              <a:latin typeface="楷体" panose="02010609060101010101" charset="-122"/>
              <a:ea typeface="楷体" panose="02010609060101010101" charset="-122"/>
              <a:cs typeface="楷体" panose="02010609060101010101" charset="-122"/>
            </a:endParaRPr>
          </a:p>
          <a:p>
            <a:pPr eaLnBrk="1" hangingPunct="1">
              <a:lnSpc>
                <a:spcPct val="150000"/>
              </a:lnSpc>
            </a:pPr>
            <a:endParaRPr lang="en-US" altLang="zh-CN" sz="1600" dirty="0">
              <a:latin typeface="楷体" panose="02010609060101010101" charset="-122"/>
              <a:ea typeface="楷体" panose="02010609060101010101" charset="-122"/>
              <a:cs typeface="楷体" panose="02010609060101010101" charset="-122"/>
            </a:endParaRPr>
          </a:p>
          <a:p>
            <a:pPr eaLnBrk="1" hangingPunct="1">
              <a:lnSpc>
                <a:spcPct val="150000"/>
              </a:lnSpc>
            </a:pPr>
            <a:endParaRPr lang="en-US" altLang="zh-CN" sz="1600" dirty="0">
              <a:latin typeface="楷体" panose="02010609060101010101" charset="-122"/>
              <a:ea typeface="楷体" panose="02010609060101010101" charset="-122"/>
              <a:cs typeface="楷体" panose="02010609060101010101" charset="-122"/>
            </a:endParaRPr>
          </a:p>
          <a:p>
            <a:pPr eaLnBrk="1" hangingPunct="1">
              <a:lnSpc>
                <a:spcPct val="150000"/>
              </a:lnSpc>
            </a:pPr>
            <a:endParaRPr lang="en-US" altLang="zh-CN" sz="1600" dirty="0">
              <a:latin typeface="楷体" panose="02010609060101010101" charset="-122"/>
              <a:ea typeface="楷体" panose="02010609060101010101" charset="-122"/>
              <a:cs typeface="楷体" panose="02010609060101010101" charset="-122"/>
            </a:endParaRPr>
          </a:p>
          <a:p>
            <a:pPr eaLnBrk="1" hangingPunct="1">
              <a:lnSpc>
                <a:spcPct val="150000"/>
              </a:lnSpc>
            </a:pPr>
            <a:endParaRPr lang="en-US" altLang="zh-CN" sz="1600" dirty="0">
              <a:latin typeface="楷体" panose="02010609060101010101" charset="-122"/>
              <a:ea typeface="楷体" panose="02010609060101010101" charset="-122"/>
              <a:cs typeface="楷体" panose="02010609060101010101" charset="-122"/>
            </a:endParaRPr>
          </a:p>
          <a:p>
            <a:pPr eaLnBrk="1" hangingPunct="1">
              <a:lnSpc>
                <a:spcPct val="150000"/>
              </a:lnSpc>
            </a:pPr>
            <a:r>
              <a:rPr lang="en-US" altLang="zh-CN" sz="1600" dirty="0">
                <a:latin typeface="楷体" panose="02010609060101010101" charset="-122"/>
                <a:ea typeface="楷体" panose="02010609060101010101" charset="-122"/>
                <a:cs typeface="楷体" panose="02010609060101010101" charset="-122"/>
              </a:rPr>
              <a:t>（d）2014</a:t>
            </a:r>
            <a:r>
              <a:rPr lang="zh-CN" altLang="en-US" sz="1600" dirty="0">
                <a:latin typeface="楷体" panose="02010609060101010101" charset="-122"/>
                <a:ea typeface="楷体" panose="02010609060101010101" charset="-122"/>
                <a:cs typeface="楷体" panose="02010609060101010101" charset="-122"/>
              </a:rPr>
              <a:t>年出度加权网络                （</a:t>
            </a:r>
            <a:r>
              <a:rPr lang="en-US" altLang="zh-CN" sz="1600" dirty="0">
                <a:latin typeface="楷体" panose="02010609060101010101" charset="-122"/>
                <a:ea typeface="楷体" panose="02010609060101010101" charset="-122"/>
                <a:cs typeface="楷体" panose="02010609060101010101" charset="-122"/>
              </a:rPr>
              <a:t>e）2018</a:t>
            </a:r>
            <a:r>
              <a:rPr lang="zh-CN" altLang="en-US" sz="1600" dirty="0">
                <a:latin typeface="楷体" panose="02010609060101010101" charset="-122"/>
                <a:ea typeface="楷体" panose="02010609060101010101" charset="-122"/>
                <a:cs typeface="楷体" panose="02010609060101010101" charset="-122"/>
              </a:rPr>
              <a:t>年出度加权网络               （</a:t>
            </a:r>
            <a:r>
              <a:rPr lang="en-US" altLang="zh-CN" sz="1600" dirty="0">
                <a:latin typeface="楷体" panose="02010609060101010101" charset="-122"/>
                <a:ea typeface="楷体" panose="02010609060101010101" charset="-122"/>
                <a:cs typeface="楷体" panose="02010609060101010101" charset="-122"/>
              </a:rPr>
              <a:t>f）2020</a:t>
            </a:r>
            <a:r>
              <a:rPr lang="zh-CN" altLang="en-US" sz="1600" dirty="0">
                <a:latin typeface="楷体" panose="02010609060101010101" charset="-122"/>
                <a:ea typeface="楷体" panose="02010609060101010101" charset="-122"/>
                <a:cs typeface="楷体" panose="02010609060101010101" charset="-122"/>
              </a:rPr>
              <a:t>年出度加权网络</a:t>
            </a:r>
          </a:p>
          <a:p>
            <a:pPr algn="ctr" eaLnBrk="1" hangingPunct="1">
              <a:lnSpc>
                <a:spcPct val="150000"/>
              </a:lnSpc>
            </a:pPr>
            <a:r>
              <a:rPr lang="zh-CN" altLang="en-US" sz="1600" dirty="0">
                <a:latin typeface="楷体" panose="02010609060101010101" charset="-122"/>
                <a:ea typeface="楷体" panose="02010609060101010101" charset="-122"/>
                <a:cs typeface="楷体" panose="02010609060101010101" charset="-122"/>
              </a:rPr>
              <a:t>图9.1 “一带一路”沿线国家贸易网络关联图</a:t>
            </a:r>
          </a:p>
          <a:p>
            <a:pPr eaLnBrk="1" hangingPunct="1">
              <a:lnSpc>
                <a:spcPct val="150000"/>
              </a:lnSpc>
            </a:pPr>
            <a:endParaRPr lang="en-US" altLang="zh-CN" sz="1600" dirty="0">
              <a:latin typeface="楷体" panose="02010609060101010101" charset="-122"/>
              <a:ea typeface="楷体" panose="02010609060101010101" charset="-122"/>
              <a:cs typeface="楷体" panose="02010609060101010101"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18</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55759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一、贸易网络全局分析</a:t>
            </a: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4" name="图片 1"/>
          <p:cNvPicPr>
            <a:picLocks noChangeAspect="1"/>
          </p:cNvPicPr>
          <p:nvPr/>
        </p:nvPicPr>
        <p:blipFill>
          <a:blip r:embed="rId2"/>
          <a:srcRect t="8789" r="434" b="6573"/>
          <a:stretch>
            <a:fillRect/>
          </a:stretch>
        </p:blipFill>
        <p:spPr>
          <a:xfrm>
            <a:off x="979170" y="982980"/>
            <a:ext cx="2590165" cy="2201545"/>
          </a:xfrm>
          <a:prstGeom prst="rect">
            <a:avLst/>
          </a:prstGeom>
          <a:ln>
            <a:noFill/>
          </a:ln>
        </p:spPr>
      </p:pic>
      <p:pic>
        <p:nvPicPr>
          <p:cNvPr id="20" name="图片 1"/>
          <p:cNvPicPr>
            <a:picLocks noChangeAspect="1"/>
          </p:cNvPicPr>
          <p:nvPr/>
        </p:nvPicPr>
        <p:blipFill>
          <a:blip r:embed="rId3"/>
          <a:srcRect l="1" t="9029" r="73" b="6573"/>
          <a:stretch>
            <a:fillRect/>
          </a:stretch>
        </p:blipFill>
        <p:spPr>
          <a:xfrm>
            <a:off x="5114290" y="1025525"/>
            <a:ext cx="2604770" cy="2200275"/>
          </a:xfrm>
          <a:prstGeom prst="rect">
            <a:avLst/>
          </a:prstGeom>
          <a:ln>
            <a:noFill/>
          </a:ln>
        </p:spPr>
      </p:pic>
      <p:pic>
        <p:nvPicPr>
          <p:cNvPr id="18" name="图片 1"/>
          <p:cNvPicPr>
            <a:picLocks noChangeAspect="1"/>
          </p:cNvPicPr>
          <p:nvPr/>
        </p:nvPicPr>
        <p:blipFill rotWithShape="1">
          <a:blip r:embed="rId4"/>
          <a:srcRect l="6092" t="8789" r="-168" b="7416"/>
          <a:stretch>
            <a:fillRect/>
          </a:stretch>
        </p:blipFill>
        <p:spPr bwMode="auto">
          <a:xfrm>
            <a:off x="8768080" y="971550"/>
            <a:ext cx="2480310" cy="2212975"/>
          </a:xfrm>
          <a:prstGeom prst="rect">
            <a:avLst/>
          </a:prstGeom>
          <a:ln>
            <a:noFill/>
          </a:ln>
        </p:spPr>
      </p:pic>
      <p:pic>
        <p:nvPicPr>
          <p:cNvPr id="801011310" name="图片 1"/>
          <p:cNvPicPr>
            <a:picLocks noChangeAspect="1"/>
          </p:cNvPicPr>
          <p:nvPr/>
        </p:nvPicPr>
        <p:blipFill>
          <a:blip r:embed="rId5"/>
          <a:srcRect t="7947" r="795" b="6693"/>
          <a:stretch>
            <a:fillRect/>
          </a:stretch>
        </p:blipFill>
        <p:spPr>
          <a:xfrm>
            <a:off x="1237615" y="3623310"/>
            <a:ext cx="2480945" cy="2133600"/>
          </a:xfrm>
          <a:prstGeom prst="rect">
            <a:avLst/>
          </a:prstGeom>
          <a:ln>
            <a:noFill/>
          </a:ln>
        </p:spPr>
      </p:pic>
      <p:pic>
        <p:nvPicPr>
          <p:cNvPr id="19" name="图片 1"/>
          <p:cNvPicPr>
            <a:picLocks noChangeAspect="1"/>
          </p:cNvPicPr>
          <p:nvPr/>
        </p:nvPicPr>
        <p:blipFill>
          <a:blip r:embed="rId6"/>
          <a:srcRect l="-1" t="8186" r="-890" b="6093"/>
          <a:stretch>
            <a:fillRect/>
          </a:stretch>
        </p:blipFill>
        <p:spPr>
          <a:xfrm>
            <a:off x="5170170" y="3623310"/>
            <a:ext cx="2548890" cy="2165985"/>
          </a:xfrm>
          <a:prstGeom prst="rect">
            <a:avLst/>
          </a:prstGeom>
          <a:ln>
            <a:noFill/>
          </a:ln>
        </p:spPr>
      </p:pic>
      <p:pic>
        <p:nvPicPr>
          <p:cNvPr id="969887419" name="图片 1"/>
          <p:cNvPicPr>
            <a:picLocks noChangeAspect="1"/>
          </p:cNvPicPr>
          <p:nvPr/>
        </p:nvPicPr>
        <p:blipFill>
          <a:blip r:embed="rId7"/>
          <a:srcRect t="8187" r="1155" b="5851"/>
          <a:stretch>
            <a:fillRect/>
          </a:stretch>
        </p:blipFill>
        <p:spPr>
          <a:xfrm>
            <a:off x="8639175" y="3623310"/>
            <a:ext cx="2461895" cy="2139950"/>
          </a:xfrm>
          <a:prstGeom prst="rect">
            <a:avLst/>
          </a:prstGeom>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29554" y="1183341"/>
            <a:ext cx="10525655" cy="5238974"/>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a:t>
            </a:fld>
            <a:endParaRPr lang="zh-CN" altLang="en-US" sz="2000" dirty="0">
              <a:solidFill>
                <a:schemeClr val="tx1"/>
              </a:solidFill>
            </a:endParaRPr>
          </a:p>
        </p:txBody>
      </p:sp>
      <p:sp>
        <p:nvSpPr>
          <p:cNvPr id="10" name="圆角矩形 9"/>
          <p:cNvSpPr/>
          <p:nvPr/>
        </p:nvSpPr>
        <p:spPr>
          <a:xfrm>
            <a:off x="2647315" y="1758315"/>
            <a:ext cx="8807450" cy="722630"/>
          </a:xfrm>
          <a:prstGeom prst="roundRect">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cs typeface="楷体" panose="02010609060101010101" charset="-122"/>
                <a:sym typeface="+mn-ea"/>
              </a:rPr>
              <a:t>第一节</a:t>
            </a:r>
            <a:r>
              <a:rPr lang="en-US" altLang="zh-CN" sz="2800" b="1" dirty="0">
                <a:latin typeface="楷体" panose="02010609060101010101" charset="-122"/>
                <a:ea typeface="楷体" panose="02010609060101010101" charset="-122"/>
                <a:cs typeface="楷体" panose="02010609060101010101" charset="-122"/>
                <a:sym typeface="+mn-ea"/>
              </a:rPr>
              <a:t> </a:t>
            </a:r>
            <a:r>
              <a:rPr lang="zh-CN" altLang="en-US" sz="2800" b="1" dirty="0">
                <a:latin typeface="楷体" panose="02010609060101010101" charset="-122"/>
                <a:ea typeface="楷体" panose="02010609060101010101" charset="-122"/>
                <a:cs typeface="楷体" panose="02010609060101010101" charset="-122"/>
                <a:sym typeface="+mn-ea"/>
              </a:rPr>
              <a:t>引言</a:t>
            </a:r>
          </a:p>
        </p:txBody>
      </p:sp>
      <p:sp>
        <p:nvSpPr>
          <p:cNvPr id="11" name="圆角矩形 10"/>
          <p:cNvSpPr/>
          <p:nvPr/>
        </p:nvSpPr>
        <p:spPr>
          <a:xfrm>
            <a:off x="2647315" y="3594100"/>
            <a:ext cx="8808720"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spcAft>
                <a:spcPct val="35000"/>
              </a:spcAft>
              <a:buClrTx/>
              <a:buSzTx/>
              <a:buFontTx/>
            </a:pPr>
            <a:r>
              <a:rPr lang="zh-CN" altLang="en-US" sz="2800" b="1" dirty="0">
                <a:latin typeface="楷体" panose="02010609060101010101" charset="-122"/>
                <a:ea typeface="楷体" panose="02010609060101010101" charset="-122"/>
                <a:sym typeface="+mn-ea"/>
              </a:rPr>
              <a:t>第三节 </a:t>
            </a:r>
            <a:r>
              <a:rPr lang="zh-CN" altLang="en-US" sz="2800" b="1" dirty="0">
                <a:latin typeface="楷体" panose="02010609060101010101" charset="-122"/>
                <a:ea typeface="楷体" panose="02010609060101010101" charset="-122"/>
                <a:cs typeface="楷体" panose="02010609060101010101" charset="-122"/>
                <a:sym typeface="+mn-ea"/>
              </a:rPr>
              <a:t>“一带一路”贸易网络关联关系分析</a:t>
            </a:r>
          </a:p>
        </p:txBody>
      </p:sp>
      <p:sp>
        <p:nvSpPr>
          <p:cNvPr id="15" name="圆角矩形 14"/>
          <p:cNvSpPr/>
          <p:nvPr/>
        </p:nvSpPr>
        <p:spPr>
          <a:xfrm>
            <a:off x="2647315" y="4505325"/>
            <a:ext cx="880935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gn="l">
              <a:lnSpc>
                <a:spcPct val="100000"/>
              </a:lnSpc>
              <a:spcAft>
                <a:spcPct val="35000"/>
              </a:spcAft>
              <a:buClrTx/>
              <a:buSzTx/>
              <a:buFontTx/>
            </a:pPr>
            <a:r>
              <a:rPr lang="zh-CN" altLang="en-US" sz="2800" b="1" dirty="0">
                <a:latin typeface="楷体" panose="02010609060101010101" charset="-122"/>
                <a:ea typeface="楷体" panose="02010609060101010101" charset="-122"/>
                <a:sym typeface="+mn-ea"/>
              </a:rPr>
              <a:t>第四节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cs typeface="楷体" panose="02010609060101010101" charset="-122"/>
                <a:sym typeface="+mn-ea"/>
              </a:rPr>
              <a:t>“一带一路”沿线国家贸易影响机制研究</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791" y="595281"/>
            <a:ext cx="1972024" cy="1972024"/>
          </a:xfrm>
          <a:prstGeom prst="rect">
            <a:avLst/>
          </a:prstGeom>
        </p:spPr>
      </p:pic>
      <p:sp>
        <p:nvSpPr>
          <p:cNvPr id="3" name="圆角矩形 14"/>
          <p:cNvSpPr/>
          <p:nvPr/>
        </p:nvSpPr>
        <p:spPr>
          <a:xfrm>
            <a:off x="2647315" y="2682875"/>
            <a:ext cx="880808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gn="l">
              <a:lnSpc>
                <a:spcPct val="100000"/>
              </a:lnSpc>
              <a:spcAft>
                <a:spcPct val="35000"/>
              </a:spcAft>
              <a:buClrTx/>
              <a:buSzTx/>
              <a:buFontTx/>
            </a:pPr>
            <a:r>
              <a:rPr lang="zh-CN" altLang="en-US" sz="2800" b="1" dirty="0">
                <a:latin typeface="楷体" panose="02010609060101010101" charset="-122"/>
                <a:ea typeface="楷体" panose="02010609060101010101" charset="-122"/>
                <a:sym typeface="+mn-ea"/>
              </a:rPr>
              <a:t>第二节</a:t>
            </a:r>
            <a:r>
              <a:rPr lang="en-US" altLang="zh-CN" sz="2800" b="1" dirty="0">
                <a:latin typeface="楷体" panose="02010609060101010101" charset="-122"/>
                <a:ea typeface="楷体" panose="02010609060101010101" charset="-122"/>
                <a:sym typeface="+mn-ea"/>
              </a:rPr>
              <a:t> </a:t>
            </a:r>
            <a:r>
              <a:rPr lang="zh-CN" altLang="en-US" sz="2800" b="1" dirty="0">
                <a:latin typeface="楷体" panose="02010609060101010101" charset="-122"/>
                <a:ea typeface="楷体" panose="02010609060101010101" charset="-122"/>
                <a:cs typeface="楷体" panose="02010609060101010101" charset="-122"/>
                <a:sym typeface="+mn-ea"/>
              </a:rPr>
              <a:t>模型设定及数据说明 </a:t>
            </a:r>
          </a:p>
        </p:txBody>
      </p:sp>
      <p:sp>
        <p:nvSpPr>
          <p:cNvPr id="8" name="Rectangle 2"/>
          <p:cNvSpPr txBox="1">
            <a:spLocks noChangeArrowheads="1"/>
          </p:cNvSpPr>
          <p:nvPr/>
        </p:nvSpPr>
        <p:spPr>
          <a:xfrm>
            <a:off x="1381771" y="158149"/>
            <a:ext cx="983274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本章内容</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a:p>
            <a:pPr algn="ctr"/>
            <a:endParaRPr lang="zh-CN" altLang="en-US" sz="2800" b="1">
              <a:solidFill>
                <a:schemeClr val="bg1"/>
              </a:solidFill>
            </a:endParaRPr>
          </a:p>
        </p:txBody>
      </p:sp>
      <p:sp>
        <p:nvSpPr>
          <p:cNvPr id="2" name="圆角矩形 1"/>
          <p:cNvSpPr/>
          <p:nvPr/>
        </p:nvSpPr>
        <p:spPr>
          <a:xfrm>
            <a:off x="2647950" y="5561965"/>
            <a:ext cx="8808720"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spcAft>
                <a:spcPct val="35000"/>
              </a:spcAft>
              <a:buClrTx/>
              <a:buSzTx/>
              <a:buFontTx/>
            </a:pPr>
            <a:r>
              <a:rPr lang="zh-CN" altLang="en-US" sz="2800" b="1" dirty="0">
                <a:latin typeface="楷体" panose="02010609060101010101" charset="-122"/>
                <a:ea typeface="楷体" panose="02010609060101010101" charset="-122"/>
                <a:sym typeface="+mn-ea"/>
              </a:rPr>
              <a:t>第五节</a:t>
            </a:r>
            <a:r>
              <a:rPr lang="zh-CN" altLang="en-US" sz="2800" b="1" dirty="0">
                <a:latin typeface="楷体" panose="02010609060101010101" charset="-122"/>
                <a:ea typeface="楷体" panose="02010609060101010101" charset="-122"/>
                <a:cs typeface="楷体" panose="02010609060101010101" charset="-122"/>
                <a:sym typeface="+mn-ea"/>
              </a:rPr>
              <a:t> 结论与启示</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800735" y="370205"/>
            <a:ext cx="11179810"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dirty="0">
              <a:latin typeface="楷体" panose="02010609060101010101" charset="-122"/>
              <a:ea typeface="楷体" panose="02010609060101010101" charset="-122"/>
              <a:sym typeface="+mn-ea"/>
            </a:endParaRPr>
          </a:p>
          <a:p>
            <a:pPr indent="252095" algn="just" defTabSz="266700" eaLnBrk="1" fontAlgn="auto" hangingPunct="1">
              <a:lnSpc>
                <a:spcPts val="3400"/>
              </a:lnSpc>
              <a:spcBef>
                <a:spcPts val="700"/>
              </a:spcBef>
              <a:buClrTx/>
              <a:buSzTx/>
              <a:buFontTx/>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一带一路”沿线国家间贸易关系错综复杂，为更好地展示“一带一路”贸易网络的主要特点，采取刘林青等（2020）的方法，对沿线国家间的贸易流量设置2%阈值，提取具有样本代表性的70%-90%的贸易量进行可视化分析。以各国的入度数和出度数为权重计算各节点大小，展示沿线国家间的贸易全局关系，对入度数和出度数不小于10的国家名称进行标识，如图9.1所示。</a:t>
            </a:r>
          </a:p>
          <a:p>
            <a:pPr indent="252095" algn="just" defTabSz="266700" eaLnBrk="1" fontAlgn="auto" hangingPunct="1">
              <a:lnSpc>
                <a:spcPts val="3400"/>
              </a:lnSpc>
              <a:spcBef>
                <a:spcPts val="700"/>
              </a:spcBef>
              <a:buClrTx/>
              <a:buSzTx/>
              <a:buFontTx/>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可以发现：多数国家拥有较大节点，表明“一带一路”沿线国家之间的贸易网络关系较为紧密。2014年、2018年和2020年中国、印度 、土耳其三个国家的进口贸易节点明显大于出口贸易节点。究其原因，三个国家均为人口大国，内部需求旺盛，有助于进口贸易关系的发展。值得注意的是，2014年三个国家入度数分别为51、39和35，2018年为55、41和37，2020年为55、39和36，说明随着“一带一路”倡议的推进，三个国家的贸易活跃度于2018年呈现增强态势；然而，受新冠疫情的影响，2020年印度和和土耳其的进口规模均有所下降，而中国贸易进口则保持了活跃性，体现了中国进口贸易的生命力。</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19</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40608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贸易网络全局分析</a:t>
            </a:r>
          </a:p>
        </p:txBody>
      </p:sp>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800735" y="370205"/>
            <a:ext cx="11179810"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dirty="0">
              <a:latin typeface="楷体" panose="02010609060101010101" charset="-122"/>
              <a:ea typeface="楷体" panose="02010609060101010101" charset="-122"/>
              <a:sym typeface="+mn-ea"/>
            </a:endParaRPr>
          </a:p>
          <a:p>
            <a:pPr indent="252095" algn="just" defTabSz="266700" eaLnBrk="1" fontAlgn="auto" hangingPunct="1">
              <a:lnSpc>
                <a:spcPts val="3400"/>
              </a:lnSpc>
              <a:spcBef>
                <a:spcPts val="700"/>
              </a:spcBef>
              <a:buClrTx/>
              <a:buSzTx/>
              <a:buFontTx/>
            </a:pP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p>
          <a:p>
            <a:pPr indent="252095" algn="just" defTabSz="266700" eaLnBrk="1" fontAlgn="auto" hangingPunct="1">
              <a:lnSpc>
                <a:spcPts val="3400"/>
              </a:lnSpc>
              <a:spcBef>
                <a:spcPts val="700"/>
              </a:spcBef>
              <a:buClrTx/>
              <a:buSzTx/>
              <a:buFontTx/>
            </a:pP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eaLnBrk="1" fontAlgn="auto" hangingPunct="1">
              <a:lnSpc>
                <a:spcPts val="3400"/>
              </a:lnSpc>
              <a:spcBef>
                <a:spcPts val="700"/>
              </a:spcBef>
              <a:buClrTx/>
              <a:buSzTx/>
              <a:buFontTx/>
            </a:pP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eaLnBrk="1" fontAlgn="auto" hangingPunct="1">
              <a:lnSpc>
                <a:spcPts val="3400"/>
              </a:lnSpc>
              <a:spcBef>
                <a:spcPts val="700"/>
              </a:spcBef>
              <a:buClrTx/>
              <a:buSzTx/>
              <a:buFontTx/>
            </a:pPr>
            <a:endPar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eaLnBrk="1" fontAlgn="auto" hangingPunct="1">
              <a:lnSpc>
                <a:spcPts val="3400"/>
              </a:lnSpc>
              <a:spcBef>
                <a:spcPts val="700"/>
              </a:spcBef>
              <a:buClrTx/>
              <a:buSzTx/>
              <a:buFontTx/>
            </a:pPr>
            <a:r>
              <a:rPr lang="en-US" altLang="zh-CN" sz="1600" dirty="0">
                <a:latin typeface="楷体" panose="02010609060101010101" charset="-122"/>
                <a:ea typeface="楷体" panose="02010609060101010101" charset="-122"/>
                <a:cs typeface="楷体" panose="02010609060101010101" charset="-122"/>
                <a:sym typeface="+mn-ea"/>
              </a:rPr>
              <a:t>       </a:t>
            </a:r>
            <a:r>
              <a:rPr lang="zh-CN" altLang="en-US" sz="1600" dirty="0">
                <a:latin typeface="楷体" panose="02010609060101010101" charset="-122"/>
                <a:ea typeface="楷体" panose="02010609060101010101" charset="-122"/>
                <a:cs typeface="楷体" panose="02010609060101010101" charset="-122"/>
                <a:sym typeface="+mn-ea"/>
              </a:rPr>
              <a:t>（a）2014年入度	</a:t>
            </a:r>
            <a:r>
              <a:rPr lang="en-US" altLang="zh-CN" sz="1600" dirty="0">
                <a:latin typeface="楷体" panose="02010609060101010101" charset="-122"/>
                <a:ea typeface="楷体" panose="02010609060101010101" charset="-122"/>
                <a:cs typeface="楷体" panose="02010609060101010101" charset="-122"/>
                <a:sym typeface="+mn-ea"/>
              </a:rPr>
              <a:t>                    </a:t>
            </a:r>
            <a:r>
              <a:rPr lang="zh-CN" altLang="en-US" sz="1600" dirty="0">
                <a:latin typeface="楷体" panose="02010609060101010101" charset="-122"/>
                <a:ea typeface="楷体" panose="02010609060101010101" charset="-122"/>
                <a:cs typeface="楷体" panose="02010609060101010101" charset="-122"/>
                <a:sym typeface="+mn-ea"/>
              </a:rPr>
              <a:t>（b）2018年入度	</a:t>
            </a:r>
            <a:r>
              <a:rPr lang="en-US" altLang="zh-CN" sz="1600" dirty="0">
                <a:latin typeface="楷体" panose="02010609060101010101" charset="-122"/>
                <a:ea typeface="楷体" panose="02010609060101010101" charset="-122"/>
                <a:cs typeface="楷体" panose="02010609060101010101" charset="-122"/>
                <a:sym typeface="+mn-ea"/>
              </a:rPr>
              <a:t>                   </a:t>
            </a:r>
            <a:r>
              <a:rPr lang="zh-CN" altLang="en-US" sz="1600" dirty="0">
                <a:latin typeface="楷体" panose="02010609060101010101" charset="-122"/>
                <a:ea typeface="楷体" panose="02010609060101010101" charset="-122"/>
                <a:cs typeface="楷体" panose="02010609060101010101" charset="-122"/>
                <a:sym typeface="+mn-ea"/>
              </a:rPr>
              <a:t>（c）2020年入度</a:t>
            </a:r>
          </a:p>
          <a:p>
            <a:pPr algn="l" defTabSz="914400" eaLnBrk="1" fontAlgn="auto" hangingPunct="1">
              <a:lnSpc>
                <a:spcPct val="150000"/>
              </a:lnSpc>
              <a:spcBef>
                <a:spcPts val="700"/>
              </a:spcBef>
              <a:buClrTx/>
              <a:buSzTx/>
              <a:buFontTx/>
            </a:pPr>
            <a:r>
              <a:rPr lang="zh-CN" altLang="en-US" sz="1600" dirty="0">
                <a:latin typeface="楷体" panose="02010609060101010101" charset="-122"/>
                <a:ea typeface="楷体" panose="02010609060101010101" charset="-122"/>
                <a:cs typeface="楷体" panose="02010609060101010101" charset="-122"/>
                <a:sym typeface="+mn-ea"/>
              </a:rPr>
              <a:t> </a:t>
            </a:r>
            <a:r>
              <a:rPr lang="en-US" altLang="zh-CN" sz="1600" dirty="0">
                <a:latin typeface="楷体" panose="02010609060101010101" charset="-122"/>
                <a:ea typeface="楷体" panose="02010609060101010101" charset="-122"/>
                <a:cs typeface="楷体" panose="02010609060101010101" charset="-122"/>
                <a:sym typeface="+mn-ea"/>
              </a:rPr>
              <a:t>   </a:t>
            </a:r>
          </a:p>
          <a:p>
            <a:pPr algn="l" defTabSz="914400" eaLnBrk="1" fontAlgn="auto" hangingPunct="1">
              <a:lnSpc>
                <a:spcPct val="150000"/>
              </a:lnSpc>
              <a:spcBef>
                <a:spcPts val="700"/>
              </a:spcBef>
              <a:buClrTx/>
              <a:buSzTx/>
              <a:buFontTx/>
            </a:pPr>
            <a:endParaRPr lang="en-US" altLang="zh-CN" sz="1600" dirty="0">
              <a:latin typeface="楷体" panose="02010609060101010101" charset="-122"/>
              <a:ea typeface="楷体" panose="02010609060101010101" charset="-122"/>
              <a:cs typeface="楷体" panose="02010609060101010101" charset="-122"/>
              <a:sym typeface="+mn-ea"/>
            </a:endParaRPr>
          </a:p>
          <a:p>
            <a:pPr algn="l" defTabSz="914400" eaLnBrk="1" fontAlgn="auto" hangingPunct="1">
              <a:lnSpc>
                <a:spcPct val="150000"/>
              </a:lnSpc>
              <a:spcBef>
                <a:spcPts val="700"/>
              </a:spcBef>
              <a:buClrTx/>
              <a:buSzTx/>
              <a:buFontTx/>
            </a:pPr>
            <a:endParaRPr lang="zh-CN" altLang="en-US" sz="1600" dirty="0">
              <a:latin typeface="楷体" panose="02010609060101010101" charset="-122"/>
              <a:ea typeface="楷体" panose="02010609060101010101" charset="-122"/>
              <a:cs typeface="楷体" panose="02010609060101010101" charset="-122"/>
              <a:sym typeface="+mn-ea"/>
            </a:endParaRPr>
          </a:p>
          <a:p>
            <a:pPr algn="l" defTabSz="914400" eaLnBrk="1" fontAlgn="auto" hangingPunct="1">
              <a:lnSpc>
                <a:spcPct val="150000"/>
              </a:lnSpc>
              <a:spcBef>
                <a:spcPts val="700"/>
              </a:spcBef>
              <a:buClrTx/>
              <a:buSzTx/>
              <a:buFontTx/>
            </a:pPr>
            <a:endParaRPr lang="zh-CN" altLang="en-US" sz="1600" dirty="0">
              <a:latin typeface="楷体" panose="02010609060101010101" charset="-122"/>
              <a:ea typeface="楷体" panose="02010609060101010101" charset="-122"/>
              <a:cs typeface="楷体" panose="02010609060101010101" charset="-122"/>
              <a:sym typeface="+mn-ea"/>
            </a:endParaRPr>
          </a:p>
          <a:p>
            <a:pPr algn="l" defTabSz="914400" eaLnBrk="1" fontAlgn="auto" hangingPunct="1">
              <a:lnSpc>
                <a:spcPct val="150000"/>
              </a:lnSpc>
              <a:spcBef>
                <a:spcPts val="700"/>
              </a:spcBef>
              <a:buClrTx/>
              <a:buSzTx/>
              <a:buFontTx/>
            </a:pPr>
            <a:endParaRPr lang="zh-CN" altLang="en-US" sz="1600" dirty="0">
              <a:latin typeface="楷体" panose="02010609060101010101" charset="-122"/>
              <a:ea typeface="楷体" panose="02010609060101010101" charset="-122"/>
              <a:cs typeface="楷体" panose="02010609060101010101" charset="-122"/>
              <a:sym typeface="+mn-ea"/>
            </a:endParaRPr>
          </a:p>
          <a:p>
            <a:pPr algn="l" defTabSz="914400" eaLnBrk="1" fontAlgn="auto" hangingPunct="1">
              <a:lnSpc>
                <a:spcPct val="150000"/>
              </a:lnSpc>
              <a:spcBef>
                <a:spcPts val="700"/>
              </a:spcBef>
              <a:buClrTx/>
              <a:buSzTx/>
              <a:buFontTx/>
            </a:pPr>
            <a:r>
              <a:rPr lang="zh-CN" altLang="en-US" sz="1600" dirty="0">
                <a:latin typeface="楷体" panose="02010609060101010101" charset="-122"/>
                <a:ea typeface="楷体" panose="02010609060101010101" charset="-122"/>
                <a:cs typeface="楷体" panose="02010609060101010101" charset="-122"/>
                <a:sym typeface="+mn-ea"/>
              </a:rPr>
              <a:t>	（d）2014年出度</a:t>
            </a:r>
            <a:r>
              <a:rPr lang="en-US" altLang="zh-CN" sz="1600" dirty="0">
                <a:latin typeface="楷体" panose="02010609060101010101" charset="-122"/>
                <a:ea typeface="楷体" panose="02010609060101010101" charset="-122"/>
                <a:cs typeface="楷体" panose="02010609060101010101" charset="-122"/>
                <a:sym typeface="+mn-ea"/>
              </a:rPr>
              <a:t>                  </a:t>
            </a:r>
            <a:r>
              <a:rPr lang="zh-CN" altLang="en-US" sz="1600" dirty="0">
                <a:latin typeface="楷体" panose="02010609060101010101" charset="-122"/>
                <a:ea typeface="楷体" panose="02010609060101010101" charset="-122"/>
                <a:cs typeface="楷体" panose="02010609060101010101" charset="-122"/>
                <a:sym typeface="+mn-ea"/>
              </a:rPr>
              <a:t>	（e）2018年出度</a:t>
            </a:r>
            <a:r>
              <a:rPr lang="en-US" altLang="zh-CN" sz="1600" dirty="0">
                <a:latin typeface="楷体" panose="02010609060101010101" charset="-122"/>
                <a:ea typeface="楷体" panose="02010609060101010101" charset="-122"/>
                <a:cs typeface="楷体" panose="02010609060101010101" charset="-122"/>
                <a:sym typeface="+mn-ea"/>
              </a:rPr>
              <a:t>       </a:t>
            </a:r>
            <a:r>
              <a:rPr lang="zh-CN" altLang="en-US" sz="1600" dirty="0">
                <a:latin typeface="楷体" panose="02010609060101010101" charset="-122"/>
                <a:ea typeface="楷体" panose="02010609060101010101" charset="-122"/>
                <a:cs typeface="楷体" panose="02010609060101010101" charset="-122"/>
                <a:sym typeface="+mn-ea"/>
              </a:rPr>
              <a:t>	（f）2020年出度</a:t>
            </a:r>
          </a:p>
          <a:p>
            <a:pPr algn="ctr" defTabSz="914400" eaLnBrk="1" fontAlgn="auto" hangingPunct="1">
              <a:lnSpc>
                <a:spcPct val="150000"/>
              </a:lnSpc>
              <a:spcBef>
                <a:spcPts val="700"/>
              </a:spcBef>
              <a:buClrTx/>
              <a:buSzTx/>
              <a:buFontTx/>
            </a:pPr>
            <a:r>
              <a:rPr lang="zh-CN" altLang="en-US" sz="1600" dirty="0">
                <a:latin typeface="楷体" panose="02010609060101010101" charset="-122"/>
                <a:ea typeface="楷体" panose="02010609060101010101" charset="-122"/>
                <a:cs typeface="楷体" panose="02010609060101010101" charset="-122"/>
                <a:sym typeface="+mn-ea"/>
              </a:rPr>
              <a:t>图9.2 “一带一路”沿线国家贸易网络节点度分布图</a:t>
            </a:r>
          </a:p>
          <a:p>
            <a:pPr algn="l" defTabSz="914400" eaLnBrk="1" fontAlgn="auto" hangingPunct="1">
              <a:lnSpc>
                <a:spcPct val="150000"/>
              </a:lnSpc>
              <a:spcBef>
                <a:spcPts val="700"/>
              </a:spcBef>
              <a:buClrTx/>
              <a:buSzTx/>
              <a:buFontTx/>
            </a:pPr>
            <a:endParaRPr lang="zh-CN" altLang="en-US" sz="1600" dirty="0">
              <a:latin typeface="楷体" panose="02010609060101010101" charset="-122"/>
              <a:ea typeface="楷体" panose="02010609060101010101" charset="-122"/>
              <a:cs typeface="楷体" panose="02010609060101010101" charset="-122"/>
              <a:sym typeface="+mn-ea"/>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20</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40608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贸易网络全局分析</a:t>
            </a:r>
          </a:p>
        </p:txBody>
      </p:sp>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9" name="图片 157"/>
          <p:cNvPicPr>
            <a:picLocks noChangeAspect="1"/>
          </p:cNvPicPr>
          <p:nvPr/>
        </p:nvPicPr>
        <p:blipFill>
          <a:blip r:embed="rId2"/>
          <a:srcRect t="8490"/>
          <a:stretch>
            <a:fillRect/>
          </a:stretch>
        </p:blipFill>
        <p:spPr>
          <a:xfrm>
            <a:off x="1626235" y="843280"/>
            <a:ext cx="8836025" cy="2258695"/>
          </a:xfrm>
          <a:prstGeom prst="rect">
            <a:avLst/>
          </a:prstGeom>
          <a:noFill/>
          <a:ln>
            <a:noFill/>
          </a:ln>
        </p:spPr>
      </p:pic>
      <p:pic>
        <p:nvPicPr>
          <p:cNvPr id="2" name="图片 158"/>
          <p:cNvPicPr>
            <a:picLocks noChangeAspect="1"/>
          </p:cNvPicPr>
          <p:nvPr/>
        </p:nvPicPr>
        <p:blipFill>
          <a:blip r:embed="rId3"/>
          <a:srcRect t="9006"/>
          <a:stretch>
            <a:fillRect/>
          </a:stretch>
        </p:blipFill>
        <p:spPr>
          <a:xfrm>
            <a:off x="1774825" y="3623310"/>
            <a:ext cx="8858250" cy="21767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641350" y="1383030"/>
            <a:ext cx="11179810" cy="430403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dirty="0">
              <a:latin typeface="楷体" panose="02010609060101010101" charset="-122"/>
              <a:ea typeface="楷体" panose="02010609060101010101" charset="-122"/>
              <a:sym typeface="+mn-ea"/>
            </a:endParaRPr>
          </a:p>
          <a:p>
            <a:pPr indent="252095" algn="just" defTabSz="266700" eaLnBrk="1" fontAlgn="auto" hangingPunct="1">
              <a:lnSpc>
                <a:spcPts val="3400"/>
              </a:lnSpc>
              <a:spcBef>
                <a:spcPts val="700"/>
              </a:spcBef>
              <a:buClrTx/>
              <a:buSzTx/>
              <a:buFontTx/>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为了更明确节点度的分布情况，本文以度数为横坐标轴，国家数为纵坐标轴，绘制了沿线各国2014年、2018年和2020年的入度和出度分布直方图，如图9.2所示。“一带一路”沿线国家贸易网络的入度分布呈现为右偏，2014年、2018年和2020年入度峰值均在0~5之间，出度峰值均在5~10之间，说明沿线国家中存在少数国家拥有较多的贸易伙伴，呈现“核心﹣外围”的贸易格局。与入度所呈现的两极分化的趋势相比，出度的最大值与偏度更小，峰波也出现小幅度右移的现象。表明沿线小部分国家具有较强的发展进口贸易关系的能力，而大多国家发展出口贸易关系的能力却相对均匀。</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21</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40608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贸易网络全局分析</a:t>
            </a:r>
          </a:p>
        </p:txBody>
      </p:sp>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800735" y="650240"/>
            <a:ext cx="11179810"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dirty="0">
              <a:latin typeface="楷体" panose="02010609060101010101" charset="-122"/>
              <a:ea typeface="楷体" panose="02010609060101010101" charset="-122"/>
              <a:sym typeface="+mn-ea"/>
            </a:endParaRPr>
          </a:p>
          <a:p>
            <a:pPr indent="252095" algn="just" defTabSz="266700" eaLnBrk="1" fontAlgn="auto" hangingPunct="1">
              <a:lnSpc>
                <a:spcPts val="3400"/>
              </a:lnSpc>
              <a:spcBef>
                <a:spcPts val="700"/>
              </a:spcBef>
              <a:buClrTx/>
              <a:buSzTx/>
              <a:buFontTx/>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（一）整体网络指标分析</a:t>
            </a:r>
          </a:p>
          <a:p>
            <a:pPr indent="252095" algn="just" defTabSz="266700" eaLnBrk="1" fontAlgn="auto" hangingPunct="1">
              <a:lnSpc>
                <a:spcPts val="3400"/>
              </a:lnSpc>
              <a:spcBef>
                <a:spcPts val="700"/>
              </a:spcBef>
              <a:buClrTx/>
              <a:buSzTx/>
              <a:buFontTx/>
            </a:pP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根据式（9.1）至式（9.4），考察2014年、2018年和2020年“一带一路”整体贸易网络指标，其中，这三年的网络密度分别为0.7495、0.7856和0.7534，互惠性为0.7878、0.8115和0.8160，全局聚类系数分别为0.8813、0.8960和0.8985，以上计算结果表明贸易网络较为紧密，说明“一带一路”战略提出以来，沿线国家贸易网络化程度整体上得到了提高。纵向比较发现贸易网络密度于2018年上升，而2020年又有所下降，说明新冠疫情在一定程度上阻碍了“一带一路”沿线国家间的贸易联系。然而，各国间互惠性与全局聚类系数并未下降，且计算得到三个年份中连通三元组个数分别为95813、101509、94204，可知即使在新冠疫情下，“一带一路”倡议也在沿线各国间的贸易互惠关系中起到了积极作用，“一带一路”贸易网络显示了比较稳定的聚集性。</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22</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2343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贸易网络中心性分析</a:t>
            </a:r>
          </a:p>
        </p:txBody>
      </p:sp>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800735" y="370205"/>
            <a:ext cx="11179810"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dirty="0">
              <a:latin typeface="楷体" panose="02010609060101010101" charset="-122"/>
              <a:ea typeface="楷体" panose="02010609060101010101" charset="-122"/>
              <a:sym typeface="+mn-ea"/>
            </a:endParaRPr>
          </a:p>
          <a:p>
            <a:pPr indent="252095" algn="just" defTabSz="266700" eaLnBrk="1" fontAlgn="auto" hangingPunct="1">
              <a:lnSpc>
                <a:spcPts val="3400"/>
              </a:lnSpc>
              <a:spcBef>
                <a:spcPts val="700"/>
              </a:spcBef>
              <a:buClrTx/>
              <a:buSzTx/>
              <a:buFontTx/>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sym typeface="+mn-ea"/>
              </a:rPr>
              <a:t>（二）中心性网络指标分析</a:t>
            </a:r>
          </a:p>
          <a:p>
            <a:pPr indent="252095" algn="just" defTabSz="266700" eaLnBrk="1" fontAlgn="auto" hangingPunct="1">
              <a:lnSpc>
                <a:spcPts val="3400"/>
              </a:lnSpc>
              <a:spcBef>
                <a:spcPts val="700"/>
              </a:spcBef>
              <a:buClrTx/>
              <a:buSzTx/>
              <a:buFontTx/>
            </a:pP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根据式（9.5）-（9.12），考察了2014年、2018年和2020年“一带一路”沿线国家的中心性指标，由于</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PageRank</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指数解决了特征向量中心度在计算过程中可能出现的中心性传递的问题（赵景瑞和孙慧，2019），因此以</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PageRank</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指数为标准。</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2343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贸易网络中心性分析</a:t>
            </a:r>
          </a:p>
        </p:txBody>
      </p:sp>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4" name="图片 3"/>
          <p:cNvPicPr>
            <a:picLocks noChangeAspect="1"/>
          </p:cNvPicPr>
          <p:nvPr/>
        </p:nvPicPr>
        <p:blipFill>
          <a:blip r:embed="rId2"/>
          <a:stretch>
            <a:fillRect/>
          </a:stretch>
        </p:blipFill>
        <p:spPr>
          <a:xfrm>
            <a:off x="698500" y="2732405"/>
            <a:ext cx="6024880" cy="3284220"/>
          </a:xfrm>
          <a:prstGeom prst="rect">
            <a:avLst/>
          </a:prstGeom>
        </p:spPr>
      </p:pic>
      <p:pic>
        <p:nvPicPr>
          <p:cNvPr id="5" name="图片 4"/>
          <p:cNvPicPr>
            <a:picLocks noChangeAspect="1"/>
          </p:cNvPicPr>
          <p:nvPr/>
        </p:nvPicPr>
        <p:blipFill>
          <a:blip r:embed="rId3"/>
          <a:stretch>
            <a:fillRect/>
          </a:stretch>
        </p:blipFill>
        <p:spPr>
          <a:xfrm>
            <a:off x="2818765" y="2984500"/>
            <a:ext cx="6257290" cy="3315970"/>
          </a:xfrm>
          <a:prstGeom prst="rect">
            <a:avLst/>
          </a:prstGeom>
        </p:spPr>
      </p:pic>
      <p:pic>
        <p:nvPicPr>
          <p:cNvPr id="9" name="图片 8"/>
          <p:cNvPicPr>
            <a:picLocks noChangeAspect="1"/>
          </p:cNvPicPr>
          <p:nvPr/>
        </p:nvPicPr>
        <p:blipFill>
          <a:blip r:embed="rId4"/>
          <a:stretch>
            <a:fillRect/>
          </a:stretch>
        </p:blipFill>
        <p:spPr>
          <a:xfrm>
            <a:off x="6096000" y="3289935"/>
            <a:ext cx="5531485" cy="32410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800735" y="370205"/>
            <a:ext cx="11179810"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dirty="0">
              <a:latin typeface="楷体" panose="02010609060101010101" charset="-122"/>
              <a:ea typeface="楷体" panose="02010609060101010101" charset="-122"/>
              <a:sym typeface="+mn-ea"/>
            </a:endParaRPr>
          </a:p>
          <a:p>
            <a:pPr marL="342900" indent="-342900" algn="just" defTabSz="266700" eaLnBrk="1" fontAlgn="auto" hangingPunct="1">
              <a:lnSpc>
                <a:spcPts val="3400"/>
              </a:lnSpc>
              <a:spcBef>
                <a:spcPts val="700"/>
              </a:spcBef>
              <a:buClrTx/>
              <a:buSzTx/>
              <a:buFont typeface="Wingdings" panose="05000000000000000000" charset="0"/>
              <a:buChar char="Ø"/>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2014年，</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PageRank</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指数排名靠前的国家中，中国和印度的所有中心性指标排名均靠前，土耳其和捷克在入度、入接近中心性中排名靠前，而泰国则在出度与出中心性中占据优势，这表明土耳其和捷克更倾向于进口，而泰国在出口方面更活跃。</a:t>
            </a:r>
          </a:p>
          <a:p>
            <a:pPr marL="342900" indent="-342900" algn="just" defTabSz="266700" eaLnBrk="1" fontAlgn="auto" hangingPunct="1">
              <a:lnSpc>
                <a:spcPts val="3400"/>
              </a:lnSpc>
              <a:spcBef>
                <a:spcPts val="700"/>
              </a:spcBef>
              <a:buClrTx/>
              <a:buSzTx/>
              <a:buFont typeface="Wingdings" panose="05000000000000000000" charset="0"/>
              <a:buChar char="Ø"/>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2018年，新加坡代替印度与中国和土耳其成为中心性排名靠前的国家，</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PageRank</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指数排名靠前的国家中，泰国在进口方面排名靠前，新加坡则在出口方面具有优势。</a:t>
            </a:r>
          </a:p>
          <a:p>
            <a:pPr marL="342900" indent="-342900" algn="just" defTabSz="266700" eaLnBrk="1" fontAlgn="auto" hangingPunct="1">
              <a:lnSpc>
                <a:spcPts val="3400"/>
              </a:lnSpc>
              <a:spcBef>
                <a:spcPts val="700"/>
              </a:spcBef>
              <a:buClrTx/>
              <a:buSzTx/>
              <a:buFont typeface="Wingdings" panose="05000000000000000000" charset="0"/>
              <a:buChar char="Ø"/>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2020年，印度又与中国和马来西亚同为最具中心性优势的国家，新加坡在进口方面具备优势，马来西亚则在进出口方面均占据中心优势。</a:t>
            </a:r>
          </a:p>
          <a:p>
            <a:pPr indent="252095" algn="just" defTabSz="266700" eaLnBrk="1" fontAlgn="auto" hangingPunct="1">
              <a:lnSpc>
                <a:spcPts val="3400"/>
              </a:lnSpc>
              <a:spcBef>
                <a:spcPts val="700"/>
              </a:spcBef>
              <a:buClrTx/>
              <a:buSzTx/>
              <a:buFontTx/>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总体来看，中国、印度、新加坡和土耳其属于“核心”国家，在对外贸易中均属于活跃个体；而不丹、东帝汶、老挝、马尔代夫和也门等则由于经济体量较小、经济结构单一等原因始终处于“外围”位置，这进一步体现了多个国家为核心的贸易格局，表示了贸易网络的“核心﹣外围”现象。</a:t>
            </a:r>
          </a:p>
          <a:p>
            <a:pPr indent="252095" algn="just" defTabSz="266700" eaLnBrk="1" fontAlgn="auto" hangingPunct="1">
              <a:lnSpc>
                <a:spcPts val="3400"/>
              </a:lnSpc>
              <a:spcBef>
                <a:spcPts val="700"/>
              </a:spcBef>
              <a:buClrTx/>
              <a:buSzTx/>
              <a:buFontTx/>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24</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2343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贸易网络中心性分析</a:t>
            </a:r>
          </a:p>
        </p:txBody>
      </p:sp>
      <p:sp>
        <p:nvSpPr>
          <p:cNvPr id="3" name="矩形 2"/>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25</a:t>
            </a:fld>
            <a:endParaRPr lang="zh-CN" altLang="en-US" sz="2000" dirty="0">
              <a:solidFill>
                <a:schemeClr val="tx1"/>
              </a:solidFill>
            </a:endParaRPr>
          </a:p>
        </p:txBody>
      </p:sp>
      <p:sp>
        <p:nvSpPr>
          <p:cNvPr id="6" name="Rectangle 4"/>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第四节  “一带一路”沿线国家贸易影响机制研究</a:t>
            </a: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一、内生结构效应</a:t>
            </a: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二、属性和外生网络效应</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63270" y="682625"/>
            <a:ext cx="10453370" cy="530733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dirty="0">
              <a:latin typeface="楷体" panose="02010609060101010101" charset="-122"/>
              <a:ea typeface="楷体" panose="02010609060101010101" charset="-122"/>
              <a:sym typeface="+mn-ea"/>
            </a:endParaRPr>
          </a:p>
          <a:p>
            <a:pPr marL="342900" indent="-342900" algn="just" defTabSz="266700" eaLnBrk="1" fontAlgn="auto" hangingPunct="1">
              <a:lnSpc>
                <a:spcPts val="4500"/>
              </a:lnSpc>
              <a:spcBef>
                <a:spcPts val="700"/>
              </a:spcBef>
              <a:buClrTx/>
              <a:buSzTx/>
              <a:buFont typeface="Wingdings" panose="05000000000000000000" charset="0"/>
              <a:buChar char="Ø"/>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本部分基于“一带一路”贸易网络数据，分析贸易网络“内生”效应，探讨出现于沿线国家之间的基础依赖关系。本文选取了所需的内生结构变量，包括边、互惠性、聚敛性、扩张性、交替</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k﹣</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三角形和传递性等。</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Handcock</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等（2008）提到当网络中个体间关系聚集性较高时，</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ERGM</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模型中各类三角关系参数以及更高阶参数的出现将可能导致估计过程出现模型退化的问题，使得参数估计无法收敛，但模型退化不是</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ERGM</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模型本身的属性，这主要源于模型的设定不合理，如高阶构局对低阶构局的嵌套性使得两种变量不能出现在同一模型中。将互惠性和交替</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k﹣</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三角形同时纳入模型的估计结果也证明了这一事实，故本文将基础参数和高阶参数分开估计。</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26</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373824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内生结构效应</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63270" y="434340"/>
            <a:ext cx="10453370" cy="530733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基础模型（1）估计了各年份的互惠性参数，结果显示均在0.1%的水平下显著为正，表明“一带一路”贸易网络中较多国家间存在互惠关系，且沿线国家间双边贸易关系的密切度呈现逐年上升趋势。</a:t>
            </a:r>
          </a:p>
          <a:p>
            <a:pPr indent="252095" algn="just" defTabSz="266700" fontAlgn="auto">
              <a:lnSpc>
                <a:spcPts val="2800"/>
              </a:lnSpc>
              <a:spcBef>
                <a:spcPts val="700"/>
              </a:spcBef>
              <a:spcAft>
                <a:spcPct val="0"/>
              </a:spcAft>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高阶模型（2）汇报了贸易网络进出口中心势，其中，入度参数均显著为负，出度参数却显著为正。这说明贸易网络中缺乏进口中心势，不存在明显的核心进口国家；相反的，网络扩张性存在中心势，表明贸易网络中较多国家在出口方面相对活跃。</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27</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373824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内生结构效应</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3" name="图片 2"/>
          <p:cNvPicPr>
            <a:picLocks noChangeAspect="1"/>
          </p:cNvPicPr>
          <p:nvPr/>
        </p:nvPicPr>
        <p:blipFill>
          <a:blip r:embed="rId2"/>
          <a:stretch>
            <a:fillRect/>
          </a:stretch>
        </p:blipFill>
        <p:spPr>
          <a:xfrm>
            <a:off x="1115695" y="771525"/>
            <a:ext cx="7720965" cy="3187065"/>
          </a:xfrm>
          <a:prstGeom prst="rect">
            <a:avLst/>
          </a:prstGeom>
        </p:spPr>
      </p:pic>
      <p:pic>
        <p:nvPicPr>
          <p:cNvPr id="4" name="图片 3"/>
          <p:cNvPicPr>
            <a:picLocks noChangeAspect="1"/>
          </p:cNvPicPr>
          <p:nvPr/>
        </p:nvPicPr>
        <p:blipFill>
          <a:blip r:embed="rId3"/>
          <a:stretch>
            <a:fillRect/>
          </a:stretch>
        </p:blipFill>
        <p:spPr>
          <a:xfrm>
            <a:off x="2150110" y="771525"/>
            <a:ext cx="7680325" cy="2927350"/>
          </a:xfrm>
          <a:prstGeom prst="rect">
            <a:avLst/>
          </a:prstGeom>
        </p:spPr>
      </p:pic>
      <p:pic>
        <p:nvPicPr>
          <p:cNvPr id="5" name="图片 4"/>
          <p:cNvPicPr>
            <a:picLocks noChangeAspect="1"/>
          </p:cNvPicPr>
          <p:nvPr/>
        </p:nvPicPr>
        <p:blipFill>
          <a:blip r:embed="rId4"/>
          <a:stretch>
            <a:fillRect/>
          </a:stretch>
        </p:blipFill>
        <p:spPr>
          <a:xfrm>
            <a:off x="3581400" y="771525"/>
            <a:ext cx="7045325" cy="2927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1118870" y="849630"/>
            <a:ext cx="10453370" cy="530733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此外，高阶模型（3）表示，高阶参数交替</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k﹣</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入星和交替</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k﹣</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出星分别显著为负和正，这进一步证明了2014—2020年沿线国家的出口活跃度。根据</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Snijders</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等（2006）和</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Robins</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等（2007）观点可知，当 </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被限制为具体数值时，交替</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k﹣</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星统计量和几何加权度统计量可互换使用，更高的</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意味着存在高度节点中心势，此时贸易网络呈现为“松散的”核心﹣外围结构。</a:t>
            </a: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高阶模型（4）显示多重传递三方组 也均具有显著的正效应，表明“一带一路”贸易网络中三角结构趋于块状，沿线国家倾向于围绕核心国家聚集为贸易群体，形成了网络的自组织效应。其中，</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为正值，即在一个贸易群体中，两个国家成为贸易伙伴的机会随着共同贸易伙伴数量的增加而增长。2018年 估计结果高于2014年估计结果，表明贸易群体连通性变大，而2020年受新冠疫情影响，沿线国家间贸易联通性又有所降低。</a:t>
            </a: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28</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373824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内生结构效应</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9" name="图片 8"/>
          <p:cNvPicPr>
            <a:picLocks noChangeAspect="1"/>
          </p:cNvPicPr>
          <p:nvPr/>
        </p:nvPicPr>
        <p:blipFill>
          <a:blip r:embed="rId2"/>
          <a:stretch>
            <a:fillRect/>
          </a:stretch>
        </p:blipFill>
        <p:spPr>
          <a:xfrm>
            <a:off x="6904990" y="4389120"/>
            <a:ext cx="1238885" cy="358140"/>
          </a:xfrm>
          <a:prstGeom prst="rect">
            <a:avLst/>
          </a:prstGeom>
          <a:noFill/>
          <a:ln w="9525">
            <a:noFill/>
          </a:ln>
        </p:spPr>
      </p:pic>
      <p:pic>
        <p:nvPicPr>
          <p:cNvPr id="10" name="图片 9"/>
          <p:cNvPicPr>
            <a:picLocks noChangeAspect="1"/>
          </p:cNvPicPr>
          <p:nvPr/>
        </p:nvPicPr>
        <p:blipFill>
          <a:blip r:embed="rId3"/>
          <a:stretch>
            <a:fillRect/>
          </a:stretch>
        </p:blipFill>
        <p:spPr>
          <a:xfrm>
            <a:off x="8374380" y="1959610"/>
            <a:ext cx="309245" cy="401955"/>
          </a:xfrm>
          <a:prstGeom prst="rect">
            <a:avLst/>
          </a:prstGeom>
          <a:noFill/>
          <a:ln w="9525">
            <a:noFill/>
          </a:ln>
        </p:spPr>
      </p:pic>
      <p:pic>
        <p:nvPicPr>
          <p:cNvPr id="11" name="图片 10"/>
          <p:cNvPicPr>
            <a:picLocks noChangeAspect="1"/>
          </p:cNvPicPr>
          <p:nvPr/>
        </p:nvPicPr>
        <p:blipFill>
          <a:blip r:embed="rId3"/>
          <a:stretch>
            <a:fillRect/>
          </a:stretch>
        </p:blipFill>
        <p:spPr>
          <a:xfrm>
            <a:off x="9337040" y="2361565"/>
            <a:ext cx="285750" cy="3714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algn="ctr" fontAlgn="auto">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第一节  引言</a:t>
            </a: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a:t>
            </a:fld>
            <a:endParaRPr lang="zh-CN" altLang="en-US" sz="2000" dirty="0">
              <a:solidFill>
                <a:schemeClr val="tx1"/>
              </a:solidFill>
            </a:endParaRPr>
          </a:p>
        </p:txBody>
      </p:sp>
      <p:sp>
        <p:nvSpPr>
          <p:cNvPr id="5"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一、研究背景</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二、文献述评</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63270" y="434340"/>
            <a:ext cx="10809605"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在异配性 方面，回归结果显示三个年份均显著，说明属性差异较大的国家间更容易发生高技术产品、矿石和金属、劳动力市场和燃料出口方面的贸易行为，“一带一路”沿线国家间呈现明显的贸易互补现象。其中，沿线国家间高新技术、劳动力市场与矿石和金属的互补作用更加明显，说明“一带一路”沿线国家间贸易以劳动人口流动、高新技术的引进以及获取关键自然资源为目的。一方面，劳动人口流动与自然资源的交换更多集中于国家发展层面的考量；另一方面，高新技术产品的贸易表明沿线国家间存在“市场换技术”的模式，通过引入东道国的先进技术，学习和带动本国技术发展（杨文龙和杜德斌，2018）。“一带一路”倡议的提出有助于各国间贸易关系发展。</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29</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378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属性和外生网络效应</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3" name="图片 2"/>
          <p:cNvPicPr>
            <a:picLocks noChangeAspect="1"/>
          </p:cNvPicPr>
          <p:nvPr/>
        </p:nvPicPr>
        <p:blipFill>
          <a:blip r:embed="rId2"/>
          <a:stretch>
            <a:fillRect/>
          </a:stretch>
        </p:blipFill>
        <p:spPr>
          <a:xfrm>
            <a:off x="1755775" y="856615"/>
            <a:ext cx="8201660" cy="27158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63270" y="434340"/>
            <a:ext cx="10809605"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2014年回归结果显示，中高</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GDP</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和中低</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GDP</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国家的同配性显著为正，表明除中等经济规模的国家外，其余国家均不倾向与同等经济规模国家间发生贸易；同理，2018年回归结果显示中高</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GDP</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与低</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GDP</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的国家间倾向于发生贸易；2020年则只有中高</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GDP</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国家间倾向于发生贸易。意味着“一带一路”沿线国家中的中等与较低经济规模的国家间更倾向于发生贸易，而高经济水平国家间并未有明显倾向。可能的原因是，“一带一路”沿线国家以新兴国家为主，以与同为新兴国家的其他发展中国家间的贸易为主要贸易方式。</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30</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378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属性和外生网络效应</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4" name="图片 3"/>
          <p:cNvPicPr>
            <a:picLocks noChangeAspect="1"/>
          </p:cNvPicPr>
          <p:nvPr/>
        </p:nvPicPr>
        <p:blipFill>
          <a:blip r:embed="rId2"/>
          <a:stretch>
            <a:fillRect/>
          </a:stretch>
        </p:blipFill>
        <p:spPr>
          <a:xfrm>
            <a:off x="1784350" y="1230630"/>
            <a:ext cx="9420860" cy="15595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63270" y="434340"/>
            <a:ext cx="10809605"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发送者和接受者效应 用于测量特定属性行动者发送与接收关系的程度，为了检验在“一带一路”贸易网络中是否经济水平较高的国家具有更高的对外贸易或者吸引贸易的倾向。三个年份中，</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和</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分别在0.1%水平下显著为正，</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则显著为负，进一步证实了经济规模越高的国家越倾向于进出口。然而，</a:t>
            </a:r>
            <a:r>
              <a:rPr lang="en-US" altLang="zh-CN"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                      </a:t>
            </a: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变量在2014年显著为负，在2018年与2020年则显著为正，这说明随着“一带一路”的发展，经济规模较低的国家也出现了较强的进口行为。总的来说，经济规模较大、拥有高新技术以及丰富劳动力的国家在贸易网络中更为活跃，并拥有更多的贸易关系。</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31</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378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属性和外生网络效应</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5" name="图片 4"/>
          <p:cNvPicPr>
            <a:picLocks noChangeAspect="1"/>
          </p:cNvPicPr>
          <p:nvPr/>
        </p:nvPicPr>
        <p:blipFill>
          <a:blip r:embed="rId2"/>
          <a:stretch>
            <a:fillRect/>
          </a:stretch>
        </p:blipFill>
        <p:spPr>
          <a:xfrm>
            <a:off x="1965960" y="948055"/>
            <a:ext cx="8669020" cy="2045335"/>
          </a:xfrm>
          <a:prstGeom prst="rect">
            <a:avLst/>
          </a:prstGeom>
        </p:spPr>
      </p:pic>
      <p:pic>
        <p:nvPicPr>
          <p:cNvPr id="9" name="图片 8"/>
          <p:cNvPicPr>
            <a:picLocks noChangeAspect="1"/>
          </p:cNvPicPr>
          <p:nvPr/>
        </p:nvPicPr>
        <p:blipFill>
          <a:blip r:embed="rId3"/>
          <a:stretch>
            <a:fillRect/>
          </a:stretch>
        </p:blipFill>
        <p:spPr>
          <a:xfrm>
            <a:off x="5612765" y="3864610"/>
            <a:ext cx="2010410" cy="356235"/>
          </a:xfrm>
          <a:prstGeom prst="rect">
            <a:avLst/>
          </a:prstGeom>
          <a:noFill/>
          <a:ln w="9525">
            <a:noFill/>
          </a:ln>
        </p:spPr>
      </p:pic>
      <p:pic>
        <p:nvPicPr>
          <p:cNvPr id="10" name="图片 9"/>
          <p:cNvPicPr>
            <a:picLocks noChangeAspect="1"/>
          </p:cNvPicPr>
          <p:nvPr/>
        </p:nvPicPr>
        <p:blipFill>
          <a:blip r:embed="rId4"/>
          <a:stretch>
            <a:fillRect/>
          </a:stretch>
        </p:blipFill>
        <p:spPr>
          <a:xfrm>
            <a:off x="7802245" y="3864610"/>
            <a:ext cx="1908810" cy="309880"/>
          </a:xfrm>
          <a:prstGeom prst="rect">
            <a:avLst/>
          </a:prstGeom>
          <a:noFill/>
          <a:ln w="9525">
            <a:noFill/>
          </a:ln>
        </p:spPr>
      </p:pic>
      <p:pic>
        <p:nvPicPr>
          <p:cNvPr id="11" name="图片 10"/>
          <p:cNvPicPr>
            <a:picLocks noChangeAspect="1"/>
          </p:cNvPicPr>
          <p:nvPr/>
        </p:nvPicPr>
        <p:blipFill>
          <a:blip r:embed="rId5"/>
          <a:stretch>
            <a:fillRect/>
          </a:stretch>
        </p:blipFill>
        <p:spPr>
          <a:xfrm>
            <a:off x="2851785" y="4220845"/>
            <a:ext cx="1724660" cy="297815"/>
          </a:xfrm>
          <a:prstGeom prst="rect">
            <a:avLst/>
          </a:prstGeom>
          <a:noFill/>
          <a:ln w="9525">
            <a:noFill/>
          </a:ln>
        </p:spPr>
      </p:pic>
      <p:pic>
        <p:nvPicPr>
          <p:cNvPr id="13" name="图片 12"/>
          <p:cNvPicPr>
            <a:picLocks noChangeAspect="1"/>
          </p:cNvPicPr>
          <p:nvPr/>
        </p:nvPicPr>
        <p:blipFill>
          <a:blip r:embed="rId6"/>
          <a:stretch>
            <a:fillRect/>
          </a:stretch>
        </p:blipFill>
        <p:spPr>
          <a:xfrm>
            <a:off x="3759200" y="4601210"/>
            <a:ext cx="1749425" cy="27432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a:spLocks noChangeArrowheads="1"/>
          </p:cNvSpPr>
          <p:nvPr/>
        </p:nvSpPr>
        <p:spPr bwMode="auto">
          <a:xfrm>
            <a:off x="763270" y="434340"/>
            <a:ext cx="10809605" cy="5557520"/>
          </a:xfrm>
          <a:prstGeom prst="rect">
            <a:avLst/>
          </a:prstGeom>
          <a:solidFill>
            <a:schemeClr val="bg1"/>
          </a:solidFill>
          <a:ln w="9525">
            <a:noFill/>
            <a:miter lim="800000"/>
          </a:ln>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endPar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fontAlgn="auto">
              <a:lnSpc>
                <a:spcPts val="2800"/>
              </a:lnSpc>
              <a:spcBef>
                <a:spcPts val="700"/>
              </a:spcBef>
              <a:spcAft>
                <a:spcPct val="0"/>
              </a:spcAft>
            </a:pPr>
            <a:r>
              <a:rPr lang="zh-CN" altLang="en-US" sz="2400" noProof="0" dirty="0">
                <a:ln>
                  <a:noFill/>
                </a:ln>
                <a:solidFill>
                  <a:srgbClr val="000000"/>
                </a:solidFill>
                <a:effectLst/>
                <a:uLnTx/>
                <a:uFillTx/>
                <a:latin typeface="Times New Roman" panose="02020603050405020304" pitchFamily="18" charset="0"/>
                <a:ea typeface="华文楷体" panose="02010600040101010101" charset="-122"/>
                <a:cs typeface="Times New Roman" panose="02020603050405020304" pitchFamily="18" charset="0"/>
                <a:sym typeface="+mn-ea"/>
              </a:rPr>
              <a:t>地理毗邻外生网络变量和共同官方语言外生网络变量的加入，用于考察控制地理毗邻、运输成本和官方语言对沿线国家贸易的影响。具体来看，三个年份中地理毗邻始终为贸易网络发展的主要因素，而共同官方语言变量显著为负。可能的原因是，“一带一路”经济带蔓延较长，沿线国家众多且语言差异巨大，对不同的语言群体的贸易发展带来不利影响；此外，地理毗邻降低了空间距离所带来的运输成本，地理位置临近的国家联系更密切。纵向观察发现，地理毗邻变量估计系数也于2018年达到最高，并于2020年下降。因此，地理位置临近的国家间具有更紧密的贸易关系。从模型角度看，2014年、2018年和2020年复合模型的内生结构效应变量和属性变量模型基本一致，证明了模型的稳健性。</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32</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3783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属性和外生网络效应</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3" name="图片 2"/>
          <p:cNvPicPr>
            <a:picLocks noChangeAspect="1"/>
          </p:cNvPicPr>
          <p:nvPr/>
        </p:nvPicPr>
        <p:blipFill>
          <a:blip r:embed="rId2"/>
          <a:stretch>
            <a:fillRect/>
          </a:stretch>
        </p:blipFill>
        <p:spPr>
          <a:xfrm>
            <a:off x="2532380" y="1470025"/>
            <a:ext cx="7557135" cy="1168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33</a:t>
            </a:fld>
            <a:endParaRPr lang="zh-CN" altLang="en-US" sz="2000" dirty="0">
              <a:solidFill>
                <a:schemeClr val="tx1"/>
              </a:solidFill>
            </a:endParaRPr>
          </a:p>
        </p:txBody>
      </p:sp>
      <p:sp>
        <p:nvSpPr>
          <p:cNvPr id="6" name="Rectangle 4"/>
          <p:cNvSpPr>
            <a:spLocks noGrp="1" noChangeArrowheads="1"/>
          </p:cNvSpPr>
          <p:nvPr/>
        </p:nvSpPr>
        <p:spPr>
          <a:xfrm>
            <a:off x="706755" y="2317750"/>
            <a:ext cx="11105515"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第五节  结论及展望</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604520" y="590550"/>
            <a:ext cx="11543030" cy="6161405"/>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dirty="0">
                <a:latin typeface="Times New Roman" panose="02020603050405020304" pitchFamily="18" charset="0"/>
                <a:ea typeface="华文楷体" panose="02010600040101010101" charset="-122"/>
                <a:cs typeface="Times New Roman" panose="02020603050405020304" pitchFamily="18" charset="0"/>
              </a:rPr>
              <a:t>本文基于2014年、2018年和2020年贸易出口网络数据，引入</a:t>
            </a:r>
            <a:r>
              <a:rPr lang="en-US" altLang="zh-CN" sz="2400" dirty="0">
                <a:latin typeface="Times New Roman" panose="02020603050405020304" pitchFamily="18" charset="0"/>
                <a:ea typeface="华文楷体" panose="02010600040101010101" charset="-122"/>
                <a:cs typeface="Times New Roman" panose="02020603050405020304" pitchFamily="18" charset="0"/>
              </a:rPr>
              <a:t>ERGM</a:t>
            </a:r>
            <a:r>
              <a:rPr lang="zh-CN" altLang="en-US" sz="2400" dirty="0">
                <a:latin typeface="Times New Roman" panose="02020603050405020304" pitchFamily="18" charset="0"/>
                <a:ea typeface="华文楷体" panose="02010600040101010101" charset="-122"/>
                <a:cs typeface="Times New Roman" panose="02020603050405020304" pitchFamily="18" charset="0"/>
              </a:rPr>
              <a:t>模型，探讨和比较涉及双边贸易的“一带一路”沿线各国间的贸易关联特征与影响机制，主要结论如下：</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1.</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“一带一路”贸易网络表现为多个国家为核心的贸易格局。</a:t>
            </a:r>
          </a:p>
          <a:p>
            <a:pPr indent="609600" algn="l" fontAlgn="auto">
              <a:lnSpc>
                <a:spcPts val="4000"/>
              </a:lnSpc>
              <a:spcBef>
                <a:spcPts val="0"/>
              </a:spcBef>
              <a:buClrTx/>
              <a:buSzTx/>
              <a:buFontTx/>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2.</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从整体角度看，“一带一路”贸易网络呈现以高度节点和重叠三角结构为核心的“松散的”核心﹣外围结构。</a:t>
            </a:r>
          </a:p>
          <a:p>
            <a:pPr indent="609600" algn="l" fontAlgn="auto">
              <a:lnSpc>
                <a:spcPts val="4000"/>
              </a:lnSpc>
              <a:spcBef>
                <a:spcPts val="0"/>
              </a:spcBef>
              <a:buClrTx/>
              <a:buSzTx/>
              <a:buFontTx/>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3.</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“一带一路”沿线国家间呈现明显的优势差异和贸易互补现象。</a:t>
            </a:r>
          </a:p>
          <a:p>
            <a:pPr indent="609600" algn="l" fontAlgn="auto">
              <a:lnSpc>
                <a:spcPts val="4000"/>
              </a:lnSpc>
              <a:spcBef>
                <a:spcPts val="0"/>
              </a:spcBef>
              <a:buClrTx/>
              <a:buSzTx/>
              <a:buFontTx/>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4.</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地理毗邻也对贸易网络的发展存在一定的促进作用</a:t>
            </a:r>
          </a:p>
          <a:p>
            <a:pPr indent="609600" algn="l" fontAlgn="auto">
              <a:lnSpc>
                <a:spcPts val="4000"/>
              </a:lnSpc>
              <a:spcBef>
                <a:spcPts val="0"/>
              </a:spcBef>
              <a:buClrTx/>
              <a:buSzTx/>
              <a:buFontTx/>
              <a:buNone/>
            </a:pPr>
            <a:r>
              <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5.</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“一带一路”倡议的提出与发展在提升中国影响力的同时，也促进了沿线各国间及各贸易群体间的融合发展。</a:t>
            </a: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gn="l" fontAlgn="auto">
              <a:lnSpc>
                <a:spcPts val="4000"/>
              </a:lnSpc>
              <a:spcBef>
                <a:spcPts val="0"/>
              </a:spcBef>
              <a:buClrTx/>
              <a:buSzTx/>
              <a:buFontTx/>
              <a:buNone/>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fontAlgn="auto">
              <a:lnSpc>
                <a:spcPct val="150000"/>
              </a:lnSpc>
              <a:buNone/>
              <a:extLst>
                <a:ext uri="{35155182-B16C-46BC-9424-99874614C6A1}">
                  <wpsdc:indentchars xmlns:wpsdc="http://www.wps.cn/officeDocument/2017/drawingmlCustomData" xmlns="" val="200" checksum="4158780845"/>
                </a:ext>
              </a:extLst>
            </a:pP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34</a:t>
            </a:fld>
            <a:endParaRPr lang="zh-CN" altLang="en-US" sz="2000" dirty="0">
              <a:solidFill>
                <a:schemeClr val="tx1"/>
              </a:solidFill>
            </a:endParaRPr>
          </a:p>
        </p:txBody>
      </p:sp>
      <p:sp>
        <p:nvSpPr>
          <p:cNvPr id="11" name="Rectangle 4" descr="浅色上对角线"/>
          <p:cNvSpPr>
            <a:spLocks noChangeArrowheads="1"/>
          </p:cNvSpPr>
          <p:nvPr/>
        </p:nvSpPr>
        <p:spPr bwMode="auto">
          <a:xfrm>
            <a:off x="861695" y="107315"/>
            <a:ext cx="30499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四、</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结论与展望</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3" descr="0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775" y="1146810"/>
            <a:ext cx="11227435" cy="525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p:cNvSpPr>
            <a:spLocks noGrp="1" noChangeArrowheads="1"/>
          </p:cNvSpPr>
          <p:nvPr>
            <p:ph type="title"/>
          </p:nvPr>
        </p:nvSpPr>
        <p:spPr>
          <a:xfrm>
            <a:off x="1346731" y="159"/>
            <a:ext cx="9889490" cy="1325563"/>
          </a:xfrm>
        </p:spPr>
        <p:txBody>
          <a:bodyPr>
            <a:normAutofit/>
          </a:body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思考与练习</a:t>
            </a:r>
            <a:endParaRPr lang="en-US" altLang="zh-CN" b="1" dirty="0">
              <a:solidFill>
                <a:schemeClr val="accent1">
                  <a:lumMod val="50000"/>
                </a:schemeClr>
              </a:solidFill>
              <a:latin typeface="黑体" panose="02010609060101010101" pitchFamily="49" charset="-122"/>
              <a:ea typeface="黑体" panose="02010609060101010101" pitchFamily="49" charset="-122"/>
            </a:endParaRPr>
          </a:p>
        </p:txBody>
      </p:sp>
      <p:sp>
        <p:nvSpPr>
          <p:cNvPr id="6148" name="Rectangle 3"/>
          <p:cNvSpPr>
            <a:spLocks noGrp="1" noChangeArrowheads="1"/>
          </p:cNvSpPr>
          <p:nvPr>
            <p:ph idx="1"/>
          </p:nvPr>
        </p:nvSpPr>
        <p:spPr>
          <a:xfrm>
            <a:off x="1071245" y="1523365"/>
            <a:ext cx="10564495" cy="4503420"/>
          </a:xfrm>
        </p:spPr>
        <p:txBody>
          <a:bodyPr>
            <a:noAutofit/>
          </a:bodyPr>
          <a:lstStyle/>
          <a:p>
            <a:pPr marL="0" indent="0"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（1）在方法层面，通过社会网络方法的学习，可以将其迁移到其他类型的社会网络研究（如知识传播网络、人口流动网络等），拓展研究的广度与深度。</a:t>
            </a:r>
          </a:p>
          <a:p>
            <a:pPr marL="0" indent="0"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（2）在经济方面，随着“一带一路”倡议的持续推进，可以进一步探讨该贸易网络与现有经济一体化组织（如</a:t>
            </a:r>
            <a:r>
              <a:rPr lang="en-US" altLang="zh-CN"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RCEP、</a:t>
            </a: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欧亚经济联盟等）之间的互动关系，辨析其究竟是互补融合还是竞争替代。</a:t>
            </a:r>
          </a:p>
          <a:p>
            <a:pPr marL="0" indent="0" eaLnBrk="1" hangingPunct="1">
              <a:lnSpc>
                <a:spcPct val="150000"/>
              </a:lnSpc>
              <a:spcBef>
                <a:spcPts val="0"/>
              </a:spcBef>
              <a:buFont typeface="+mj-lt"/>
              <a:buNone/>
            </a:pP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（3）</a:t>
            </a: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rPr>
              <a:t>在实施层面，查阅相关文献，梳理各个国家间贸易网络结构与影响机制，在此基础上引入其他贸易团体数据进行实证检验，增强研究的系统性与说服力。</a:t>
            </a: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2919" y="207010"/>
            <a:ext cx="911860" cy="911860"/>
          </a:xfrm>
          <a:prstGeom prst="rect">
            <a:avLst/>
          </a:prstGeom>
        </p:spPr>
      </p:pic>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35</a:t>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762635" y="584835"/>
            <a:ext cx="10822940" cy="5688330"/>
          </a:xfrm>
          <a:ln w="25400">
            <a:noFill/>
          </a:ln>
          <a:effectLst>
            <a:outerShdw blurRad="50800" dist="50800" dir="5400000" algn="ctr" rotWithShape="0">
              <a:schemeClr val="accent5">
                <a:lumMod val="20000"/>
                <a:lumOff val="80000"/>
              </a:schemeClr>
            </a:outerShdw>
          </a:effectLst>
        </p:spPr>
        <p:txBody>
          <a:bodyPr>
            <a:normAutofit fontScale="77500" lnSpcReduction="10000"/>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marL="571500" indent="-342900" algn="l">
              <a:lnSpc>
                <a:spcPct val="150000"/>
              </a:lnSpc>
              <a:buClrTx/>
              <a:buSzTx/>
              <a:buFont typeface="Wingdings" panose="05000000000000000000" charset="0"/>
              <a:buChar char="Ø"/>
            </a:pPr>
            <a:r>
              <a:rPr lang="zh-CN" altLang="en-US" sz="2400" dirty="0">
                <a:latin typeface="华文楷体" panose="02010600040101010101" charset="-122"/>
                <a:ea typeface="华文楷体" panose="02010600040101010101" charset="-122"/>
                <a:cs typeface="华文楷体" panose="02010600040101010101" charset="-122"/>
                <a:sym typeface="+mn-ea"/>
              </a:rPr>
              <a:t>伴随“一带一路”倡议的稳步推进，中国与“一带一路”沿线国家的贸易关系呈现良好的发展态势。</a:t>
            </a:r>
            <a:endParaRPr lang="zh-CN" altLang="en-US" sz="2400" dirty="0">
              <a:latin typeface="华文楷体" panose="02010600040101010101" charset="-122"/>
              <a:ea typeface="华文楷体" panose="02010600040101010101" charset="-122"/>
              <a:cs typeface="华文楷体" panose="02010600040101010101" charset="-122"/>
            </a:endParaRPr>
          </a:p>
          <a:p>
            <a:pPr marL="571500" indent="-342900" algn="l">
              <a:lnSpc>
                <a:spcPct val="150000"/>
              </a:lnSpc>
              <a:buClrTx/>
              <a:buSzTx/>
              <a:buFont typeface="Wingdings" panose="05000000000000000000" charset="0"/>
              <a:buChar char="Ø"/>
            </a:pPr>
            <a:r>
              <a:rPr lang="zh-CN" altLang="en-US" sz="2400" dirty="0">
                <a:latin typeface="华文楷体" panose="02010600040101010101" charset="-122"/>
                <a:ea typeface="华文楷体" panose="02010600040101010101" charset="-122"/>
                <a:cs typeface="华文楷体" panose="02010600040101010101" charset="-122"/>
                <a:sym typeface="+mn-ea"/>
              </a:rPr>
              <a:t>据商务部公布的数据显示，2013—2019年，中国与“一带一路”合作伙伴贸易额从1.04万亿美元增至1.34万亿美元，2020年，在疫情影响下，该指标仍逆势增长1.5%；截至2024年，中国与“一带一路”沿线国家贸易保持稳定增长，且当年的货物贸易额达22.1万亿元，占中国全年对外贸易总额的比重首次超过了50%，从进口方面看，有近54%的进口商品来自共建国家。</a:t>
            </a:r>
            <a:endParaRPr lang="zh-CN" altLang="en-US" sz="2400" dirty="0">
              <a:latin typeface="华文楷体" panose="02010600040101010101" charset="-122"/>
              <a:ea typeface="华文楷体" panose="02010600040101010101" charset="-122"/>
              <a:cs typeface="华文楷体" panose="02010600040101010101" charset="-122"/>
            </a:endParaRPr>
          </a:p>
          <a:p>
            <a:pPr marL="571500" indent="-342900" algn="l">
              <a:lnSpc>
                <a:spcPct val="150000"/>
              </a:lnSpc>
              <a:buClrTx/>
              <a:buSzTx/>
              <a:buFont typeface="Wingdings" panose="05000000000000000000" charset="0"/>
              <a:buChar char="Ø"/>
            </a:pPr>
            <a:r>
              <a:rPr lang="zh-CN" altLang="en-US" sz="2400" dirty="0">
                <a:latin typeface="华文楷体" panose="02010600040101010101" charset="-122"/>
                <a:ea typeface="华文楷体" panose="02010600040101010101" charset="-122"/>
                <a:cs typeface="华文楷体" panose="02010600040101010101" charset="-122"/>
                <a:sym typeface="+mn-ea"/>
              </a:rPr>
              <a:t>“一带一路”倡议仍然体现了十分强劲的韧性，“一带一路”建设无疑已经成为推动中国与沿线国家和地区经济发展的重要引擎在此背景下，沿线国家之间的贸易网络化趋势日益显现。关于贸易网络本身，其内部结构从多个方面直接影响了不同国家在贸易网络中的表现和影响力大小。</a:t>
            </a:r>
            <a:endParaRPr lang="zh-CN" altLang="en-US" sz="2400" dirty="0">
              <a:latin typeface="华文楷体" panose="02010600040101010101" charset="-122"/>
              <a:ea typeface="华文楷体" panose="02010600040101010101" charset="-122"/>
              <a:cs typeface="华文楷体" panose="02010600040101010101" charset="-122"/>
            </a:endParaRPr>
          </a:p>
          <a:p>
            <a:pPr marL="571500" indent="-342900" algn="l">
              <a:lnSpc>
                <a:spcPct val="150000"/>
              </a:lnSpc>
              <a:buClrTx/>
              <a:buSzTx/>
              <a:buFont typeface="Wingdings" panose="05000000000000000000" charset="0"/>
              <a:buChar char="Ø"/>
            </a:pPr>
            <a:r>
              <a:rPr lang="zh-CN" altLang="en-US" sz="2400" dirty="0">
                <a:latin typeface="华文楷体" panose="02010600040101010101" charset="-122"/>
                <a:ea typeface="华文楷体" panose="02010600040101010101" charset="-122"/>
                <a:cs typeface="华文楷体" panose="02010600040101010101" charset="-122"/>
                <a:sym typeface="+mn-ea"/>
              </a:rPr>
              <a:t>“一带一路”促进了我国与沿线国家间贸易发展，联通了国内国际两个市场，无疑已经成为推动中国与沿线国家和地区经贸发展的重要引擎。伴随经济与贸易全球化的进程，近年来世界经济格局、中美贸易摩擦、疫情的蔓延以及俄乌冲突，给“一带一路”建设提出了严峻的挑战。</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28035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一、研究背景</a:t>
            </a:r>
          </a:p>
        </p:txBody>
      </p:sp>
      <p:sp>
        <p:nvSpPr>
          <p:cNvPr id="2" name="矩形 1"/>
          <p:cNvSpPr/>
          <p:nvPr/>
        </p:nvSpPr>
        <p:spPr>
          <a:xfrm>
            <a:off x="29845"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168400" y="1542415"/>
            <a:ext cx="10316210" cy="4677410"/>
          </a:xfrm>
          <a:ln>
            <a:noFill/>
          </a:ln>
        </p:spPr>
        <p:txBody>
          <a:bodyPr>
            <a:noAutofit/>
          </a:bodyPr>
          <a:lstStyle/>
          <a:p>
            <a:pPr marL="571500" indent="-342900" algn="l">
              <a:lnSpc>
                <a:spcPct val="150000"/>
              </a:lnSpc>
              <a:spcBef>
                <a:spcPts val="0"/>
              </a:spcBef>
              <a:buClrTx/>
              <a:buSzTx/>
              <a:buFont typeface="Wingdings" panose="05000000000000000000" charset="0"/>
              <a:buChar char="Ø"/>
            </a:pPr>
            <a:r>
              <a:rPr lang="en-US" altLang="zh-CN" sz="2400" b="1" dirty="0">
                <a:latin typeface="华文楷体" panose="02010600040101010101" charset="-122"/>
                <a:ea typeface="华文楷体" panose="02010600040101010101" charset="-122"/>
                <a:sym typeface="+mn-ea"/>
              </a:rPr>
              <a:t>“一带一路”战略的实施不仅为国际新型区域合作模式提供了范本，也为我国开展国际产能合作、升级自身产业结构、构建国际贸易新秩序提供了契机。今后共建“一带一路”实施和发展的过程中，沿线各国自身地位与相互关联关系将不断变化。</a:t>
            </a:r>
          </a:p>
          <a:p>
            <a:pPr marL="571500" indent="-342900" algn="l">
              <a:lnSpc>
                <a:spcPct val="150000"/>
              </a:lnSpc>
              <a:spcBef>
                <a:spcPts val="0"/>
              </a:spcBef>
              <a:buClrTx/>
              <a:buSzTx/>
              <a:buFont typeface="Wingdings" panose="05000000000000000000" charset="0"/>
              <a:buChar char="Ø"/>
            </a:pPr>
            <a:r>
              <a:rPr lang="en-US" altLang="zh-CN" sz="2400" b="1" dirty="0">
                <a:latin typeface="华文楷体" panose="02010600040101010101" charset="-122"/>
                <a:ea typeface="华文楷体" panose="02010600040101010101" charset="-122"/>
                <a:sym typeface="+mn-ea"/>
              </a:rPr>
              <a:t>因此，探讨“一带一路”倡议提出以来沿线国家间的贸易网络结构和演化趋势，推导沿线各国在贸易网络中的相对位置与中国的角色定位，具有十分重要的理论与实践意义。</a:t>
            </a:r>
            <a:endParaRPr lang="en-US" altLang="zh-CN" sz="2400" b="1" dirty="0">
              <a:latin typeface="华文楷体" panose="02010600040101010101" charset="-122"/>
              <a:ea typeface="华文楷体" panose="02010600040101010101" charset="-122"/>
            </a:endParaRPr>
          </a:p>
          <a:p>
            <a:pPr fontAlgn="auto">
              <a:lnSpc>
                <a:spcPts val="3400"/>
              </a:lnSpc>
              <a:spcBef>
                <a:spcPts val="0"/>
              </a:spcBef>
              <a:buFontTx/>
              <a:buNone/>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a:t>
            </a:fld>
            <a:endParaRPr lang="zh-CN" altLang="en-US" sz="2000" dirty="0">
              <a:solidFill>
                <a:schemeClr val="tx1"/>
              </a:solidFill>
            </a:endParaRPr>
          </a:p>
        </p:txBody>
      </p:sp>
      <p:sp>
        <p:nvSpPr>
          <p:cNvPr id="6" name="Rectangle 4" descr="浅色上对角线"/>
          <p:cNvSpPr>
            <a:spLocks noChangeArrowheads="1"/>
          </p:cNvSpPr>
          <p:nvPr/>
        </p:nvSpPr>
        <p:spPr bwMode="auto">
          <a:xfrm>
            <a:off x="868680" y="107315"/>
            <a:ext cx="258953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一、研究背景</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277620" y="1143000"/>
            <a:ext cx="10109835" cy="5166360"/>
          </a:xfrm>
          <a:ln>
            <a:noFill/>
          </a:ln>
        </p:spPr>
        <p:txBody>
          <a:bodyPr>
            <a:noAutofit/>
          </a:bodyPr>
          <a:lstStyle/>
          <a:p>
            <a:pPr marL="571500" indent="-342900" algn="l" fontAlgn="auto">
              <a:lnSpc>
                <a:spcPct val="150000"/>
              </a:lnSpc>
              <a:spcBef>
                <a:spcPts val="0"/>
              </a:spcBef>
              <a:buClrTx/>
              <a:buSzTx/>
              <a:buFont typeface="Wingdings" panose="05000000000000000000" charset="0"/>
              <a:buChar char="Ø"/>
            </a:pPr>
            <a:r>
              <a:rPr lang="zh-CN" altLang="en-US" sz="2400" dirty="0">
                <a:latin typeface="华文楷体" panose="02010600040101010101" charset="-122"/>
                <a:ea typeface="华文楷体" panose="02010600040101010101" charset="-122"/>
                <a:sym typeface="+mn-ea"/>
              </a:rPr>
              <a:t>社会网络分析法（SNA）常被用于从全局视角对贸易网络特征进行识别，已被国内外学者在国际贸易领域广泛应用（约翰和彼得，2018）。</a:t>
            </a:r>
          </a:p>
          <a:p>
            <a:pPr marL="571500" indent="-342900" algn="l" fontAlgn="auto">
              <a:lnSpc>
                <a:spcPct val="150000"/>
              </a:lnSpc>
              <a:spcBef>
                <a:spcPts val="0"/>
              </a:spcBef>
              <a:buClrTx/>
              <a:buSzTx/>
              <a:buFont typeface="Wingdings" panose="05000000000000000000" charset="0"/>
              <a:buChar char="Ø"/>
            </a:pPr>
            <a:r>
              <a:rPr lang="zh-CN" altLang="en-US" sz="2400" dirty="0">
                <a:latin typeface="华文楷体" panose="02010600040101010101" charset="-122"/>
                <a:ea typeface="华文楷体" panose="02010600040101010101" charset="-122"/>
                <a:sym typeface="+mn-ea"/>
              </a:rPr>
              <a:t>Garlaschelli和Loffredo（2005）与Fagiolo等（2009）将该方法运用到国际贸易关系的研究中，对贸易网络的拓扑结构特征，包括密度、中心度等进行了识别，用以分析各国的贸易影响力。</a:t>
            </a:r>
          </a:p>
          <a:p>
            <a:pPr marL="571500" indent="-342900" algn="l" fontAlgn="auto">
              <a:lnSpc>
                <a:spcPct val="150000"/>
              </a:lnSpc>
              <a:spcBef>
                <a:spcPts val="0"/>
              </a:spcBef>
              <a:buClrTx/>
              <a:buSzTx/>
              <a:buFont typeface="Wingdings" panose="05000000000000000000" charset="0"/>
              <a:buChar char="Ø"/>
            </a:pPr>
            <a:r>
              <a:rPr lang="zh-CN" altLang="en-US" sz="2400" dirty="0">
                <a:latin typeface="华文楷体" panose="02010600040101010101" charset="-122"/>
                <a:ea typeface="华文楷体" panose="02010600040101010101" charset="-122"/>
                <a:sym typeface="+mn-ea"/>
              </a:rPr>
              <a:t>此类研究拓宽了学界对于世界贸易格局的认识，为贸易网络关系的研究提供了有益工具，但由于其不能揭示国际贸易网络的形成机制及影响因素，因而在应用中表现出一定的局限性。</a:t>
            </a:r>
          </a:p>
          <a:p>
            <a:pPr indent="0" algn="l" fontAlgn="auto">
              <a:lnSpc>
                <a:spcPct val="150000"/>
              </a:lnSpc>
              <a:spcBef>
                <a:spcPts val="0"/>
              </a:spcBef>
              <a:buClrTx/>
              <a:buSzTx/>
              <a:buFont typeface="Wingdings" panose="05000000000000000000" charset="0"/>
              <a:buNone/>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a:t>
            </a:fld>
            <a:endParaRPr lang="zh-CN" altLang="en-US" sz="2000" dirty="0">
              <a:solidFill>
                <a:schemeClr val="tx1"/>
              </a:solidFill>
            </a:endParaRPr>
          </a:p>
        </p:txBody>
      </p:sp>
      <p:sp>
        <p:nvSpPr>
          <p:cNvPr id="6" name="Rectangle 4" descr="浅色上对角线"/>
          <p:cNvSpPr>
            <a:spLocks noChangeArrowheads="1"/>
          </p:cNvSpPr>
          <p:nvPr/>
        </p:nvSpPr>
        <p:spPr bwMode="auto">
          <a:xfrm>
            <a:off x="861695" y="107315"/>
            <a:ext cx="264287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14400"/>
            <a:ext cx="375285" cy="458025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143000" y="1239520"/>
            <a:ext cx="10096500" cy="5166360"/>
          </a:xfrm>
          <a:ln>
            <a:noFill/>
          </a:ln>
        </p:spPr>
        <p:txBody>
          <a:bodyPr>
            <a:noAutofit/>
          </a:bodyPr>
          <a:lstStyle/>
          <a:p>
            <a:pPr marL="571500" indent="-342900" algn="l" fontAlgn="auto">
              <a:lnSpc>
                <a:spcPct val="150000"/>
              </a:lnSpc>
              <a:spcBef>
                <a:spcPts val="0"/>
              </a:spcBef>
              <a:buClrTx/>
              <a:buSzTx/>
              <a:buFont typeface="Wingdings" panose="05000000000000000000" charset="0"/>
              <a:buChar char="Ø"/>
            </a:pPr>
            <a:r>
              <a:rPr lang="zh-CN" altLang="en-US" sz="2400" dirty="0">
                <a:latin typeface="华文楷体" panose="02010600040101010101" charset="-122"/>
                <a:ea typeface="华文楷体" panose="02010600040101010101" charset="-122"/>
                <a:sym typeface="+mn-ea"/>
              </a:rPr>
              <a:t>随着统计理论与社会学研究的交叉融合，社会网络指数随机图模型（Exponential Random Graph Model，ERGM）开始被用于解释经济社会问题。Goodreau等（2008）和Handcock等（2008）指出由于该模型使得个体间的网络关系以特定数值的形式呈现出来，并且能够提供一个强大而灵活的模型族用于对社会网络结构展开统计推断，从而弥补了传统社会网络分析法在应用中的不足，丰富了贸易网络研究的主要内容，邢孝兵等（2020）与唐晓彬和崔茂生（2020）等学者不断将其应用与拓展。</a:t>
            </a:r>
          </a:p>
          <a:p>
            <a:pPr indent="0" algn="l" fontAlgn="auto">
              <a:lnSpc>
                <a:spcPct val="150000"/>
              </a:lnSpc>
              <a:spcBef>
                <a:spcPts val="0"/>
              </a:spcBef>
              <a:buClrTx/>
              <a:buSzTx/>
              <a:buFont typeface="Wingdings" panose="05000000000000000000" charset="0"/>
              <a:buNone/>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a:t>
            </a:fld>
            <a:endParaRPr lang="zh-CN" altLang="en-US" sz="2000" dirty="0">
              <a:solidFill>
                <a:schemeClr val="tx1"/>
              </a:solidFill>
            </a:endParaRPr>
          </a:p>
        </p:txBody>
      </p:sp>
      <p:sp>
        <p:nvSpPr>
          <p:cNvPr id="6" name="Rectangle 4" descr="浅色上对角线"/>
          <p:cNvSpPr>
            <a:spLocks noChangeArrowheads="1"/>
          </p:cNvSpPr>
          <p:nvPr/>
        </p:nvSpPr>
        <p:spPr bwMode="auto">
          <a:xfrm>
            <a:off x="861695" y="107315"/>
            <a:ext cx="264287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14400"/>
            <a:ext cx="375285" cy="458025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7</a:t>
            </a:fld>
            <a:endParaRPr lang="zh-CN" altLang="en-US" sz="2000" dirty="0">
              <a:solidFill>
                <a:schemeClr val="tx1"/>
              </a:solidFill>
            </a:endParaRPr>
          </a:p>
        </p:txBody>
      </p:sp>
      <p:sp>
        <p:nvSpPr>
          <p:cNvPr id="10"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第二节</a:t>
            </a:r>
            <a:r>
              <a:rPr lang="en-US" altLang="zh-CN"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  </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模型设定及数据说明</a:t>
            </a:r>
          </a:p>
        </p:txBody>
      </p:sp>
      <p:sp>
        <p:nvSpPr>
          <p:cNvPr id="13" name="Rectangle 9"/>
          <p:cNvSpPr txBox="1">
            <a:spLocks noChangeArrowheads="1"/>
          </p:cNvSpPr>
          <p:nvPr/>
        </p:nvSpPr>
        <p:spPr>
          <a:xfrm>
            <a:off x="1992769" y="2496755"/>
            <a:ext cx="8735060" cy="2109283"/>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buClrTx/>
              <a:buSzTx/>
            </a:pPr>
            <a:r>
              <a:rPr lang="zh-CN" altLang="en-US" sz="3600" b="1" dirty="0">
                <a:solidFill>
                  <a:srgbClr val="0070C0"/>
                </a:solidFill>
                <a:latin typeface="楷体" panose="02010609060101010101" charset="-122"/>
                <a:ea typeface="楷体" panose="02010609060101010101" charset="-122"/>
                <a:sym typeface="+mn-ea"/>
              </a:rPr>
              <a:t>一、贸易网络分析指标说明</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二、ERGM模型构建</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ln>
                  <a:noFill/>
                </a:ln>
              </a:rPr>
              <a:t>宏观经济监测统计分析</a:t>
            </a:r>
          </a:p>
        </p:txBody>
      </p:sp>
      <p:sp>
        <p:nvSpPr>
          <p:cNvPr id="4" name="矩形 3"/>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03275" y="1046480"/>
            <a:ext cx="11017885" cy="5297805"/>
          </a:xfrm>
          <a:prstGeom prst="rect">
            <a:avLst/>
          </a:prstGeom>
          <a:ln>
            <a:noFill/>
          </a:ln>
        </p:spPr>
        <p:txBody>
          <a:bodyPr wrap="square">
            <a:noAutofit/>
          </a:bodyPr>
          <a:lstStyle/>
          <a:p>
            <a:pPr marL="228600" indent="-228600" algn="l" defTabSz="914400">
              <a:lnSpc>
                <a:spcPts val="3800"/>
              </a:lnSpc>
              <a:spcBef>
                <a:spcPts val="0"/>
              </a:spcBef>
              <a:buClrTx/>
              <a:buSzTx/>
              <a:buFontTx/>
            </a:pPr>
            <a:r>
              <a:rPr lang="en-US" altLang="zh-CN" sz="2800" b="1" dirty="0">
                <a:solidFill>
                  <a:schemeClr val="accent2"/>
                </a:solidFill>
                <a:latin typeface="华文楷体" panose="02010600040101010101" charset="-122"/>
                <a:ea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“一带一路”沿线各国被视为网络的节点 </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 </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为</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贸易网络中节点间的边，即两国之间的贸易关系， </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表示两国之间是否存在贸易，若 两国之间有贸易关系为</a:t>
            </a:r>
            <a:r>
              <a:rPr lang="en-US" altLang="zh-CN" sz="2400" dirty="0">
                <a:latin typeface="华文楷体" panose="02010600040101010101" charset="-122"/>
                <a:ea typeface="华文楷体" panose="02010600040101010101" charset="-122"/>
                <a:cs typeface="华文楷体" panose="02010600040101010101" charset="-122"/>
              </a:rPr>
              <a:t>1</a:t>
            </a:r>
            <a:r>
              <a:rPr lang="zh-CN" altLang="en-US" sz="2400" dirty="0">
                <a:latin typeface="华文楷体" panose="02010600040101010101" charset="-122"/>
                <a:ea typeface="华文楷体" panose="02010600040101010101" charset="-122"/>
                <a:cs typeface="华文楷体" panose="02010600040101010101" charset="-122"/>
              </a:rPr>
              <a:t>，否则为0，权重</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 </a:t>
            </a:r>
            <a:r>
              <a:rPr lang="en-US" altLang="zh-CN" sz="2400" dirty="0">
                <a:latin typeface="华文楷体" panose="02010600040101010101" charset="-122"/>
                <a:ea typeface="华文楷体" panose="02010600040101010101" charset="-122"/>
                <a:cs typeface="华文楷体" panose="02010600040101010101" charset="-122"/>
              </a:rPr>
              <a:t> </a:t>
            </a:r>
            <a:r>
              <a:rPr lang="zh-CN" altLang="en-US" sz="2400" dirty="0">
                <a:latin typeface="华文楷体" panose="02010600040101010101" charset="-122"/>
                <a:ea typeface="华文楷体" panose="02010600040101010101" charset="-122"/>
                <a:cs typeface="华文楷体" panose="02010600040101010101" charset="-122"/>
              </a:rPr>
              <a:t>表示 贸易量。</a:t>
            </a:r>
          </a:p>
          <a:p>
            <a:pPr marL="228600" indent="-228600" algn="l" defTabSz="914400">
              <a:lnSpc>
                <a:spcPts val="3800"/>
              </a:lnSpc>
              <a:spcBef>
                <a:spcPts val="0"/>
              </a:spcBef>
              <a:buClrTx/>
              <a:buSzTx/>
              <a:buFontTx/>
            </a:pPr>
            <a:r>
              <a:rPr lang="zh-CN" altLang="en-US" sz="2800" b="1" dirty="0">
                <a:solidFill>
                  <a:schemeClr val="accent2"/>
                </a:solidFill>
                <a:latin typeface="华文楷体" panose="02010600040101010101" charset="-122"/>
                <a:ea typeface="华文楷体" panose="02010600040101010101" charset="-122"/>
              </a:rPr>
              <a:t>（一）整体网络指标</a:t>
            </a:r>
          </a:p>
          <a:p>
            <a:pPr marL="0" indent="304800" algn="just" defTabSz="266700">
              <a:lnSpc>
                <a:spcPct val="150000"/>
              </a:lnSpc>
              <a:spcBef>
                <a:spcPct val="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rPr>
              <a:t>1．边数</a:t>
            </a:r>
          </a:p>
          <a:p>
            <a:pPr marL="0" indent="304800" algn="just" defTabSz="266700">
              <a:lnSpc>
                <a:spcPct val="150000"/>
              </a:lnSpc>
              <a:spcBef>
                <a:spcPct val="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rPr>
              <a:t>边数即网络中所有连接的数量，边数越多表示在贸易中各国之间交易越多：</a:t>
            </a:r>
          </a:p>
          <a:p>
            <a:pPr marL="0" indent="304800" algn="just" defTabSz="266700">
              <a:lnSpc>
                <a:spcPct val="150000"/>
              </a:lnSpc>
              <a:spcBef>
                <a:spcPct val="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rPr>
              <a:t>                                                                             （9.1）</a:t>
            </a:r>
          </a:p>
          <a:p>
            <a:pPr marL="0" indent="304800" algn="just" defTabSz="266700">
              <a:lnSpc>
                <a:spcPct val="150000"/>
              </a:lnSpc>
              <a:spcBef>
                <a:spcPct val="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rPr>
              <a:t>2．密度</a:t>
            </a:r>
          </a:p>
          <a:p>
            <a:pPr marL="0" indent="304800" algn="just" defTabSz="266700">
              <a:lnSpc>
                <a:spcPct val="150000"/>
              </a:lnSpc>
              <a:spcBef>
                <a:spcPct val="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rPr>
              <a:t>网络密度指整个网络实际出现边与可能出现边之比，反映了网络中点之间关系的紧密程度。</a:t>
            </a:r>
            <a:r>
              <a:rPr lang="en-US" altLang="zh-CN" sz="2400" dirty="0">
                <a:latin typeface="华文楷体" panose="02010600040101010101" charset="-122"/>
                <a:ea typeface="华文楷体" panose="02010600040101010101" charset="-122"/>
                <a:cs typeface="华文楷体" panose="02010600040101010101" charset="-122"/>
              </a:rPr>
              <a:t>                                                         （9.2）</a:t>
            </a: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8</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02666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algn="l" eaLnBrk="0" hangingPunct="0">
              <a:buClrTx/>
              <a:buSzTx/>
              <a:buFontTx/>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贸易网络分析指标说明</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pic>
        <p:nvPicPr>
          <p:cNvPr id="5" name="图片 4"/>
          <p:cNvPicPr>
            <a:picLocks noChangeAspect="1"/>
          </p:cNvPicPr>
          <p:nvPr/>
        </p:nvPicPr>
        <p:blipFill>
          <a:blip r:embed="rId3"/>
          <a:stretch>
            <a:fillRect/>
          </a:stretch>
        </p:blipFill>
        <p:spPr>
          <a:xfrm>
            <a:off x="4511675" y="4228465"/>
            <a:ext cx="2058670" cy="542290"/>
          </a:xfrm>
          <a:prstGeom prst="rect">
            <a:avLst/>
          </a:prstGeom>
          <a:noFill/>
          <a:ln w="9525">
            <a:noFill/>
          </a:ln>
        </p:spPr>
      </p:pic>
      <p:pic>
        <p:nvPicPr>
          <p:cNvPr id="8" name="图片 7"/>
          <p:cNvPicPr>
            <a:picLocks noChangeAspect="1"/>
          </p:cNvPicPr>
          <p:nvPr/>
        </p:nvPicPr>
        <p:blipFill>
          <a:blip r:embed="rId4"/>
          <a:stretch>
            <a:fillRect/>
          </a:stretch>
        </p:blipFill>
        <p:spPr>
          <a:xfrm>
            <a:off x="6826250" y="1212850"/>
            <a:ext cx="1334770" cy="305435"/>
          </a:xfrm>
          <a:prstGeom prst="rect">
            <a:avLst/>
          </a:prstGeom>
          <a:noFill/>
          <a:ln w="9525">
            <a:noFill/>
          </a:ln>
        </p:spPr>
      </p:pic>
      <p:pic>
        <p:nvPicPr>
          <p:cNvPr id="9" name="图片 8"/>
          <p:cNvPicPr>
            <a:picLocks noChangeAspect="1"/>
          </p:cNvPicPr>
          <p:nvPr/>
        </p:nvPicPr>
        <p:blipFill>
          <a:blip r:embed="rId5"/>
          <a:stretch>
            <a:fillRect/>
          </a:stretch>
        </p:blipFill>
        <p:spPr>
          <a:xfrm>
            <a:off x="8245475" y="1212850"/>
            <a:ext cx="2642870" cy="374650"/>
          </a:xfrm>
          <a:prstGeom prst="rect">
            <a:avLst/>
          </a:prstGeom>
          <a:noFill/>
          <a:ln w="9525">
            <a:noFill/>
          </a:ln>
        </p:spPr>
      </p:pic>
      <p:pic>
        <p:nvPicPr>
          <p:cNvPr id="10" name="图片 9"/>
          <p:cNvPicPr>
            <a:picLocks noChangeAspect="1"/>
          </p:cNvPicPr>
          <p:nvPr/>
        </p:nvPicPr>
        <p:blipFill>
          <a:blip r:embed="rId6"/>
          <a:stretch>
            <a:fillRect/>
          </a:stretch>
        </p:blipFill>
        <p:spPr>
          <a:xfrm>
            <a:off x="7134860" y="1692910"/>
            <a:ext cx="298450" cy="413385"/>
          </a:xfrm>
          <a:prstGeom prst="rect">
            <a:avLst/>
          </a:prstGeom>
          <a:noFill/>
          <a:ln w="9525">
            <a:noFill/>
          </a:ln>
        </p:spPr>
      </p:pic>
      <p:pic>
        <p:nvPicPr>
          <p:cNvPr id="11" name="图片 10"/>
          <p:cNvPicPr>
            <a:picLocks noChangeAspect="1"/>
          </p:cNvPicPr>
          <p:nvPr/>
        </p:nvPicPr>
        <p:blipFill>
          <a:blip r:embed="rId7"/>
          <a:stretch>
            <a:fillRect/>
          </a:stretch>
        </p:blipFill>
        <p:spPr>
          <a:xfrm>
            <a:off x="6570345" y="2235835"/>
            <a:ext cx="862965" cy="361315"/>
          </a:xfrm>
          <a:prstGeom prst="rect">
            <a:avLst/>
          </a:prstGeom>
          <a:noFill/>
          <a:ln w="9525">
            <a:noFill/>
          </a:ln>
        </p:spPr>
      </p:pic>
      <p:pic>
        <p:nvPicPr>
          <p:cNvPr id="12" name="图片 11"/>
          <p:cNvPicPr>
            <a:picLocks noChangeAspect="1"/>
          </p:cNvPicPr>
          <p:nvPr/>
        </p:nvPicPr>
        <p:blipFill>
          <a:blip r:embed="rId8"/>
          <a:stretch>
            <a:fillRect/>
          </a:stretch>
        </p:blipFill>
        <p:spPr>
          <a:xfrm>
            <a:off x="4737735" y="5856605"/>
            <a:ext cx="1606550" cy="779145"/>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mE0ZGFhNTg2NGIxM2MwYzc0MGFhNjc1YjQzMGNlMWIifQ=="/>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3</TotalTime>
  <Words>7740</Words>
  <Application>Microsoft Office PowerPoint</Application>
  <PresentationFormat>宽屏</PresentationFormat>
  <Paragraphs>321</Paragraphs>
  <Slides>36</Slides>
  <Notes>3</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36</vt:i4>
      </vt:variant>
    </vt:vector>
  </HeadingPairs>
  <TitlesOfParts>
    <vt:vector size="49" baseType="lpstr">
      <vt:lpstr>黑体</vt:lpstr>
      <vt:lpstr>华文楷体</vt:lpstr>
      <vt:lpstr>华文隶书</vt:lpstr>
      <vt:lpstr>华文中宋</vt:lpstr>
      <vt:lpstr>楷体</vt:lpstr>
      <vt:lpstr>微软雅黑</vt:lpstr>
      <vt:lpstr>Arial</vt:lpstr>
      <vt:lpstr>Calibri</vt:lpstr>
      <vt:lpstr>Calibri Light</vt:lpstr>
      <vt:lpstr>Times New Roman</vt:lpstr>
      <vt:lpstr>Wingdings</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feng hao</cp:lastModifiedBy>
  <cp:revision>78</cp:revision>
  <dcterms:created xsi:type="dcterms:W3CDTF">2015-12-05T08:51:00Z</dcterms:created>
  <dcterms:modified xsi:type="dcterms:W3CDTF">2026-07-24T13:56:33Z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0A5E9E8A4DF44F039719AEBF9885B8AA_13</vt:lpwstr>
  </property>
  <property fmtid="{D5CDD505-2E9C-101B-9397-08002B2CF9AE}" pid="3" name="KSOProductBuildVer">
    <vt:lpwstr>2052-12.1.0.26375</vt:lpwstr>
  </property>
  <property fmtid="{D5CDD505-2E9C-101B-9397-08002B2CF9AE}" pid="4" name="KSOTemplateUUID">
    <vt:lpwstr>v1.0_mb_46fif/lngfIZSzxymcPcdg==</vt:lpwstr>
  </property>
</Properties>
</file>