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2"/>
  </p:sldMasterIdLst>
  <p:notesMasterIdLst>
    <p:notesMasterId r:id="rId33"/>
  </p:notesMasterIdLst>
  <p:sldIdLst>
    <p:sldId id="369" r:id="rId3"/>
    <p:sldId id="352" r:id="rId4"/>
    <p:sldId id="370" r:id="rId5"/>
    <p:sldId id="268" r:id="rId6"/>
    <p:sldId id="303" r:id="rId7"/>
    <p:sldId id="423" r:id="rId8"/>
    <p:sldId id="424" r:id="rId9"/>
    <p:sldId id="391" r:id="rId10"/>
    <p:sldId id="371" r:id="rId11"/>
    <p:sldId id="354" r:id="rId12"/>
    <p:sldId id="425" r:id="rId13"/>
    <p:sldId id="384" r:id="rId14"/>
    <p:sldId id="426" r:id="rId15"/>
    <p:sldId id="427" r:id="rId16"/>
    <p:sldId id="428" r:id="rId17"/>
    <p:sldId id="429" r:id="rId18"/>
    <p:sldId id="405" r:id="rId19"/>
    <p:sldId id="406" r:id="rId20"/>
    <p:sldId id="430" r:id="rId21"/>
    <p:sldId id="431" r:id="rId22"/>
    <p:sldId id="432" r:id="rId23"/>
    <p:sldId id="433" r:id="rId24"/>
    <p:sldId id="434" r:id="rId25"/>
    <p:sldId id="435" r:id="rId26"/>
    <p:sldId id="436" r:id="rId27"/>
    <p:sldId id="437" r:id="rId28"/>
    <p:sldId id="438" r:id="rId29"/>
    <p:sldId id="373" r:id="rId30"/>
    <p:sldId id="339" r:id="rId31"/>
    <p:sldId id="422"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 Id="rId4"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7A54AE-E28B-4533-A456-B756823B96D8}" type="datetimeFigureOut">
              <a:rPr lang="zh-CN" altLang="en-US" smtClean="0"/>
              <a:t>2026/7/26</a:t>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BB924-0F29-4611-A8B9-E5E73D23299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5</a:t>
            </a:fld>
            <a:endParaRPr lang="zh-CN" altLang="en-US"/>
          </a:p>
        </p:txBody>
      </p:sp>
    </p:spTree>
    <p:extLst>
      <p:ext uri="{BB962C8B-B14F-4D97-AF65-F5344CB8AC3E}">
        <p14:creationId xmlns:p14="http://schemas.microsoft.com/office/powerpoint/2010/main" val="34515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6</a:t>
            </a:fld>
            <a:endParaRPr lang="zh-CN" altLang="en-US"/>
          </a:p>
        </p:txBody>
      </p:sp>
    </p:spTree>
    <p:extLst>
      <p:ext uri="{BB962C8B-B14F-4D97-AF65-F5344CB8AC3E}">
        <p14:creationId xmlns:p14="http://schemas.microsoft.com/office/powerpoint/2010/main" val="2433352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同质性与变异性  朝鲜</a:t>
            </a:r>
          </a:p>
        </p:txBody>
      </p:sp>
      <p:sp>
        <p:nvSpPr>
          <p:cNvPr id="4" name="灯片编号占位符 3"/>
          <p:cNvSpPr>
            <a:spLocks noGrp="1"/>
          </p:cNvSpPr>
          <p:nvPr>
            <p:ph type="sldNum" sz="quarter" idx="10"/>
          </p:nvPr>
        </p:nvSpPr>
        <p:spPr/>
        <p:txBody>
          <a:bodyPr/>
          <a:lstStyle/>
          <a:p>
            <a:fld id="{91B468E8-3E42-411D-B3A4-41141BE63FBA}" type="slidenum">
              <a:rPr lang="zh-CN" altLang="en-US" smtClean="0"/>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272647" y="6312535"/>
            <a:ext cx="2743725" cy="365125"/>
          </a:xfrm>
        </p:spPr>
        <p:txBody>
          <a:bodyPr/>
          <a:lstStyle/>
          <a:p>
            <a:r>
              <a:rPr lang="en-US" altLang="zh-CN"/>
              <a:t>1·</a:t>
            </a: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91" y="1122363"/>
            <a:ext cx="9145749"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291" y="3602038"/>
            <a:ext cx="914574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r>
              <a:rPr lang="en-US" altLang="zh-CN"/>
              <a:t>·</a:t>
            </a:r>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10" name="矩形 9"/>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5" name="矩形 4"/>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8" name="矩形 7"/>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569" y="365125"/>
            <a:ext cx="2629403"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360" y="365125"/>
            <a:ext cx="7735779"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63DB197-84B0-484E-9C0F-88358ECCB797}" type="datetimeFigureOut">
              <a:rPr lang="zh-CN" altLang="en-US" smtClean="0"/>
              <a:t>2026/7/26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t>‹#›</a:t>
            </a:fld>
            <a:endParaRPr lang="zh-CN" altLang="en-US"/>
          </a:p>
        </p:txBody>
      </p:sp>
      <p:sp>
        <p:nvSpPr>
          <p:cNvPr id="6" name="矩形 5"/>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009" y="1709738"/>
            <a:ext cx="10517611"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2009" y="4589463"/>
            <a:ext cx="1051761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36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380" y="1825625"/>
            <a:ext cx="5182591"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49" y="365125"/>
            <a:ext cx="10517611" cy="1325563"/>
          </a:xfrm>
        </p:spPr>
        <p:txBody>
          <a:bodyPr/>
          <a:lstStyle/>
          <a:p>
            <a:r>
              <a:rPr lang="zh-CN" altLang="en-US"/>
              <a:t>单击此处编辑母版标题样式</a:t>
            </a:r>
          </a:p>
        </p:txBody>
      </p:sp>
      <p:sp>
        <p:nvSpPr>
          <p:cNvPr id="3" name="文本占位符 2"/>
          <p:cNvSpPr>
            <a:spLocks noGrp="1"/>
          </p:cNvSpPr>
          <p:nvPr>
            <p:ph type="body" idx="1"/>
          </p:nvPr>
        </p:nvSpPr>
        <p:spPr>
          <a:xfrm>
            <a:off x="839949" y="1681163"/>
            <a:ext cx="51587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949" y="2505075"/>
            <a:ext cx="5158773"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3380" y="1681163"/>
            <a:ext cx="518417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3380" y="2505075"/>
            <a:ext cx="5184179"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179" y="987425"/>
            <a:ext cx="617338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49" y="457200"/>
            <a:ext cx="393298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179" y="987425"/>
            <a:ext cx="617338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949" y="2057400"/>
            <a:ext cx="393298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C73A3FB-D683-4918-A557-73AB8F4C4EE9}" type="datetimeFigureOut">
              <a:rPr lang="zh-CN" altLang="en-US" smtClean="0"/>
              <a:t>2026/7/26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E70D98-FA84-41BA-BD43-6D85A7C62EA0}"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60" y="365125"/>
            <a:ext cx="10517611"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60" y="1825625"/>
            <a:ext cx="10517611"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60" y="6356350"/>
            <a:ext cx="274372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73A3FB-D683-4918-A557-73AB8F4C4EE9}" type="datetimeFigureOut">
              <a:rPr lang="zh-CN" altLang="en-US" smtClean="0"/>
              <a:t>2026/7/26</a:t>
            </a:fld>
            <a:endParaRPr lang="zh-CN" altLang="en-US"/>
          </a:p>
        </p:txBody>
      </p:sp>
      <p:sp>
        <p:nvSpPr>
          <p:cNvPr id="5" name="页脚占位符 4"/>
          <p:cNvSpPr>
            <a:spLocks noGrp="1"/>
          </p:cNvSpPr>
          <p:nvPr>
            <p:ph type="ftr" sz="quarter" idx="3"/>
          </p:nvPr>
        </p:nvSpPr>
        <p:spPr>
          <a:xfrm>
            <a:off x="4039372" y="6356350"/>
            <a:ext cx="41155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2247" y="6356350"/>
            <a:ext cx="274372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E70D98-FA84-41BA-BD43-6D85A7C62EA0}" type="slidenum">
              <a:rPr lang="zh-CN" altLang="en-US" smtClean="0"/>
              <a:t>‹#›</a:t>
            </a:fld>
            <a:endParaRPr lang="zh-CN" altLang="en-US"/>
          </a:p>
        </p:txBody>
      </p:sp>
      <p:pic>
        <p:nvPicPr>
          <p:cNvPr id="8" name="图片 7"/>
          <p:cNvPicPr>
            <a:picLocks noChangeAspect="1"/>
          </p:cNvPicPr>
          <p:nvPr userDrawn="1"/>
        </p:nvPicPr>
        <p:blipFill>
          <a:blip r:embed="rId14"/>
          <a:srcRect r="8646" b="-580"/>
          <a:stretch>
            <a:fillRect/>
          </a:stretch>
        </p:blipFill>
        <p:spPr>
          <a:xfrm>
            <a:off x="-128930" y="-76200"/>
            <a:ext cx="12323896" cy="7051040"/>
          </a:xfrm>
          <a:prstGeom prst="rect">
            <a:avLst/>
          </a:prstGeom>
        </p:spPr>
      </p:pic>
      <p:sp>
        <p:nvSpPr>
          <p:cNvPr id="7" name="矩形 6"/>
          <p:cNvSpPr/>
          <p:nvPr userDrawn="1"/>
        </p:nvSpPr>
        <p:spPr>
          <a:xfrm>
            <a:off x="-73596"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oleObject" Target="../embeddings/oleObject4.bin"/><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oleObject" Target="../embeddings/oleObject7.bin"/><Relationship Id="rId10" Type="http://schemas.openxmlformats.org/officeDocument/2006/relationships/image" Target="../media/image14.emf"/><Relationship Id="rId4" Type="http://schemas.openxmlformats.org/officeDocument/2006/relationships/image" Target="../media/image11.emf"/><Relationship Id="rId9"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image" Target="../media/image19.emf"/><Relationship Id="rId5" Type="http://schemas.openxmlformats.org/officeDocument/2006/relationships/oleObject" Target="../embeddings/oleObject11.bin"/><Relationship Id="rId10" Type="http://schemas.openxmlformats.org/officeDocument/2006/relationships/image" Target="../media/image21.emf"/><Relationship Id="rId4" Type="http://schemas.openxmlformats.org/officeDocument/2006/relationships/image" Target="../media/image18.emf"/><Relationship Id="rId9"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image" Target="../media/image23.emf"/><Relationship Id="rId5" Type="http://schemas.openxmlformats.org/officeDocument/2006/relationships/oleObject" Target="../embeddings/oleObject15.bin"/><Relationship Id="rId4" Type="http://schemas.openxmlformats.org/officeDocument/2006/relationships/image" Target="../media/image22.emf"/></Relationships>
</file>

<file path=ppt/slides/_rels/slide25.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5-08-21_134516_064"/>
          <p:cNvPicPr>
            <a:picLocks noChangeAspect="1"/>
          </p:cNvPicPr>
          <p:nvPr/>
        </p:nvPicPr>
        <p:blipFill>
          <a:blip r:embed="rId2"/>
          <a:stretch>
            <a:fillRect/>
          </a:stretch>
        </p:blipFill>
        <p:spPr>
          <a:xfrm>
            <a:off x="933061" y="-74646"/>
            <a:ext cx="11258939" cy="6690049"/>
          </a:xfrm>
          <a:prstGeom prst="rect">
            <a:avLst/>
          </a:prstGeom>
        </p:spPr>
      </p:pic>
      <p:sp>
        <p:nvSpPr>
          <p:cNvPr id="4" name="圆角矩形 3"/>
          <p:cNvSpPr/>
          <p:nvPr/>
        </p:nvSpPr>
        <p:spPr>
          <a:xfrm>
            <a:off x="2145561" y="1236980"/>
            <a:ext cx="8609330" cy="2882265"/>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圆角矩形 4"/>
          <p:cNvSpPr/>
          <p:nvPr/>
        </p:nvSpPr>
        <p:spPr>
          <a:xfrm>
            <a:off x="1191260" y="906145"/>
            <a:ext cx="9809480" cy="4566920"/>
          </a:xfrm>
          <a:prstGeom prst="round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lnSpc>
                <a:spcPct val="100000"/>
              </a:lnSpc>
              <a:spcBef>
                <a:spcPts val="1200"/>
              </a:spcBef>
              <a:buClrTx/>
              <a:buSzTx/>
              <a:buNone/>
            </a:pPr>
            <a:r>
              <a:rPr lang="zh-CN" altLang="en-US" sz="6600" dirty="0" smtClean="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第八章 </a:t>
            </a:r>
            <a: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
            </a:r>
            <a:br>
              <a:rPr lang="zh-CN" altLang="en-US" sz="66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br>
            <a:r>
              <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空间经济模型：地理空间大数据</a:t>
            </a:r>
            <a:r>
              <a:rPr lang="zh-CN" altLang="en-US" sz="5400" dirty="0" smtClean="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rPr>
              <a:t>辅助研究</a:t>
            </a:r>
            <a:endParaRPr lang="zh-CN" altLang="en-US" sz="5400" dirty="0">
              <a:solidFill>
                <a:schemeClr val="accent1">
                  <a:lumMod val="50000"/>
                </a:schemeClr>
              </a:solidFill>
              <a:effectLst>
                <a:outerShdw blurRad="38100" dist="19050" dir="2700000" algn="tl" rotWithShape="0">
                  <a:schemeClr val="dk1">
                    <a:alpha val="40000"/>
                  </a:schemeClr>
                </a:outerShdw>
              </a:effectLst>
              <a:latin typeface="华文隶书" panose="02010800040101010101" pitchFamily="2" charset="-122"/>
              <a:ea typeface="华文隶书" panose="02010800040101010101" pitchFamily="2" charset="-122"/>
              <a:cs typeface="楷体" panose="02010609060101010101" charset="-122"/>
            </a:endParaRP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rPr>
              <a:t>经济统计案例分析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（一）微观企业</a:t>
            </a:r>
            <a:r>
              <a:rPr lang="zh-CN" altLang="en-US" sz="2800" b="1" dirty="0" smtClean="0">
                <a:solidFill>
                  <a:schemeClr val="accent2"/>
                </a:solidFill>
                <a:latin typeface="华文楷体" panose="02010600040101010101" charset="-122"/>
                <a:ea typeface="华文楷体" panose="02010600040101010101" charset="-122"/>
              </a:rPr>
              <a:t>数据</a:t>
            </a:r>
            <a:endParaRPr lang="zh-CN" altLang="en-US" sz="2800" b="1" dirty="0">
              <a:solidFill>
                <a:schemeClr val="accent2"/>
              </a:solidFill>
              <a:latin typeface="华文楷体" panose="02010600040101010101" charset="-122"/>
              <a:ea typeface="华文楷体" panose="02010600040101010101" charset="-122"/>
            </a:endParaRPr>
          </a:p>
          <a:p>
            <a:pPr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rPr>
              <a:t>工商企业注册数据库包含了所有中国公司的行政信息，涵盖了自</a:t>
            </a:r>
            <a:r>
              <a:rPr lang="en-US" altLang="zh-CN" sz="2400" dirty="0">
                <a:latin typeface="华文楷体" panose="02010600040101010101" charset="-122"/>
                <a:ea typeface="华文楷体" panose="02010600040101010101" charset="-122"/>
              </a:rPr>
              <a:t>1949</a:t>
            </a:r>
            <a:r>
              <a:rPr lang="zh-CN" altLang="en-US" sz="2400" dirty="0">
                <a:latin typeface="华文楷体" panose="02010600040101010101" charset="-122"/>
                <a:ea typeface="华文楷体" panose="02010600040101010101" charset="-122"/>
              </a:rPr>
              <a:t>年以来超过</a:t>
            </a:r>
            <a:r>
              <a:rPr lang="en-US" altLang="zh-CN" sz="2400" dirty="0">
                <a:latin typeface="华文楷体" panose="02010600040101010101" charset="-122"/>
                <a:ea typeface="华文楷体" panose="02010600040101010101" charset="-122"/>
              </a:rPr>
              <a:t>6000</a:t>
            </a:r>
            <a:r>
              <a:rPr lang="zh-CN" altLang="en-US" sz="2400" dirty="0">
                <a:latin typeface="华文楷体" panose="02010600040101010101" charset="-122"/>
                <a:ea typeface="华文楷体" panose="02010600040101010101" charset="-122"/>
              </a:rPr>
              <a:t>万的注册实体，包括那些已经注销或撤销注册的实体。该数据集提供了有价值的详细信息，如公司名称、地址、注册日期、公司类型、行业类别、注册资本、注销或撤销日期以及与公司注册有关的其他变量</a:t>
            </a:r>
            <a:r>
              <a:rPr lang="zh-CN" altLang="en-US" sz="2400" dirty="0" smtClean="0">
                <a:latin typeface="华文楷体" panose="02010600040101010101" charset="-122"/>
                <a:ea typeface="华文楷体" panose="02010600040101010101" charset="-122"/>
              </a:rPr>
              <a:t>。</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9</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、数据：地理空间大</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数据</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3917315"/>
            <a:ext cx="11018520" cy="2490425"/>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sym typeface="+mn-ea"/>
              </a:rPr>
              <a:t>（二）兴趣点数据（</a:t>
            </a:r>
            <a:r>
              <a:rPr lang="en-US" altLang="zh-CN" sz="2800" b="1" dirty="0">
                <a:solidFill>
                  <a:schemeClr val="accent2"/>
                </a:solidFill>
                <a:latin typeface="华文楷体" panose="02010600040101010101" charset="-122"/>
                <a:ea typeface="华文楷体" panose="02010600040101010101" charset="-122"/>
                <a:sym typeface="+mn-ea"/>
              </a:rPr>
              <a:t>POIs</a:t>
            </a:r>
            <a:r>
              <a:rPr lang="zh-CN" altLang="en-US" sz="2800" b="1" dirty="0" smtClean="0">
                <a:solidFill>
                  <a:schemeClr val="accent2"/>
                </a:solidFill>
                <a:latin typeface="华文楷体" panose="02010600040101010101" charset="-122"/>
                <a:ea typeface="华文楷体" panose="02010600040101010101" charset="-122"/>
                <a:sym typeface="+mn-ea"/>
              </a:rPr>
              <a:t>）</a:t>
            </a:r>
            <a:endParaRPr lang="zh-CN" altLang="en-US" sz="2800" b="1" dirty="0">
              <a:solidFill>
                <a:schemeClr val="accent2"/>
              </a:solidFill>
              <a:latin typeface="华文楷体" panose="02010600040101010101" charset="-122"/>
              <a:ea typeface="华文楷体" panose="02010600040101010101" charset="-122"/>
              <a:sym typeface="+mn-ea"/>
            </a:endParaRPr>
          </a:p>
          <a:p>
            <a:pPr indent="252095" algn="just" defTabSz="266700">
              <a:lnSpc>
                <a:spcPct val="150000"/>
              </a:lnSpc>
              <a:spcBef>
                <a:spcPts val="700"/>
              </a:spcBef>
              <a:spcAft>
                <a:spcPct val="0"/>
              </a:spcAft>
            </a:pPr>
            <a:r>
              <a:rPr lang="en-US" altLang="zh-CN" sz="2400" dirty="0">
                <a:latin typeface="华文楷体" panose="02010600040101010101" charset="-122"/>
                <a:ea typeface="华文楷体" panose="02010600040101010101" charset="-122"/>
                <a:cs typeface="华文楷体" panose="02010600040101010101" charset="-122"/>
                <a:sym typeface="+mn-ea"/>
              </a:rPr>
              <a:t>   </a:t>
            </a:r>
            <a:r>
              <a:rPr lang="en-US" altLang="zh-CN" sz="2400" dirty="0">
                <a:latin typeface="华文楷体" panose="02010600040101010101" charset="-122"/>
                <a:ea typeface="华文楷体" panose="02010600040101010101" charset="-122"/>
                <a:cs typeface="华文楷体" panose="02010600040101010101" charset="-122"/>
                <a:sym typeface="+mn-ea"/>
              </a:rPr>
              <a:t>POI</a:t>
            </a:r>
            <a:r>
              <a:rPr lang="zh-CN" altLang="en-US" sz="2400" dirty="0">
                <a:latin typeface="华文楷体" panose="02010600040101010101" charset="-122"/>
                <a:ea typeface="华文楷体" panose="02010600040101010101" charset="-122"/>
                <a:cs typeface="华文楷体" panose="02010600040101010101" charset="-122"/>
                <a:sym typeface="+mn-ea"/>
              </a:rPr>
              <a:t>（</a:t>
            </a:r>
            <a:r>
              <a:rPr lang="en-US" altLang="zh-CN" sz="2400" dirty="0">
                <a:latin typeface="华文楷体" panose="02010600040101010101" charset="-122"/>
                <a:ea typeface="华文楷体" panose="02010600040101010101" charset="-122"/>
                <a:cs typeface="华文楷体" panose="02010600040101010101" charset="-122"/>
                <a:sym typeface="+mn-ea"/>
              </a:rPr>
              <a:t>Point of Interest</a:t>
            </a:r>
            <a:r>
              <a:rPr lang="zh-CN" altLang="en-US" sz="2400" dirty="0">
                <a:latin typeface="华文楷体" panose="02010600040101010101" charset="-122"/>
                <a:ea typeface="华文楷体" panose="02010600040101010101" charset="-122"/>
                <a:cs typeface="华文楷体" panose="02010600040101010101" charset="-122"/>
                <a:sym typeface="+mn-ea"/>
              </a:rPr>
              <a:t>，兴趣点）数据是地理空间数据的核心组成部分，指以离散点形式记录的各类地理实体信息，本质是对现实世界中具有特定功能的场所（如商铺、学校、医院等）的数字化表达</a:t>
            </a:r>
            <a:r>
              <a:rPr lang="zh-CN" altLang="en-US" sz="2400" dirty="0" smtClean="0">
                <a:latin typeface="华文楷体" panose="02010600040101010101" charset="-122"/>
                <a:ea typeface="华文楷体" panose="02010600040101010101" charset="-122"/>
                <a:cs typeface="华文楷体" panose="02010600040101010101" charset="-122"/>
                <a:sym typeface="+mn-ea"/>
              </a:rPr>
              <a:t>。</a:t>
            </a:r>
            <a:endParaRPr lang="zh-CN" altLang="en-US" sz="2800" dirty="0">
              <a:solidFill>
                <a:schemeClr val="accent2"/>
              </a:solidFill>
              <a:latin typeface="华文楷体" panose="02010600040101010101" charset="-122"/>
              <a:ea typeface="华文楷体" panose="02010600040101010101" charset="-122"/>
              <a:sym typeface="+mn-ea"/>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zh-CN" altLang="en-US" sz="2800" b="1" dirty="0">
                <a:solidFill>
                  <a:schemeClr val="accent2"/>
                </a:solidFill>
                <a:latin typeface="华文楷体" panose="02010600040101010101" charset="-122"/>
                <a:ea typeface="华文楷体" panose="02010600040101010101" charset="-122"/>
              </a:rPr>
              <a:t>（三）</a:t>
            </a:r>
            <a:r>
              <a:rPr lang="zh-CN" altLang="en-US" sz="2800" b="1" dirty="0" smtClean="0">
                <a:solidFill>
                  <a:schemeClr val="accent2"/>
                </a:solidFill>
                <a:latin typeface="华文楷体" panose="02010600040101010101" charset="-122"/>
                <a:ea typeface="华文楷体" panose="02010600040101010101" charset="-122"/>
              </a:rPr>
              <a:t>栅格数据</a:t>
            </a:r>
            <a:endParaRPr lang="zh-CN" altLang="en-US" sz="2800" b="1" dirty="0">
              <a:solidFill>
                <a:schemeClr val="accent2"/>
              </a:solidFill>
              <a:latin typeface="华文楷体" panose="02010600040101010101" charset="-122"/>
              <a:ea typeface="华文楷体" panose="02010600040101010101" charset="-122"/>
            </a:endParaRPr>
          </a:p>
          <a:p>
            <a:pPr indent="304800" algn="just" defTabSz="266700">
              <a:lnSpc>
                <a:spcPct val="150000"/>
              </a:lnSpc>
              <a:spcBef>
                <a:spcPct val="0"/>
              </a:spcBef>
              <a:spcAft>
                <a:spcPct val="0"/>
              </a:spcAft>
            </a:pPr>
            <a:r>
              <a:rPr lang="zh-CN" altLang="en-US" sz="2400" dirty="0">
                <a:latin typeface="华文楷体" panose="02010600040101010101" charset="-122"/>
                <a:ea typeface="华文楷体" panose="02010600040101010101" charset="-122"/>
              </a:rPr>
              <a:t>栅格数据是地理空间数据中最常用的结构形式之一，本质是将地球表面或研究区域划分为规则的网格（即“栅格”），每个网格单元称为“像元”（或“像素”），通过给每个像元赋予唯一的数值或属性，来表达地理要素的空间分布与特征</a:t>
            </a:r>
            <a:r>
              <a:rPr lang="zh-CN" altLang="en-US" sz="2400" dirty="0" smtClean="0">
                <a:latin typeface="华文楷体" panose="02010600040101010101" charset="-122"/>
                <a:ea typeface="华文楷体" panose="02010600040101010101" charset="-122"/>
              </a:rPr>
              <a:t>。</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10</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、数据：地理空间大</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数据</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3917315"/>
            <a:ext cx="11018520" cy="2490425"/>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zh-CN" altLang="en-US" sz="2800" b="1" dirty="0">
                <a:solidFill>
                  <a:schemeClr val="accent2"/>
                </a:solidFill>
                <a:latin typeface="华文楷体" panose="02010600040101010101" charset="-122"/>
                <a:ea typeface="华文楷体" panose="02010600040101010101" charset="-122"/>
                <a:sym typeface="+mn-ea"/>
              </a:rPr>
              <a:t>（四）地理流</a:t>
            </a:r>
            <a:r>
              <a:rPr lang="zh-CN" altLang="en-US" sz="2800" b="1" dirty="0" smtClean="0">
                <a:solidFill>
                  <a:schemeClr val="accent2"/>
                </a:solidFill>
                <a:latin typeface="华文楷体" panose="02010600040101010101" charset="-122"/>
                <a:ea typeface="华文楷体" panose="02010600040101010101" charset="-122"/>
                <a:sym typeface="+mn-ea"/>
              </a:rPr>
              <a:t>数据</a:t>
            </a:r>
            <a:endParaRPr lang="zh-CN" altLang="en-US" sz="2800" b="1" dirty="0">
              <a:solidFill>
                <a:schemeClr val="accent2"/>
              </a:solidFill>
              <a:latin typeface="华文楷体" panose="02010600040101010101" charset="-122"/>
              <a:ea typeface="华文楷体" panose="02010600040101010101" charset="-122"/>
              <a:sym typeface="+mn-ea"/>
            </a:endParaRPr>
          </a:p>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sym typeface="+mn-ea"/>
              </a:rPr>
              <a:t>地理流数据是指带有空间属性、以连续序列形式生成的动态数据流，本质是对地理空间中“人、物、信息、技术”等要素流动过程的数字化记录，核心特征体现为时空耦合性、实时性与无界性</a:t>
            </a:r>
            <a:r>
              <a:rPr lang="zh-CN" altLang="en-US" sz="2400" dirty="0" smtClean="0">
                <a:latin typeface="华文楷体" panose="02010600040101010101" charset="-122"/>
                <a:ea typeface="华文楷体" panose="02010600040101010101" charset="-122"/>
                <a:cs typeface="华文楷体" panose="02010600040101010101" charset="-122"/>
                <a:sym typeface="+mn-ea"/>
              </a:rPr>
              <a:t>。</a:t>
            </a:r>
            <a:endParaRPr lang="zh-CN" altLang="en-US" sz="2800" dirty="0">
              <a:solidFill>
                <a:schemeClr val="accent2"/>
              </a:solidFill>
              <a:latin typeface="华文楷体" panose="02010600040101010101" charset="-122"/>
              <a:ea typeface="华文楷体" panose="02010600040101010101" charset="-122"/>
              <a:sym typeface="+mn-ea"/>
            </a:endParaRPr>
          </a:p>
        </p:txBody>
      </p:sp>
    </p:spTree>
    <p:extLst>
      <p:ext uri="{BB962C8B-B14F-4D97-AF65-F5344CB8AC3E}">
        <p14:creationId xmlns:p14="http://schemas.microsoft.com/office/powerpoint/2010/main" val="2834839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（一）全局莫兰指数（</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Global Moran's I</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）与莫兰</a:t>
            </a:r>
            <a:r>
              <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rPr>
              <a:t>散点图</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全局莫兰指数（</a:t>
            </a:r>
            <a:r>
              <a:rPr lang="en-US" altLang="zh-CN" sz="2400" dirty="0">
                <a:latin typeface="Times New Roman" panose="02020603050405020304" pitchFamily="18" charset="0"/>
                <a:ea typeface="华文楷体" panose="02010600040101010101" charset="-122"/>
                <a:cs typeface="Times New Roman" panose="02020603050405020304" pitchFamily="18" charset="0"/>
              </a:rPr>
              <a:t>Global Moran's I</a:t>
            </a:r>
            <a:r>
              <a:rPr lang="zh-CN" altLang="en-US" sz="2400" dirty="0">
                <a:latin typeface="Times New Roman" panose="02020603050405020304" pitchFamily="18" charset="0"/>
                <a:ea typeface="华文楷体" panose="02010600040101010101" charset="-122"/>
                <a:cs typeface="Times New Roman" panose="02020603050405020304" pitchFamily="18" charset="0"/>
              </a:rPr>
              <a:t>）是衡量区域变量空间自相关性的核心统计量，用于判断某一地理要素（如交通流量、</a:t>
            </a:r>
            <a:r>
              <a:rPr lang="en-US" altLang="zh-CN" sz="2400" dirty="0">
                <a:latin typeface="Times New Roman" panose="02020603050405020304" pitchFamily="18" charset="0"/>
                <a:ea typeface="华文楷体" panose="02010600040101010101" charset="-122"/>
                <a:cs typeface="Times New Roman" panose="02020603050405020304" pitchFamily="18" charset="0"/>
              </a:rPr>
              <a:t>POI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密度）在整个研究区域内的空间分布模式，即变量值是否存在“高值与高值聚集、低值与低值聚集”（正相关）、“高值与低值交替”（负相关）或随机分布。计算公式如下：</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smtClean="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其中</a:t>
            </a:r>
            <a:r>
              <a:rPr lang="zh-CN" altLang="en-US" sz="2400" dirty="0">
                <a:latin typeface="Times New Roman" panose="02020603050405020304" pitchFamily="18" charset="0"/>
                <a:ea typeface="华文楷体" panose="02010600040101010101" charset="-122"/>
                <a:cs typeface="Times New Roman" panose="02020603050405020304" pitchFamily="18" charset="0"/>
              </a:rPr>
              <a:t>， 为空间权重矩阵</a:t>
            </a:r>
            <a:r>
              <a:rPr lang="en-US" altLang="zh-CN" sz="2400" dirty="0">
                <a:latin typeface="Times New Roman" panose="02020603050405020304" pitchFamily="18" charset="0"/>
                <a:ea typeface="华文楷体" panose="02010600040101010101" charset="-122"/>
                <a:cs typeface="Times New Roman" panose="02020603050405020304" pitchFamily="18" charset="0"/>
              </a:rPr>
              <a:t>W</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中的元素。取值范围为 </a:t>
            </a:r>
            <a:r>
              <a:rPr lang="en-US" altLang="zh-CN" sz="2400" dirty="0">
                <a:latin typeface="Times New Roman" panose="02020603050405020304" pitchFamily="18" charset="0"/>
                <a:ea typeface="华文楷体" panose="02010600040101010101" charset="-122"/>
                <a:cs typeface="Times New Roman" panose="02020603050405020304" pitchFamily="18" charset="0"/>
              </a:rPr>
              <a:t>[-1,1]</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a:latin typeface="Times New Roman" panose="02020603050405020304" pitchFamily="18" charset="0"/>
                <a:ea typeface="华文楷体" panose="02010600040101010101" charset="-122"/>
                <a:cs typeface="Times New Roman" panose="02020603050405020304" pitchFamily="18" charset="0"/>
              </a:rPr>
              <a:t>I&gt;0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且显著时，呈空间正相关（如高拥堵路段集中分布）；</a:t>
            </a:r>
            <a:r>
              <a:rPr lang="en-US" altLang="zh-CN" sz="2400" dirty="0">
                <a:latin typeface="Times New Roman" panose="02020603050405020304" pitchFamily="18" charset="0"/>
                <a:ea typeface="华文楷体" panose="02010600040101010101" charset="-122"/>
                <a:cs typeface="Times New Roman" panose="02020603050405020304" pitchFamily="18" charset="0"/>
              </a:rPr>
              <a:t>I&lt;0 </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且显著时，呈空间负相关（如繁华商圈与低密度居住区交替）；</a:t>
            </a:r>
            <a:r>
              <a:rPr lang="en-US" altLang="zh-CN" sz="2400" dirty="0">
                <a:latin typeface="Times New Roman" panose="02020603050405020304" pitchFamily="18" charset="0"/>
                <a:ea typeface="华文楷体" panose="02010600040101010101" charset="-122"/>
                <a:cs typeface="Times New Roman" panose="02020603050405020304" pitchFamily="18" charset="0"/>
              </a:rPr>
              <a:t>I≈0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时，空间分布随机</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11</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二、指标：莫兰</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指数</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0195733"/>
              </p:ext>
            </p:extLst>
          </p:nvPr>
        </p:nvGraphicFramePr>
        <p:xfrm>
          <a:off x="4201609" y="3837305"/>
          <a:ext cx="3013382" cy="1157474"/>
        </p:xfrm>
        <a:graphic>
          <a:graphicData uri="http://schemas.openxmlformats.org/presentationml/2006/ole">
            <mc:AlternateContent xmlns:mc="http://schemas.openxmlformats.org/markup-compatibility/2006">
              <mc:Choice xmlns:v="urn:schemas-microsoft-com:vml" Requires="v">
                <p:oleObj spid="_x0000_s3160" name="Equation" r:id="rId3" imgW="1938534" imgH="744007" progId="Equation.DSMT4">
                  <p:embed/>
                </p:oleObj>
              </mc:Choice>
              <mc:Fallback>
                <p:oleObj name="Equation" r:id="rId3" imgW="1938534" imgH="744007" progId="Equation.DSMT4">
                  <p:embed/>
                  <p:pic>
                    <p:nvPicPr>
                      <p:cNvPr id="0" name=""/>
                      <p:cNvPicPr/>
                      <p:nvPr/>
                    </p:nvPicPr>
                    <p:blipFill>
                      <a:blip r:embed="rId4"/>
                      <a:stretch>
                        <a:fillRect/>
                      </a:stretch>
                    </p:blipFill>
                    <p:spPr>
                      <a:xfrm>
                        <a:off x="4201609" y="3837305"/>
                        <a:ext cx="3013382" cy="1157474"/>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206521017"/>
              </p:ext>
            </p:extLst>
          </p:nvPr>
        </p:nvGraphicFramePr>
        <p:xfrm>
          <a:off x="2429358" y="5004765"/>
          <a:ext cx="281324" cy="343840"/>
        </p:xfrm>
        <a:graphic>
          <a:graphicData uri="http://schemas.openxmlformats.org/presentationml/2006/ole">
            <mc:AlternateContent xmlns:mc="http://schemas.openxmlformats.org/markup-compatibility/2006">
              <mc:Choice xmlns:v="urn:schemas-microsoft-com:vml" Requires="v">
                <p:oleObj spid="_x0000_s3161" name="Equation" r:id="rId5" imgW="170941" imgH="209793" progId="Equation.DSMT4">
                  <p:embed/>
                </p:oleObj>
              </mc:Choice>
              <mc:Fallback>
                <p:oleObj name="Equation" r:id="rId5" imgW="170941" imgH="209793" progId="Equation.DSMT4">
                  <p:embed/>
                  <p:pic>
                    <p:nvPicPr>
                      <p:cNvPr id="0" name=""/>
                      <p:cNvPicPr/>
                      <p:nvPr/>
                    </p:nvPicPr>
                    <p:blipFill>
                      <a:blip r:embed="rId6"/>
                      <a:stretch>
                        <a:fillRect/>
                      </a:stretch>
                    </p:blipFill>
                    <p:spPr>
                      <a:xfrm>
                        <a:off x="2429358" y="5004765"/>
                        <a:ext cx="281324" cy="343840"/>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5882640"/>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（一）全局莫兰指数（</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Global Moran's I</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）与莫兰</a:t>
            </a:r>
            <a:r>
              <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rPr>
              <a:t>散点图</a:t>
            </a:r>
            <a:endPar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通常，与</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a:t>
            </a:r>
            <a:r>
              <a:rPr lang="zh-CN" altLang="en-US" sz="2400" dirty="0">
                <a:latin typeface="Times New Roman" panose="02020603050405020304" pitchFamily="18" charset="0"/>
                <a:ea typeface="华文楷体" panose="02010600040101010101" charset="-122"/>
                <a:cs typeface="Times New Roman" panose="02020603050405020304" pitchFamily="18" charset="0"/>
              </a:rPr>
              <a:t>指数配套使用的是</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a:t>
            </a:r>
            <a:r>
              <a:rPr lang="zh-CN" altLang="en-US" sz="2400" dirty="0">
                <a:latin typeface="Times New Roman" panose="02020603050405020304" pitchFamily="18" charset="0"/>
                <a:ea typeface="华文楷体" panose="02010600040101010101" charset="-122"/>
                <a:cs typeface="Times New Roman" panose="02020603050405020304" pitchFamily="18" charset="0"/>
              </a:rPr>
              <a:t>散点图。</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散点图通过横纵轴交叉，将所有区域（样本点）分为四个象限，每个象限对应一种明确的“局部空间关联模式”，是散点图解读的核心。图示如下</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smtClean="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12</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二、指标：莫兰</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指数</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pic>
        <p:nvPicPr>
          <p:cNvPr id="11" name="图片 10"/>
          <p:cNvPicPr/>
          <p:nvPr/>
        </p:nvPicPr>
        <p:blipFill>
          <a:blip r:embed="rId2"/>
          <a:stretch>
            <a:fillRect/>
          </a:stretch>
        </p:blipFill>
        <p:spPr>
          <a:xfrm>
            <a:off x="7817245" y="3523782"/>
            <a:ext cx="3417071" cy="2796864"/>
          </a:xfrm>
          <a:prstGeom prst="rect">
            <a:avLst/>
          </a:prstGeom>
        </p:spPr>
      </p:pic>
      <p:sp>
        <p:nvSpPr>
          <p:cNvPr id="4" name="矩形 3"/>
          <p:cNvSpPr/>
          <p:nvPr/>
        </p:nvSpPr>
        <p:spPr>
          <a:xfrm>
            <a:off x="1460156" y="3523782"/>
            <a:ext cx="6096000" cy="2585323"/>
          </a:xfrm>
          <a:prstGeom prst="rect">
            <a:avLst/>
          </a:prstGeom>
        </p:spPr>
        <p:txBody>
          <a:bodyPr>
            <a:spAutoFit/>
          </a:bodyPr>
          <a:lstStyle/>
          <a:p>
            <a:pPr indent="304800" algn="just">
              <a:lnSpc>
                <a:spcPct val="150000"/>
              </a:lnSpc>
              <a:spcAft>
                <a:spcPts val="0"/>
              </a:spcAft>
            </a:pPr>
            <a:r>
              <a:rPr lang="zh-CN" altLang="zh-CN" kern="100" dirty="0">
                <a:latin typeface="Times New Roman" panose="02020603050405020304" pitchFamily="18" charset="0"/>
              </a:rPr>
              <a:t>其中，</a:t>
            </a:r>
            <a:r>
              <a:rPr lang="en-US" altLang="zh-CN" kern="100" dirty="0">
                <a:latin typeface="Times New Roman" panose="02020603050405020304" pitchFamily="18" charset="0"/>
              </a:rPr>
              <a:t>X</a:t>
            </a:r>
            <a:r>
              <a:rPr lang="zh-CN" altLang="zh-CN" kern="100" dirty="0">
                <a:latin typeface="Times New Roman" panose="02020603050405020304" pitchFamily="18" charset="0"/>
              </a:rPr>
              <a:t>为本地相关指标的绝对水平，例如</a:t>
            </a:r>
            <a:r>
              <a:rPr lang="en-US" altLang="zh-CN" kern="100" dirty="0">
                <a:latin typeface="Times New Roman" panose="02020603050405020304" pitchFamily="18" charset="0"/>
              </a:rPr>
              <a:t>GDP</a:t>
            </a:r>
            <a:r>
              <a:rPr lang="zh-CN" altLang="zh-CN" kern="100" dirty="0">
                <a:latin typeface="Times New Roman" panose="02020603050405020304" pitchFamily="18" charset="0"/>
              </a:rPr>
              <a:t>。</a:t>
            </a:r>
            <a:r>
              <a:rPr lang="en-US" altLang="zh-CN" kern="100" dirty="0">
                <a:latin typeface="Times New Roman" panose="02020603050405020304" pitchFamily="18" charset="0"/>
              </a:rPr>
              <a:t>WX</a:t>
            </a:r>
            <a:r>
              <a:rPr lang="zh-CN" altLang="zh-CN" kern="100" dirty="0">
                <a:latin typeface="Times New Roman" panose="02020603050405020304" pitchFamily="18" charset="0"/>
              </a:rPr>
              <a:t>为邻地相关指标的加权平均水平，也称为空间滞后项，</a:t>
            </a:r>
            <a:r>
              <a:rPr lang="en-US" altLang="zh-CN" kern="100" dirty="0">
                <a:latin typeface="Times New Roman" panose="02020603050405020304" pitchFamily="18" charset="0"/>
              </a:rPr>
              <a:t>W</a:t>
            </a:r>
            <a:r>
              <a:rPr lang="zh-CN" altLang="zh-CN" kern="100" dirty="0">
                <a:latin typeface="Times New Roman" panose="02020603050405020304" pitchFamily="18" charset="0"/>
              </a:rPr>
              <a:t>为标准化后的空间权重矩阵。</a:t>
            </a:r>
            <a:r>
              <a:rPr lang="en-US" altLang="zh-CN" kern="100" dirty="0">
                <a:latin typeface="Times New Roman" panose="02020603050405020304" pitchFamily="18" charset="0"/>
              </a:rPr>
              <a:t>H-H</a:t>
            </a:r>
            <a:r>
              <a:rPr lang="zh-CN" altLang="zh-CN" kern="100" dirty="0">
                <a:latin typeface="Times New Roman" panose="02020603050405020304" pitchFamily="18" charset="0"/>
              </a:rPr>
              <a:t>、</a:t>
            </a:r>
            <a:r>
              <a:rPr lang="en-US" altLang="zh-CN" kern="100" dirty="0">
                <a:latin typeface="Times New Roman" panose="02020603050405020304" pitchFamily="18" charset="0"/>
              </a:rPr>
              <a:t>H-L</a:t>
            </a:r>
            <a:r>
              <a:rPr lang="zh-CN" altLang="zh-CN" kern="100" dirty="0">
                <a:latin typeface="Times New Roman" panose="02020603050405020304" pitchFamily="18" charset="0"/>
              </a:rPr>
              <a:t>、</a:t>
            </a:r>
            <a:r>
              <a:rPr lang="en-US" altLang="zh-CN" kern="100" dirty="0">
                <a:latin typeface="Times New Roman" panose="02020603050405020304" pitchFamily="18" charset="0"/>
              </a:rPr>
              <a:t>L-L</a:t>
            </a:r>
            <a:r>
              <a:rPr lang="zh-CN" altLang="zh-CN" kern="100" dirty="0">
                <a:latin typeface="Times New Roman" panose="02020603050405020304" pitchFamily="18" charset="0"/>
              </a:rPr>
              <a:t>和</a:t>
            </a:r>
            <a:r>
              <a:rPr lang="en-US" altLang="zh-CN" kern="100" dirty="0">
                <a:latin typeface="Times New Roman" panose="02020603050405020304" pitchFamily="18" charset="0"/>
              </a:rPr>
              <a:t>L-H</a:t>
            </a:r>
            <a:r>
              <a:rPr lang="zh-CN" altLang="zh-CN" kern="100" dirty="0">
                <a:latin typeface="Times New Roman" panose="02020603050405020304" pitchFamily="18" charset="0"/>
              </a:rPr>
              <a:t>依次代表高本地相应指标水平</a:t>
            </a:r>
            <a:r>
              <a:rPr lang="en-US" altLang="zh-CN" kern="100" dirty="0">
                <a:latin typeface="Times New Roman" panose="02020603050405020304" pitchFamily="18" charset="0"/>
              </a:rPr>
              <a:t>-</a:t>
            </a:r>
            <a:r>
              <a:rPr lang="zh-CN" altLang="zh-CN" kern="100" dirty="0">
                <a:latin typeface="Times New Roman" panose="02020603050405020304" pitchFamily="18" charset="0"/>
              </a:rPr>
              <a:t>高邻地相应指标水平、高本地相应指标水平</a:t>
            </a:r>
            <a:r>
              <a:rPr lang="en-US" altLang="zh-CN" kern="100" dirty="0">
                <a:latin typeface="Times New Roman" panose="02020603050405020304" pitchFamily="18" charset="0"/>
              </a:rPr>
              <a:t>-</a:t>
            </a:r>
            <a:r>
              <a:rPr lang="zh-CN" altLang="zh-CN" kern="100" dirty="0">
                <a:latin typeface="Times New Roman" panose="02020603050405020304" pitchFamily="18" charset="0"/>
              </a:rPr>
              <a:t>低邻地相应指标水平、低本地相应指标水平</a:t>
            </a:r>
            <a:r>
              <a:rPr lang="en-US" altLang="zh-CN" kern="100" dirty="0">
                <a:latin typeface="Times New Roman" panose="02020603050405020304" pitchFamily="18" charset="0"/>
              </a:rPr>
              <a:t>-</a:t>
            </a:r>
            <a:r>
              <a:rPr lang="zh-CN" altLang="zh-CN" kern="100" dirty="0">
                <a:latin typeface="Times New Roman" panose="02020603050405020304" pitchFamily="18" charset="0"/>
              </a:rPr>
              <a:t>低邻地相应指标水平、低本地相应指标水平</a:t>
            </a:r>
            <a:r>
              <a:rPr lang="en-US" altLang="zh-CN" kern="100" dirty="0">
                <a:latin typeface="Times New Roman" panose="02020603050405020304" pitchFamily="18" charset="0"/>
              </a:rPr>
              <a:t>-</a:t>
            </a:r>
            <a:r>
              <a:rPr lang="zh-CN" altLang="zh-CN" kern="100" dirty="0">
                <a:latin typeface="Times New Roman" panose="02020603050405020304" pitchFamily="18" charset="0"/>
              </a:rPr>
              <a:t>高邻地相应指标水平。</a:t>
            </a:r>
            <a:endParaRPr lang="zh-CN" altLang="zh-CN" sz="1400" kern="100" dirty="0">
              <a:latin typeface="Times New Roman" panose="02020603050405020304" pitchFamily="18" charset="0"/>
            </a:endParaRPr>
          </a:p>
        </p:txBody>
      </p:sp>
    </p:spTree>
    <p:extLst>
      <p:ext uri="{BB962C8B-B14F-4D97-AF65-F5344CB8AC3E}">
        <p14:creationId xmlns:p14="http://schemas.microsoft.com/office/powerpoint/2010/main" val="2393201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4954399"/>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（二）局部莫兰指数（</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Local Moran's I</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LISA</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集聚</a:t>
            </a:r>
            <a:r>
              <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rPr>
              <a:t>图</a:t>
            </a:r>
            <a:endPar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局部 </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Moran's I </a:t>
            </a:r>
            <a:r>
              <a:rPr lang="zh-CN" altLang="en-US" sz="2400" dirty="0">
                <a:latin typeface="Times New Roman" panose="02020603050405020304" pitchFamily="18" charset="0"/>
                <a:ea typeface="华文楷体" panose="02010600040101010101" charset="-122"/>
                <a:cs typeface="Times New Roman" panose="02020603050405020304" pitchFamily="18" charset="0"/>
              </a:rPr>
              <a:t>是针对每个区域</a:t>
            </a:r>
            <a:r>
              <a:rPr lang="en-US" altLang="zh-CN" sz="2400" dirty="0" err="1">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（如省份、区县）计算的统计量，用于衡量该区域的属性值 与其周边邻居区域的属性值加权平均（即“空间滞后项” ）之间的关联程度。局部</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a:t>
            </a:r>
            <a:r>
              <a:rPr lang="zh-CN" altLang="en-US" sz="2400" dirty="0">
                <a:latin typeface="Times New Roman" panose="02020603050405020304" pitchFamily="18" charset="0"/>
                <a:ea typeface="华文楷体" panose="02010600040101010101" charset="-122"/>
                <a:cs typeface="Times New Roman" panose="02020603050405020304" pitchFamily="18" charset="0"/>
              </a:rPr>
              <a:t>指数被定义为</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其中，                          </a:t>
            </a:r>
            <a:r>
              <a:rPr lang="zh-CN" altLang="en-US" sz="2400" dirty="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            。</a:t>
            </a:r>
            <a:r>
              <a:rPr lang="zh-CN" altLang="en-US" sz="2400" dirty="0">
                <a:latin typeface="Times New Roman" panose="02020603050405020304" pitchFamily="18" charset="0"/>
                <a:ea typeface="华文楷体" panose="02010600040101010101" charset="-122"/>
                <a:cs typeface="Times New Roman" panose="02020603050405020304" pitchFamily="18" charset="0"/>
              </a:rPr>
              <a:t>局部</a:t>
            </a:r>
            <a:r>
              <a:rPr lang="en-US" altLang="zh-CN" sz="2400" dirty="0">
                <a:latin typeface="Times New Roman" panose="02020603050405020304" pitchFamily="18" charset="0"/>
                <a:ea typeface="华文楷体" panose="02010600040101010101" charset="-122"/>
                <a:cs typeface="Times New Roman" panose="02020603050405020304" pitchFamily="18" charset="0"/>
              </a:rPr>
              <a:t>Moran's I</a:t>
            </a:r>
            <a:r>
              <a:rPr lang="zh-CN" altLang="en-US" sz="2400" dirty="0">
                <a:latin typeface="Times New Roman" panose="02020603050405020304" pitchFamily="18" charset="0"/>
                <a:ea typeface="华文楷体" panose="02010600040101010101" charset="-122"/>
                <a:cs typeface="Times New Roman" panose="02020603050405020304" pitchFamily="18" charset="0"/>
              </a:rPr>
              <a:t>针对每个单独区域计算一个指数值，回答“该区域与其周边邻居的属性值是否存在显著关联”。</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r>
              <a:rPr lang="en-US" altLang="zh-CN" sz="2400" dirty="0" smtClean="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13</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二、指标：莫兰</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指数</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20256446"/>
              </p:ext>
            </p:extLst>
          </p:nvPr>
        </p:nvGraphicFramePr>
        <p:xfrm>
          <a:off x="3790580" y="3227388"/>
          <a:ext cx="4284450" cy="850813"/>
        </p:xfrm>
        <a:graphic>
          <a:graphicData uri="http://schemas.openxmlformats.org/presentationml/2006/ole">
            <mc:AlternateContent xmlns:mc="http://schemas.openxmlformats.org/markup-compatibility/2006">
              <mc:Choice xmlns:v="urn:schemas-microsoft-com:vml" Requires="v">
                <p:oleObj spid="_x0000_s6213" name="Equation" r:id="rId3" imgW="2014309" imgH="400480" progId="Equation.DSMT4">
                  <p:embed/>
                </p:oleObj>
              </mc:Choice>
              <mc:Fallback>
                <p:oleObj name="Equation" r:id="rId3" imgW="2014309" imgH="400480" progId="Equation.DSMT4">
                  <p:embed/>
                  <p:pic>
                    <p:nvPicPr>
                      <p:cNvPr id="0" name=""/>
                      <p:cNvPicPr/>
                      <p:nvPr/>
                    </p:nvPicPr>
                    <p:blipFill>
                      <a:blip r:embed="rId4"/>
                      <a:stretch>
                        <a:fillRect/>
                      </a:stretch>
                    </p:blipFill>
                    <p:spPr>
                      <a:xfrm>
                        <a:off x="3790580" y="3227388"/>
                        <a:ext cx="4284450" cy="850813"/>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977520492"/>
              </p:ext>
            </p:extLst>
          </p:nvPr>
        </p:nvGraphicFramePr>
        <p:xfrm>
          <a:off x="2502393" y="4452620"/>
          <a:ext cx="2257982" cy="518875"/>
        </p:xfrm>
        <a:graphic>
          <a:graphicData uri="http://schemas.openxmlformats.org/presentationml/2006/ole">
            <mc:AlternateContent xmlns:mc="http://schemas.openxmlformats.org/markup-compatibility/2006">
              <mc:Choice xmlns:v="urn:schemas-microsoft-com:vml" Requires="v">
                <p:oleObj spid="_x0000_s6214" name="Equation" r:id="rId5" imgW="988300" imgH="362271" progId="Equation.DSMT4">
                  <p:embed/>
                </p:oleObj>
              </mc:Choice>
              <mc:Fallback>
                <p:oleObj name="Equation" r:id="rId5" imgW="988300" imgH="362271" progId="Equation.DSMT4">
                  <p:embed/>
                  <p:pic>
                    <p:nvPicPr>
                      <p:cNvPr id="0" name=""/>
                      <p:cNvPicPr/>
                      <p:nvPr/>
                    </p:nvPicPr>
                    <p:blipFill>
                      <a:blip r:embed="rId6"/>
                      <a:stretch>
                        <a:fillRect/>
                      </a:stretch>
                    </p:blipFill>
                    <p:spPr>
                      <a:xfrm>
                        <a:off x="2502393" y="4452620"/>
                        <a:ext cx="2257982" cy="518875"/>
                      </a:xfrm>
                      <a:prstGeom prst="rect">
                        <a:avLst/>
                      </a:prstGeom>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1634548839"/>
              </p:ext>
            </p:extLst>
          </p:nvPr>
        </p:nvGraphicFramePr>
        <p:xfrm>
          <a:off x="5011731" y="4452620"/>
          <a:ext cx="1013526" cy="488119"/>
        </p:xfrm>
        <a:graphic>
          <a:graphicData uri="http://schemas.openxmlformats.org/presentationml/2006/ole">
            <mc:AlternateContent xmlns:mc="http://schemas.openxmlformats.org/markup-compatibility/2006">
              <mc:Choice xmlns:v="urn:schemas-microsoft-com:vml" Requires="v">
                <p:oleObj spid="_x0000_s6215" name="Equation" r:id="rId7" imgW="588958" imgH="362271" progId="Equation.DSMT4">
                  <p:embed/>
                </p:oleObj>
              </mc:Choice>
              <mc:Fallback>
                <p:oleObj name="Equation" r:id="rId7" imgW="588958" imgH="362271" progId="Equation.DSMT4">
                  <p:embed/>
                  <p:pic>
                    <p:nvPicPr>
                      <p:cNvPr id="0" name=""/>
                      <p:cNvPicPr/>
                      <p:nvPr/>
                    </p:nvPicPr>
                    <p:blipFill>
                      <a:blip r:embed="rId8"/>
                      <a:stretch>
                        <a:fillRect/>
                      </a:stretch>
                    </p:blipFill>
                    <p:spPr>
                      <a:xfrm>
                        <a:off x="5011731" y="4452620"/>
                        <a:ext cx="1013526" cy="488119"/>
                      </a:xfrm>
                      <a:prstGeom prst="rect">
                        <a:avLst/>
                      </a:prstGeom>
                    </p:spPr>
                  </p:pic>
                </p:oleObj>
              </mc:Fallback>
            </mc:AlternateContent>
          </a:graphicData>
        </a:graphic>
      </p:graphicFrame>
    </p:spTree>
    <p:extLst>
      <p:ext uri="{BB962C8B-B14F-4D97-AF65-F5344CB8AC3E}">
        <p14:creationId xmlns:p14="http://schemas.microsoft.com/office/powerpoint/2010/main" val="2655113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4954399"/>
          </a:xfrm>
          <a:prstGeom prst="rect">
            <a:avLst/>
          </a:prstGeom>
        </p:spPr>
        <p:txBody>
          <a:bodyPr wrap="square">
            <a:noAutofit/>
          </a:bodyPr>
          <a:lstStyle/>
          <a:p>
            <a:pPr indent="711200" algn="just" defTabSz="266700" fontAlgn="auto">
              <a:lnSpc>
                <a:spcPct val="150000"/>
              </a:lnSpc>
              <a:spcBef>
                <a:spcPts val="0"/>
              </a:spcBef>
              <a:spcAft>
                <a:spcPct val="0"/>
              </a:spcAft>
              <a:extLst>
                <a:ext uri="{35155182-B16C-46BC-9424-99874614C6A1}">
                  <wpsdc:indentchars xmlns:wpsdc="http://www.wps.cn/officeDocument/2017/drawingmlCustomData" xmlns="" val="200" checksum="3773799597"/>
                </a:ext>
              </a:extLst>
            </a:pP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（二）局部莫兰指数（</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Local Moran's I</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）与</a:t>
            </a:r>
            <a:r>
              <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rPr>
              <a:t>LISA</a:t>
            </a:r>
            <a:r>
              <a:rPr lang="zh-CN" altLang="en-US" sz="2800" b="1" dirty="0">
                <a:solidFill>
                  <a:schemeClr val="accent2"/>
                </a:solidFill>
                <a:latin typeface="华文楷体" panose="02010600040101010101" charset="-122"/>
                <a:ea typeface="华文楷体" panose="02010600040101010101" charset="-122"/>
                <a:cs typeface="华文楷体" panose="02010600040101010101" charset="-122"/>
              </a:rPr>
              <a:t>集聚</a:t>
            </a:r>
            <a:r>
              <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rPr>
              <a:t>图</a:t>
            </a:r>
            <a:endParaRPr lang="zh-CN" altLang="en-US" sz="2800" b="1" dirty="0" smtClean="0">
              <a:solidFill>
                <a:schemeClr val="accent2"/>
              </a:solidFill>
              <a:latin typeface="华文楷体" panose="02010600040101010101" charset="-122"/>
              <a:ea typeface="华文楷体" panose="02010600040101010101" charset="-122"/>
              <a:cs typeface="华文楷体" panose="02010600040101010101" charset="-122"/>
            </a:endParaRPr>
          </a:p>
          <a:p>
            <a:pPr indent="711200" algn="just" defTabSz="266700" fontAlgn="auto">
              <a:lnSpc>
                <a:spcPct val="150000"/>
              </a:lnSpc>
              <a:spcBef>
                <a:spcPts val="0"/>
              </a:spcBef>
              <a:spcAft>
                <a:spcPct val="0"/>
              </a:spcAft>
            </a:pPr>
            <a:r>
              <a:rPr lang="en-US" altLang="zh-CN" sz="2400" dirty="0">
                <a:latin typeface="Times New Roman" panose="02020603050405020304" pitchFamily="18" charset="0"/>
                <a:ea typeface="华文楷体" panose="02010600040101010101" charset="-122"/>
                <a:cs typeface="Times New Roman" panose="02020603050405020304" pitchFamily="18" charset="0"/>
              </a:rPr>
              <a:t>LISA</a:t>
            </a:r>
            <a:r>
              <a:rPr lang="zh-CN" altLang="en-US" sz="2400" dirty="0">
                <a:latin typeface="Times New Roman" panose="02020603050405020304" pitchFamily="18" charset="0"/>
                <a:ea typeface="华文楷体" panose="02010600040101010101" charset="-122"/>
                <a:cs typeface="Times New Roman" panose="02020603050405020304" pitchFamily="18" charset="0"/>
              </a:rPr>
              <a:t>集聚图用不同颜色区分“局部关联类型”，用符号（如*号）或颜色深浅区分“显著性”，标准编码规则（学界通用，可自定义）如表</a:t>
            </a:r>
            <a:r>
              <a:rPr lang="en-US" altLang="zh-CN" sz="2400" dirty="0">
                <a:latin typeface="Times New Roman" panose="02020603050405020304" pitchFamily="18" charset="0"/>
                <a:ea typeface="华文楷体" panose="02010600040101010101" charset="-122"/>
                <a:cs typeface="Times New Roman" panose="02020603050405020304" pitchFamily="18" charset="0"/>
              </a:rPr>
              <a:t>2</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en-US" altLang="zh-CN" sz="2400" dirty="0" smtClean="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14</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509270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二、指标：莫兰</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指数</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5" name="表格 4"/>
          <p:cNvGraphicFramePr>
            <a:graphicFrameLocks noGrp="1"/>
          </p:cNvGraphicFramePr>
          <p:nvPr>
            <p:extLst>
              <p:ext uri="{D42A27DB-BD31-4B8C-83A1-F6EECF244321}">
                <p14:modId xmlns:p14="http://schemas.microsoft.com/office/powerpoint/2010/main" val="2058360537"/>
              </p:ext>
            </p:extLst>
          </p:nvPr>
        </p:nvGraphicFramePr>
        <p:xfrm>
          <a:off x="982185" y="3037561"/>
          <a:ext cx="10517190" cy="3472180"/>
        </p:xfrm>
        <a:graphic>
          <a:graphicData uri="http://schemas.openxmlformats.org/drawingml/2006/table">
            <a:tbl>
              <a:tblPr firstRow="1" firstCol="1" bandRow="1">
                <a:tableStyleId>{5C22544A-7EE6-4342-B048-85BDC9FD1C3A}</a:tableStyleId>
              </a:tblPr>
              <a:tblGrid>
                <a:gridCol w="2103438">
                  <a:extLst>
                    <a:ext uri="{9D8B030D-6E8A-4147-A177-3AD203B41FA5}">
                      <a16:colId xmlns:a16="http://schemas.microsoft.com/office/drawing/2014/main" val="3316574940"/>
                    </a:ext>
                  </a:extLst>
                </a:gridCol>
                <a:gridCol w="2103438">
                  <a:extLst>
                    <a:ext uri="{9D8B030D-6E8A-4147-A177-3AD203B41FA5}">
                      <a16:colId xmlns:a16="http://schemas.microsoft.com/office/drawing/2014/main" val="3625234762"/>
                    </a:ext>
                  </a:extLst>
                </a:gridCol>
                <a:gridCol w="2103438">
                  <a:extLst>
                    <a:ext uri="{9D8B030D-6E8A-4147-A177-3AD203B41FA5}">
                      <a16:colId xmlns:a16="http://schemas.microsoft.com/office/drawing/2014/main" val="2350453076"/>
                    </a:ext>
                  </a:extLst>
                </a:gridCol>
                <a:gridCol w="2103438">
                  <a:extLst>
                    <a:ext uri="{9D8B030D-6E8A-4147-A177-3AD203B41FA5}">
                      <a16:colId xmlns:a16="http://schemas.microsoft.com/office/drawing/2014/main" val="2165780430"/>
                    </a:ext>
                  </a:extLst>
                </a:gridCol>
                <a:gridCol w="2103438">
                  <a:extLst>
                    <a:ext uri="{9D8B030D-6E8A-4147-A177-3AD203B41FA5}">
                      <a16:colId xmlns:a16="http://schemas.microsoft.com/office/drawing/2014/main" val="2241361494"/>
                    </a:ext>
                  </a:extLst>
                </a:gridCol>
              </a:tblGrid>
              <a:tr h="614680">
                <a:tc>
                  <a:txBody>
                    <a:bodyPr/>
                    <a:lstStyle/>
                    <a:p>
                      <a:pPr algn="ctr">
                        <a:lnSpc>
                          <a:spcPts val="1680"/>
                        </a:lnSpc>
                        <a:spcAft>
                          <a:spcPts val="0"/>
                        </a:spcAft>
                      </a:pPr>
                      <a:r>
                        <a:rPr lang="zh-CN" sz="1200" kern="0">
                          <a:effectLst/>
                        </a:rPr>
                        <a:t>局部关联类型</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对应象限（</a:t>
                      </a:r>
                      <a:r>
                        <a:rPr lang="en-US" sz="1200" kern="0">
                          <a:effectLst/>
                        </a:rPr>
                        <a:t>Moran </a:t>
                      </a:r>
                      <a:r>
                        <a:rPr lang="zh-CN" sz="1200" kern="0">
                          <a:effectLst/>
                        </a:rPr>
                        <a:t>散点图）</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颜色编码（示例）</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核心特征</a:t>
                      </a:r>
                      <a:endParaRPr lang="zh-CN" sz="1000" kern="100">
                        <a:effectLst/>
                      </a:endParaRPr>
                    </a:p>
                    <a:p>
                      <a:pPr algn="ctr">
                        <a:lnSpc>
                          <a:spcPts val="1680"/>
                        </a:lnSpc>
                        <a:spcAft>
                          <a:spcPts val="0"/>
                        </a:spcAft>
                      </a:pPr>
                      <a:r>
                        <a:rPr lang="zh-CN" sz="1200" kern="0">
                          <a:effectLst/>
                        </a:rPr>
                        <a:t>（自身</a:t>
                      </a:r>
                      <a:r>
                        <a:rPr lang="en-US" sz="1200" kern="0">
                          <a:effectLst/>
                        </a:rPr>
                        <a:t>-</a:t>
                      </a:r>
                      <a:r>
                        <a:rPr lang="zh-CN" sz="1200" kern="0">
                          <a:effectLst/>
                        </a:rPr>
                        <a:t>邻居）</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空间模式</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1730838240"/>
                  </a:ext>
                </a:extLst>
              </a:tr>
              <a:tr h="614680">
                <a:tc>
                  <a:txBody>
                    <a:bodyPr/>
                    <a:lstStyle/>
                    <a:p>
                      <a:pPr algn="ctr">
                        <a:lnSpc>
                          <a:spcPts val="1680"/>
                        </a:lnSpc>
                        <a:spcAft>
                          <a:spcPts val="0"/>
                        </a:spcAft>
                      </a:pPr>
                      <a:r>
                        <a:rPr lang="en-US" sz="1200" kern="0">
                          <a:effectLst/>
                        </a:rPr>
                        <a:t>HH</a:t>
                      </a:r>
                      <a:endParaRPr lang="zh-CN" sz="1000" kern="100">
                        <a:effectLst/>
                      </a:endParaRPr>
                    </a:p>
                    <a:p>
                      <a:pPr algn="ctr">
                        <a:lnSpc>
                          <a:spcPts val="1680"/>
                        </a:lnSpc>
                        <a:spcAft>
                          <a:spcPts val="0"/>
                        </a:spcAft>
                      </a:pPr>
                      <a:r>
                        <a:rPr lang="zh-CN" sz="1200" kern="0">
                          <a:effectLst/>
                        </a:rPr>
                        <a:t>（高</a:t>
                      </a:r>
                      <a:r>
                        <a:rPr lang="en-US" sz="1200" kern="0">
                          <a:effectLst/>
                        </a:rPr>
                        <a:t>-</a:t>
                      </a:r>
                      <a:r>
                        <a:rPr lang="zh-CN" sz="1200" kern="0">
                          <a:effectLst/>
                        </a:rPr>
                        <a:t>高）</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第一象限</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深红色</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自身高值，邻居高值</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显著高值集聚</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1130536850"/>
                  </a:ext>
                </a:extLst>
              </a:tr>
              <a:tr h="614680">
                <a:tc>
                  <a:txBody>
                    <a:bodyPr/>
                    <a:lstStyle/>
                    <a:p>
                      <a:pPr algn="ctr">
                        <a:lnSpc>
                          <a:spcPts val="1680"/>
                        </a:lnSpc>
                        <a:spcAft>
                          <a:spcPts val="0"/>
                        </a:spcAft>
                      </a:pPr>
                      <a:r>
                        <a:rPr lang="en-US" sz="1200" kern="0">
                          <a:effectLst/>
                        </a:rPr>
                        <a:t>LL</a:t>
                      </a:r>
                      <a:endParaRPr lang="zh-CN" sz="1000" kern="100">
                        <a:effectLst/>
                      </a:endParaRPr>
                    </a:p>
                    <a:p>
                      <a:pPr algn="ctr">
                        <a:lnSpc>
                          <a:spcPts val="1680"/>
                        </a:lnSpc>
                        <a:spcAft>
                          <a:spcPts val="0"/>
                        </a:spcAft>
                      </a:pPr>
                      <a:r>
                        <a:rPr lang="zh-CN" sz="1200" kern="0">
                          <a:effectLst/>
                        </a:rPr>
                        <a:t>（低</a:t>
                      </a:r>
                      <a:r>
                        <a:rPr lang="en-US" sz="1200" kern="0">
                          <a:effectLst/>
                        </a:rPr>
                        <a:t>-</a:t>
                      </a:r>
                      <a:r>
                        <a:rPr lang="zh-CN" sz="1200" kern="0">
                          <a:effectLst/>
                        </a:rPr>
                        <a:t>低）</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第三象限</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深蓝色</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自身低值，邻居低值</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显著低值集聚</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2655191780"/>
                  </a:ext>
                </a:extLst>
              </a:tr>
              <a:tr h="614680">
                <a:tc>
                  <a:txBody>
                    <a:bodyPr/>
                    <a:lstStyle/>
                    <a:p>
                      <a:pPr algn="ctr">
                        <a:lnSpc>
                          <a:spcPts val="1680"/>
                        </a:lnSpc>
                        <a:spcAft>
                          <a:spcPts val="0"/>
                        </a:spcAft>
                      </a:pPr>
                      <a:r>
                        <a:rPr lang="en-US" sz="1200" kern="0">
                          <a:effectLst/>
                        </a:rPr>
                        <a:t>HL</a:t>
                      </a:r>
                      <a:endParaRPr lang="zh-CN" sz="1000" kern="100">
                        <a:effectLst/>
                      </a:endParaRPr>
                    </a:p>
                    <a:p>
                      <a:pPr algn="ctr">
                        <a:lnSpc>
                          <a:spcPts val="1680"/>
                        </a:lnSpc>
                        <a:spcAft>
                          <a:spcPts val="0"/>
                        </a:spcAft>
                      </a:pPr>
                      <a:r>
                        <a:rPr lang="zh-CN" sz="1200" kern="0">
                          <a:effectLst/>
                        </a:rPr>
                        <a:t>（高</a:t>
                      </a:r>
                      <a:r>
                        <a:rPr lang="en-US" sz="1200" kern="0">
                          <a:effectLst/>
                        </a:rPr>
                        <a:t>-</a:t>
                      </a:r>
                      <a:r>
                        <a:rPr lang="zh-CN" sz="1200" kern="0">
                          <a:effectLst/>
                        </a:rPr>
                        <a:t>低）</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dirty="0">
                          <a:effectLst/>
                        </a:rPr>
                        <a:t>第四象限</a:t>
                      </a:r>
                      <a:endParaRPr lang="zh-CN" sz="1000" kern="100" dirty="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橙色</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自身高值，邻居低值</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显著高值离散（孤岛）</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4231403802"/>
                  </a:ext>
                </a:extLst>
              </a:tr>
              <a:tr h="614680">
                <a:tc>
                  <a:txBody>
                    <a:bodyPr/>
                    <a:lstStyle/>
                    <a:p>
                      <a:pPr algn="ctr">
                        <a:lnSpc>
                          <a:spcPts val="1680"/>
                        </a:lnSpc>
                        <a:spcAft>
                          <a:spcPts val="0"/>
                        </a:spcAft>
                      </a:pPr>
                      <a:r>
                        <a:rPr lang="en-US" sz="1200" kern="0">
                          <a:effectLst/>
                        </a:rPr>
                        <a:t>LH</a:t>
                      </a:r>
                      <a:endParaRPr lang="zh-CN" sz="1000" kern="100">
                        <a:effectLst/>
                      </a:endParaRPr>
                    </a:p>
                    <a:p>
                      <a:pPr algn="ctr">
                        <a:lnSpc>
                          <a:spcPts val="1680"/>
                        </a:lnSpc>
                        <a:spcAft>
                          <a:spcPts val="0"/>
                        </a:spcAft>
                      </a:pPr>
                      <a:r>
                        <a:rPr lang="zh-CN" sz="1200" kern="0">
                          <a:effectLst/>
                        </a:rPr>
                        <a:t>（低</a:t>
                      </a:r>
                      <a:r>
                        <a:rPr lang="en-US" sz="1200" kern="0">
                          <a:effectLst/>
                        </a:rPr>
                        <a:t>-</a:t>
                      </a:r>
                      <a:r>
                        <a:rPr lang="zh-CN" sz="1200" kern="0">
                          <a:effectLst/>
                        </a:rPr>
                        <a:t>高）</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第二象限</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浅蓝色</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自身低值，邻居高值</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显著低值离散（边缘）</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119827821"/>
                  </a:ext>
                </a:extLst>
              </a:tr>
              <a:tr h="398780">
                <a:tc>
                  <a:txBody>
                    <a:bodyPr/>
                    <a:lstStyle/>
                    <a:p>
                      <a:pPr algn="ctr">
                        <a:lnSpc>
                          <a:spcPts val="1680"/>
                        </a:lnSpc>
                        <a:spcAft>
                          <a:spcPts val="0"/>
                        </a:spcAft>
                      </a:pPr>
                      <a:r>
                        <a:rPr lang="zh-CN" sz="1200" kern="0">
                          <a:effectLst/>
                        </a:rPr>
                        <a:t>不显著</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任意象限</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灰色</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a:effectLst/>
                        </a:rPr>
                        <a:t>关联无统计意义</a:t>
                      </a:r>
                      <a:endParaRPr lang="zh-CN" sz="1000" kern="100">
                        <a:effectLst/>
                        <a:latin typeface="Times New Roman" panose="02020603050405020304" pitchFamily="18" charset="0"/>
                        <a:ea typeface="宋体" panose="02010600030101010101" pitchFamily="2" charset="-122"/>
                      </a:endParaRPr>
                    </a:p>
                  </a:txBody>
                  <a:tcPr marL="137160" marR="137160" marT="91440" marB="91440" anchor="ctr"/>
                </a:tc>
                <a:tc>
                  <a:txBody>
                    <a:bodyPr/>
                    <a:lstStyle/>
                    <a:p>
                      <a:pPr algn="ctr">
                        <a:lnSpc>
                          <a:spcPts val="1680"/>
                        </a:lnSpc>
                        <a:spcAft>
                          <a:spcPts val="0"/>
                        </a:spcAft>
                      </a:pPr>
                      <a:r>
                        <a:rPr lang="zh-CN" sz="1200" kern="0" dirty="0">
                          <a:effectLst/>
                        </a:rPr>
                        <a:t>随机分布</a:t>
                      </a:r>
                      <a:endParaRPr lang="zh-CN" sz="1000" kern="100" dirty="0">
                        <a:effectLst/>
                        <a:latin typeface="Times New Roman" panose="02020603050405020304" pitchFamily="18" charset="0"/>
                        <a:ea typeface="宋体" panose="02010600030101010101" pitchFamily="2" charset="-122"/>
                      </a:endParaRPr>
                    </a:p>
                  </a:txBody>
                  <a:tcPr marL="137160" marR="137160" marT="91440" marB="91440" anchor="ctr"/>
                </a:tc>
                <a:extLst>
                  <a:ext uri="{0D108BD9-81ED-4DB2-BD59-A6C34878D82A}">
                    <a16:rowId xmlns:a16="http://schemas.microsoft.com/office/drawing/2014/main" val="2559135006"/>
                  </a:ext>
                </a:extLst>
              </a:tr>
            </a:tbl>
          </a:graphicData>
        </a:graphic>
      </p:graphicFrame>
      <p:sp>
        <p:nvSpPr>
          <p:cNvPr id="11" name="矩形 10"/>
          <p:cNvSpPr/>
          <p:nvPr/>
        </p:nvSpPr>
        <p:spPr>
          <a:xfrm>
            <a:off x="4506773" y="2570364"/>
            <a:ext cx="2852063" cy="507831"/>
          </a:xfrm>
          <a:prstGeom prst="rect">
            <a:avLst/>
          </a:prstGeom>
        </p:spPr>
        <p:txBody>
          <a:bodyPr wrap="none">
            <a:spAutoFit/>
          </a:bodyPr>
          <a:lstStyle/>
          <a:p>
            <a:pPr indent="304800" algn="ctr">
              <a:lnSpc>
                <a:spcPct val="150000"/>
              </a:lnSpc>
              <a:spcAft>
                <a:spcPts val="0"/>
              </a:spcAft>
            </a:pPr>
            <a:r>
              <a:rPr lang="zh-CN" altLang="zh-CN" kern="100" dirty="0">
                <a:latin typeface="Times New Roman" panose="02020603050405020304" pitchFamily="18" charset="0"/>
              </a:rPr>
              <a:t>表</a:t>
            </a:r>
            <a:r>
              <a:rPr lang="en-US" altLang="zh-CN" kern="100" dirty="0">
                <a:latin typeface="Times New Roman" panose="02020603050405020304" pitchFamily="18" charset="0"/>
              </a:rPr>
              <a:t>2  LISA</a:t>
            </a:r>
            <a:r>
              <a:rPr lang="zh-CN" altLang="zh-CN" kern="100" dirty="0">
                <a:latin typeface="Times New Roman" panose="02020603050405020304" pitchFamily="18" charset="0"/>
              </a:rPr>
              <a:t>集聚图的解读</a:t>
            </a:r>
            <a:endParaRPr lang="zh-CN" altLang="zh-CN" sz="1400" kern="100" dirty="0">
              <a:latin typeface="Times New Roman" panose="02020603050405020304" pitchFamily="18" charset="0"/>
            </a:endParaRPr>
          </a:p>
        </p:txBody>
      </p:sp>
    </p:spTree>
    <p:extLst>
      <p:ext uri="{BB962C8B-B14F-4D97-AF65-F5344CB8AC3E}">
        <p14:creationId xmlns:p14="http://schemas.microsoft.com/office/powerpoint/2010/main" val="818321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840740" y="895985"/>
            <a:ext cx="10800080" cy="4954399"/>
          </a:xfrm>
          <a:prstGeom prst="rect">
            <a:avLst/>
          </a:prstGeom>
        </p:spPr>
        <p:txBody>
          <a:bodyPr wrap="square">
            <a:noAutofit/>
          </a:bodyPr>
          <a:lstStyle/>
          <a:p>
            <a:pPr indent="711200" algn="just" defTabSz="266700" fontAlgn="auto">
              <a:lnSpc>
                <a:spcPct val="150000"/>
              </a:lnSpc>
              <a:spcBef>
                <a:spcPts val="0"/>
              </a:spcBef>
              <a:spcAft>
                <a:spcPct val="0"/>
              </a:spcAft>
            </a:pPr>
            <a:r>
              <a:rPr lang="en-US" altLang="zh-CN" sz="2400" dirty="0" err="1" smtClean="0">
                <a:latin typeface="Times New Roman" panose="02020603050405020304" pitchFamily="18" charset="0"/>
                <a:ea typeface="华文楷体" panose="02010600040101010101" charset="-122"/>
                <a:cs typeface="Times New Roman" panose="02020603050405020304" pitchFamily="18" charset="0"/>
              </a:rPr>
              <a:t>Fortheringham</a:t>
            </a:r>
            <a:r>
              <a:rPr lang="zh-CN" altLang="en-US" sz="2400" dirty="0">
                <a:latin typeface="Times New Roman" panose="02020603050405020304" pitchFamily="18" charset="0"/>
                <a:ea typeface="华文楷体" panose="02010600040101010101" charset="-122"/>
                <a:cs typeface="Times New Roman" panose="02020603050405020304" pitchFamily="18" charset="0"/>
              </a:rPr>
              <a:t>等人（</a:t>
            </a:r>
            <a:r>
              <a:rPr lang="en-US" altLang="zh-CN" sz="2400" dirty="0">
                <a:latin typeface="Times New Roman" panose="02020603050405020304" pitchFamily="18" charset="0"/>
                <a:ea typeface="华文楷体" panose="02010600040101010101" charset="-122"/>
                <a:cs typeface="Times New Roman" panose="02020603050405020304" pitchFamily="18" charset="0"/>
              </a:rPr>
              <a:t>1996</a:t>
            </a:r>
            <a:r>
              <a:rPr lang="zh-CN" altLang="en-US" sz="2400" dirty="0">
                <a:latin typeface="Times New Roman" panose="02020603050405020304" pitchFamily="18" charset="0"/>
                <a:ea typeface="华文楷体" panose="02010600040101010101" charset="-122"/>
                <a:cs typeface="Times New Roman" panose="02020603050405020304" pitchFamily="18" charset="0"/>
              </a:rPr>
              <a:t>）基于局部平滑的思想，提出了地理加权回归模型，将数据的空间位置嵌入到回归参数中，利用局部加权最小二乘方法进行逐点参数估计，其中权是回归点所在的地理空间位置到其他各观测点的地理空间位置之间的距离函数</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r>
              <a:rPr lang="en-US" altLang="zh-CN" sz="2400" dirty="0" smtClean="0">
                <a:latin typeface="Times New Roman" panose="02020603050405020304" pitchFamily="18" charset="0"/>
                <a:ea typeface="华文楷体" panose="02010600040101010101" charset="-122"/>
                <a:cs typeface="Times New Roman" panose="02020603050405020304" pitchFamily="18" charset="0"/>
              </a:rPr>
              <a:t>                           </a:t>
            </a:r>
          </a:p>
          <a:p>
            <a:pPr indent="711200" algn="just" defTabSz="266700" fontAlgn="auto">
              <a:lnSpc>
                <a:spcPct val="150000"/>
              </a:lnSpc>
              <a:spcBef>
                <a:spcPts val="0"/>
              </a:spcBef>
              <a:spcAft>
                <a:spcPct val="0"/>
              </a:spcAft>
            </a:pP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a:p>
            <a:pPr indent="711200" algn="just" defTabSz="266700" fontAlgn="auto">
              <a:lnSpc>
                <a:spcPct val="150000"/>
              </a:lnSpc>
              <a:spcBef>
                <a:spcPts val="0"/>
              </a:spcBef>
              <a:spcAft>
                <a:spcPct val="0"/>
              </a:spcAft>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其中， </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     是</a:t>
            </a:r>
            <a:r>
              <a:rPr lang="zh-CN" altLang="en-US" sz="2400" dirty="0">
                <a:latin typeface="Times New Roman" panose="02020603050405020304" pitchFamily="18" charset="0"/>
                <a:ea typeface="华文楷体" panose="02010600040101010101" charset="-122"/>
                <a:cs typeface="Times New Roman" panose="02020603050405020304" pitchFamily="18" charset="0"/>
              </a:rPr>
              <a:t>第</a:t>
            </a:r>
            <a:r>
              <a:rPr lang="en-US" altLang="zh-CN" sz="2400" dirty="0" err="1">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个采样点的坐标， </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       是</a:t>
            </a:r>
            <a:r>
              <a:rPr lang="zh-CN" altLang="en-US" sz="2400" dirty="0">
                <a:latin typeface="Times New Roman" panose="02020603050405020304" pitchFamily="18" charset="0"/>
                <a:ea typeface="华文楷体" panose="02010600040101010101" charset="-122"/>
                <a:cs typeface="Times New Roman" panose="02020603050405020304" pitchFamily="18" charset="0"/>
              </a:rPr>
              <a:t>第</a:t>
            </a:r>
            <a:r>
              <a:rPr lang="en-US" altLang="zh-CN" sz="2400" dirty="0" err="1">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个采样点上第</a:t>
            </a:r>
            <a:r>
              <a:rPr lang="en-US" altLang="zh-CN" sz="2400" dirty="0">
                <a:latin typeface="Times New Roman" panose="02020603050405020304" pitchFamily="18" charset="0"/>
                <a:ea typeface="华文楷体" panose="02010600040101010101" charset="-122"/>
                <a:cs typeface="Times New Roman" panose="02020603050405020304" pitchFamily="18" charset="0"/>
              </a:rPr>
              <a:t>k</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个回归参数，是地理位置的函数。 是第</a:t>
            </a:r>
            <a:r>
              <a:rPr lang="en-US" altLang="zh-CN" sz="2400" dirty="0" err="1">
                <a:latin typeface="Times New Roman" panose="02020603050405020304" pitchFamily="18" charset="0"/>
                <a:ea typeface="华文楷体" panose="02010600040101010101" charset="-122"/>
                <a:cs typeface="Times New Roman" panose="02020603050405020304" pitchFamily="18" charset="0"/>
              </a:rPr>
              <a:t>i</a:t>
            </a:r>
            <a:r>
              <a:rPr lang="zh-CN" altLang="en-US" sz="2400" dirty="0">
                <a:latin typeface="Times New Roman" panose="02020603050405020304" pitchFamily="18" charset="0"/>
                <a:ea typeface="华文楷体" panose="02010600040101010101" charset="-122"/>
                <a:cs typeface="Times New Roman" panose="02020603050405020304" pitchFamily="18" charset="0"/>
              </a:rPr>
              <a:t>个区域的随机误差，满足零均值、同方差、相互独立等基本假定</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15</a:t>
            </a:fld>
            <a:endParaRPr lang="zh-CN" altLang="en-US" sz="2000" dirty="0">
              <a:solidFill>
                <a:schemeClr val="tx1"/>
              </a:solidFill>
            </a:endParaRPr>
          </a:p>
        </p:txBody>
      </p:sp>
      <p:sp>
        <p:nvSpPr>
          <p:cNvPr id="10" name="Rectangle 4" descr="浅色上对角线"/>
          <p:cNvSpPr>
            <a:spLocks noChangeArrowheads="1"/>
          </p:cNvSpPr>
          <p:nvPr/>
        </p:nvSpPr>
        <p:spPr bwMode="auto">
          <a:xfrm>
            <a:off x="840105" y="107315"/>
            <a:ext cx="6830202"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三、方法：地理加权回归模型（</a:t>
            </a:r>
            <a:r>
              <a:rPr kumimoji="1" lang="en-US" altLang="zh-CN"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GWR</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endParaRPr>
          </a:p>
        </p:txBody>
      </p:sp>
      <p:sp>
        <p:nvSpPr>
          <p:cNvPr id="7" name="矩形 6"/>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a:p>
            <a:pPr algn="ctr"/>
            <a:endParaRPr lang="zh-CN" altLang="en-US" sz="2800" b="1">
              <a:solidFill>
                <a:schemeClr val="bg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88518196"/>
              </p:ext>
            </p:extLst>
          </p:nvPr>
        </p:nvGraphicFramePr>
        <p:xfrm>
          <a:off x="3779221" y="3112625"/>
          <a:ext cx="4111794" cy="841288"/>
        </p:xfrm>
        <a:graphic>
          <a:graphicData uri="http://schemas.openxmlformats.org/presentationml/2006/ole">
            <mc:AlternateContent xmlns:mc="http://schemas.openxmlformats.org/markup-compatibility/2006">
              <mc:Choice xmlns:v="urn:schemas-microsoft-com:vml" Requires="v">
                <p:oleObj spid="_x0000_s9298" name="Equation" r:id="rId3" imgW="1862400" imgH="381375" progId="Equation.DSMT4">
                  <p:embed/>
                </p:oleObj>
              </mc:Choice>
              <mc:Fallback>
                <p:oleObj name="Equation" r:id="rId3" imgW="1862400" imgH="381375" progId="Equation.DSMT4">
                  <p:embed/>
                  <p:pic>
                    <p:nvPicPr>
                      <p:cNvPr id="0" name=""/>
                      <p:cNvPicPr/>
                      <p:nvPr/>
                    </p:nvPicPr>
                    <p:blipFill>
                      <a:blip r:embed="rId4"/>
                      <a:stretch>
                        <a:fillRect/>
                      </a:stretch>
                    </p:blipFill>
                    <p:spPr>
                      <a:xfrm>
                        <a:off x="3779221" y="3112625"/>
                        <a:ext cx="4111794" cy="841288"/>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631889296"/>
              </p:ext>
            </p:extLst>
          </p:nvPr>
        </p:nvGraphicFramePr>
        <p:xfrm>
          <a:off x="2451440" y="4328160"/>
          <a:ext cx="751070" cy="359077"/>
        </p:xfrm>
        <a:graphic>
          <a:graphicData uri="http://schemas.openxmlformats.org/presentationml/2006/ole">
            <mc:AlternateContent xmlns:mc="http://schemas.openxmlformats.org/markup-compatibility/2006">
              <mc:Choice xmlns:v="urn:schemas-microsoft-com:vml" Requires="v">
                <p:oleObj spid="_x0000_s9299" name="Equation" r:id="rId5" imgW="398983" imgH="190688" progId="Equation.DSMT4">
                  <p:embed/>
                </p:oleObj>
              </mc:Choice>
              <mc:Fallback>
                <p:oleObj name="Equation" r:id="rId5" imgW="398983" imgH="190688" progId="Equation.DSMT4">
                  <p:embed/>
                  <p:pic>
                    <p:nvPicPr>
                      <p:cNvPr id="0" name=""/>
                      <p:cNvPicPr/>
                      <p:nvPr/>
                    </p:nvPicPr>
                    <p:blipFill>
                      <a:blip r:embed="rId6"/>
                      <a:stretch>
                        <a:fillRect/>
                      </a:stretch>
                    </p:blipFill>
                    <p:spPr>
                      <a:xfrm>
                        <a:off x="2451440" y="4328160"/>
                        <a:ext cx="751070" cy="35907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87197359"/>
              </p:ext>
            </p:extLst>
          </p:nvPr>
        </p:nvGraphicFramePr>
        <p:xfrm>
          <a:off x="6198716" y="4369984"/>
          <a:ext cx="885665" cy="317253"/>
        </p:xfrm>
        <a:graphic>
          <a:graphicData uri="http://schemas.openxmlformats.org/presentationml/2006/ole">
            <mc:AlternateContent xmlns:mc="http://schemas.openxmlformats.org/markup-compatibility/2006">
              <mc:Choice xmlns:v="urn:schemas-microsoft-com:vml" Requires="v">
                <p:oleObj spid="_x0000_s9300" name="Equation" r:id="rId7" imgW="532217" imgH="190688" progId="Equation.DSMT4">
                  <p:embed/>
                </p:oleObj>
              </mc:Choice>
              <mc:Fallback>
                <p:oleObj name="Equation" r:id="rId7" imgW="532217" imgH="190688" progId="Equation.DSMT4">
                  <p:embed/>
                  <p:pic>
                    <p:nvPicPr>
                      <p:cNvPr id="0" name=""/>
                      <p:cNvPicPr/>
                      <p:nvPr/>
                    </p:nvPicPr>
                    <p:blipFill>
                      <a:blip r:embed="rId8"/>
                      <a:stretch>
                        <a:fillRect/>
                      </a:stretch>
                    </p:blipFill>
                    <p:spPr>
                      <a:xfrm>
                        <a:off x="6198716" y="4369984"/>
                        <a:ext cx="885665" cy="317253"/>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294080958"/>
              </p:ext>
            </p:extLst>
          </p:nvPr>
        </p:nvGraphicFramePr>
        <p:xfrm>
          <a:off x="3499189" y="4779879"/>
          <a:ext cx="398108" cy="568726"/>
        </p:xfrm>
        <a:graphic>
          <a:graphicData uri="http://schemas.openxmlformats.org/presentationml/2006/ole">
            <mc:AlternateContent xmlns:mc="http://schemas.openxmlformats.org/markup-compatibility/2006">
              <mc:Choice xmlns:v="urn:schemas-microsoft-com:vml" Requires="v">
                <p:oleObj spid="_x0000_s9301" name="Equation" r:id="rId9" imgW="132875" imgH="190688" progId="Equation.DSMT4">
                  <p:embed/>
                </p:oleObj>
              </mc:Choice>
              <mc:Fallback>
                <p:oleObj name="Equation" r:id="rId9" imgW="132875" imgH="190688" progId="Equation.DSMT4">
                  <p:embed/>
                  <p:pic>
                    <p:nvPicPr>
                      <p:cNvPr id="0" name=""/>
                      <p:cNvPicPr/>
                      <p:nvPr/>
                    </p:nvPicPr>
                    <p:blipFill>
                      <a:blip r:embed="rId10"/>
                      <a:stretch>
                        <a:fillRect/>
                      </a:stretch>
                    </p:blipFill>
                    <p:spPr>
                      <a:xfrm>
                        <a:off x="3499189" y="4779879"/>
                        <a:ext cx="398108" cy="568726"/>
                      </a:xfrm>
                      <a:prstGeom prst="rect">
                        <a:avLst/>
                      </a:prstGeom>
                    </p:spPr>
                  </p:pic>
                </p:oleObj>
              </mc:Fallback>
            </mc:AlternateContent>
          </a:graphicData>
        </a:graphic>
      </p:graphicFrame>
    </p:spTree>
    <p:extLst>
      <p:ext uri="{BB962C8B-B14F-4D97-AF65-F5344CB8AC3E}">
        <p14:creationId xmlns:p14="http://schemas.microsoft.com/office/powerpoint/2010/main" val="2228517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16</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第三节  中国城市创业活动的空间依赖与空间</a:t>
            </a:r>
            <a:r>
              <a:rPr lang="zh-CN" altLang="en-US" sz="36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异质性</a:t>
            </a:r>
            <a:endPar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一、中国城市创业活动的空间依赖</a:t>
            </a:r>
            <a:r>
              <a:rPr lang="zh-CN" altLang="en-US" sz="3600" b="1" dirty="0" smtClean="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特征</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二、中国城市创业活动的空间异质</a:t>
            </a:r>
            <a:r>
              <a:rPr lang="zh-CN" altLang="en-US" sz="3600" b="1" dirty="0" smtClean="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特征</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5" y="816610"/>
            <a:ext cx="6787441" cy="5584190"/>
          </a:xfrm>
          <a:prstGeom prst="rect">
            <a:avLst/>
          </a:prstGeom>
        </p:spPr>
        <p:txBody>
          <a:bodyPr wrap="square">
            <a:noAutofit/>
          </a:bodyPr>
          <a:lstStyle/>
          <a:p>
            <a:pPr indent="252095" algn="just" defTabSz="266700">
              <a:lnSpc>
                <a:spcPct val="150000"/>
              </a:lnSpc>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（一）全局空间自</a:t>
            </a:r>
            <a:r>
              <a:rPr lang="zh-CN" altLang="en-US" sz="2800" b="1" dirty="0" smtClean="0">
                <a:solidFill>
                  <a:schemeClr val="accent2"/>
                </a:solidFill>
                <a:latin typeface="Times New Roman" panose="02020603050405020304" pitchFamily="18" charset="0"/>
                <a:ea typeface="华文楷体" panose="02010600040101010101" charset="-122"/>
                <a:cs typeface="Times New Roman" panose="02020603050405020304" pitchFamily="18" charset="0"/>
              </a:rPr>
              <a:t>相关分析</a:t>
            </a:r>
            <a:endPar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endParaRPr>
          </a:p>
          <a:p>
            <a:pPr indent="609600" algn="just" defTabSz="266700" fontAlgn="auto">
              <a:lnSpc>
                <a:spcPct val="150000"/>
              </a:lnSpc>
              <a:buClrTx/>
              <a:buSzTx/>
              <a:buFontTx/>
              <a:extLst>
                <a:ext uri="{35155182-B16C-46BC-9424-99874614C6A1}">
                  <wpsdc:indentchars xmlns:wpsdc="http://www.wps.cn/officeDocument/2017/drawingmlCustomData" xmlns="" val="200" checksum="4158780845"/>
                </a:ext>
              </a:extLst>
            </a:pP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图</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是展示了</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2024</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年中国城市创业活动的空间依赖特征，空间权重矩阵构建采用</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queen</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规则。全局莫兰指数（</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Moran's I</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）为 </a:t>
            </a:r>
            <a:r>
              <a:rPr lang="en-US" altLang="zh-CN"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0.094</a:t>
            </a:r>
            <a:r>
              <a:rPr lang="zh-CN" altLang="en-US" sz="24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结合散点分布来看，整体呈现出较弱的正空间自相关特征。大部分散点分布较为分散，拟合线（紫色线）斜率小且平缓，说明中国城市创业活动在全局空间上仅存在轻微的相互关联，即创业活跃度高的城市周边，高活跃度城市并不显著聚集；创业活跃度低的城市周边，低活跃度城市也未明显集中</a:t>
            </a:r>
            <a:r>
              <a:rPr lang="zh-CN" altLang="en-US" sz="24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17</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6506771"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一、中国城市创业活动的空间依赖</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特征</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pic>
        <p:nvPicPr>
          <p:cNvPr id="10" name="图片 9" descr="2024城市创业活动Moran散点图"/>
          <p:cNvPicPr/>
          <p:nvPr/>
        </p:nvPicPr>
        <p:blipFill>
          <a:blip r:embed="rId2"/>
          <a:srcRect l="24947" r="24574"/>
          <a:stretch>
            <a:fillRect/>
          </a:stretch>
        </p:blipFill>
        <p:spPr>
          <a:xfrm>
            <a:off x="7532296" y="1025525"/>
            <a:ext cx="4334702" cy="4690998"/>
          </a:xfrm>
          <a:prstGeom prst="rect">
            <a:avLst/>
          </a:prstGeom>
        </p:spPr>
      </p:pic>
      <p:sp>
        <p:nvSpPr>
          <p:cNvPr id="5" name="矩形 4"/>
          <p:cNvSpPr/>
          <p:nvPr/>
        </p:nvSpPr>
        <p:spPr>
          <a:xfrm>
            <a:off x="7414406" y="5649817"/>
            <a:ext cx="4570482" cy="507831"/>
          </a:xfrm>
          <a:prstGeom prst="rect">
            <a:avLst/>
          </a:prstGeom>
        </p:spPr>
        <p:txBody>
          <a:bodyPr wrap="none">
            <a:spAutoFit/>
          </a:bodyPr>
          <a:lstStyle/>
          <a:p>
            <a:pPr algn="ctr">
              <a:lnSpc>
                <a:spcPct val="150000"/>
              </a:lnSpc>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2  2024</a:t>
            </a:r>
            <a:r>
              <a:rPr lang="zh-CN" altLang="zh-CN" kern="100" dirty="0">
                <a:latin typeface="Times New Roman" panose="02020603050405020304" pitchFamily="18" charset="0"/>
              </a:rPr>
              <a:t>年中国城市创业活动的莫兰散点图</a:t>
            </a:r>
            <a:endParaRPr lang="zh-CN" altLang="zh-CN" sz="1400" kern="100" dirty="0">
              <a:latin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6" y="816610"/>
            <a:ext cx="6787440" cy="5584190"/>
          </a:xfrm>
          <a:prstGeom prst="rect">
            <a:avLst/>
          </a:prstGeom>
        </p:spPr>
        <p:txBody>
          <a:bodyPr wrap="square">
            <a:noAutofit/>
          </a:bodyPr>
          <a:lstStyle/>
          <a:p>
            <a:pPr indent="252095" algn="just" defTabSz="266700">
              <a:lnSpc>
                <a:spcPct val="150000"/>
              </a:lnSpc>
            </a:pPr>
            <a:r>
              <a:rPr lang="en-US" altLang="zh-CN"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   </a:t>
            </a:r>
            <a:r>
              <a:rPr lang="zh-CN" altLang="en-US" sz="2800" b="1" dirty="0">
                <a:solidFill>
                  <a:schemeClr val="accent2"/>
                </a:solidFill>
                <a:latin typeface="Times New Roman" panose="02020603050405020304" pitchFamily="18" charset="0"/>
                <a:ea typeface="华文楷体" panose="02010600040101010101" charset="-122"/>
                <a:cs typeface="Times New Roman" panose="02020603050405020304" pitchFamily="18" charset="0"/>
              </a:rPr>
              <a:t>（二）城市创业活动的空间格局</a:t>
            </a:r>
            <a:r>
              <a:rPr lang="zh-CN" altLang="en-US" sz="2800" b="1" dirty="0" smtClean="0">
                <a:solidFill>
                  <a:schemeClr val="accent2"/>
                </a:solidFill>
                <a:latin typeface="Times New Roman" panose="02020603050405020304" pitchFamily="18" charset="0"/>
                <a:ea typeface="华文楷体" panose="02010600040101010101" charset="-122"/>
                <a:cs typeface="Times New Roman" panose="02020603050405020304" pitchFamily="18" charset="0"/>
              </a:rPr>
              <a:t>分析</a:t>
            </a:r>
            <a:endParaRPr lang="en-US" altLang="zh-CN" sz="2800" b="1" dirty="0" smtClean="0">
              <a:solidFill>
                <a:schemeClr val="accent2"/>
              </a:solidFill>
              <a:latin typeface="Times New Roman" panose="02020603050405020304" pitchFamily="18" charset="0"/>
              <a:ea typeface="华文楷体" panose="02010600040101010101" charset="-122"/>
              <a:cs typeface="Times New Roman" panose="02020603050405020304" pitchFamily="18" charset="0"/>
            </a:endParaRPr>
          </a:p>
          <a:p>
            <a:pPr indent="252095" algn="just" defTabSz="266700">
              <a:lnSpc>
                <a:spcPct val="150000"/>
              </a:lnSpc>
            </a:pP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创业活动呈“东强西弱”的空间集聚特征，新增企业个数的高值区域（深色系，代表新增企业多）集中于东部沿海与部分内陆核心区域，低值区域（浅色系，代表新增企业少）广泛分布在西部及部分非核心城市，创业活动的空间分布并非随机，存在明显的集聚趋势</a:t>
            </a:r>
            <a:r>
              <a:rPr lang="zh-CN" altLang="en-US"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en-US" altLang="zh-CN"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252095" algn="just" defTabSz="266700">
              <a:lnSpc>
                <a:spcPct val="150000"/>
              </a:lnSpc>
            </a:pPr>
            <a:r>
              <a:rPr lang="zh-CN" altLang="en-US" sz="2000" dirty="0">
                <a:latin typeface="Times New Roman" panose="02020603050405020304" pitchFamily="18" charset="0"/>
                <a:ea typeface="华文楷体" panose="02010600040101010101" charset="-122"/>
                <a:cs typeface="Times New Roman" panose="02020603050405020304" pitchFamily="18" charset="0"/>
              </a:rPr>
              <a:t>创业活跃的城市（高值区）往往与其他创业活跃的城市相邻（如长三角城市群内城市间的相互影响），呈现正空间相关性，即一个城市创业活跃，周边城市更易受其带动而提升创业活跃度，体现出空间上的相互依赖。</a:t>
            </a:r>
            <a:endParaRPr lang="zh-CN" altLang="en-US" sz="20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18</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6506771"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一、中国城市创业活动的空间依赖</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特征</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5" name="矩形 4"/>
          <p:cNvSpPr/>
          <p:nvPr/>
        </p:nvSpPr>
        <p:spPr>
          <a:xfrm>
            <a:off x="7298986" y="5274798"/>
            <a:ext cx="4801314" cy="507831"/>
          </a:xfrm>
          <a:prstGeom prst="rect">
            <a:avLst/>
          </a:prstGeom>
        </p:spPr>
        <p:txBody>
          <a:bodyPr wrap="none">
            <a:spAutoFit/>
          </a:bodyPr>
          <a:lstStyle/>
          <a:p>
            <a:pPr algn="ctr">
              <a:lnSpc>
                <a:spcPct val="150000"/>
              </a:lnSpc>
              <a:spcAft>
                <a:spcPts val="0"/>
              </a:spcAft>
            </a:pPr>
            <a:r>
              <a:rPr lang="zh-CN" altLang="en-US" kern="100" dirty="0">
                <a:latin typeface="Times New Roman" panose="02020603050405020304" pitchFamily="18" charset="0"/>
              </a:rPr>
              <a:t>图</a:t>
            </a:r>
            <a:r>
              <a:rPr lang="en-US" altLang="zh-CN" kern="100" dirty="0">
                <a:latin typeface="Times New Roman" panose="02020603050405020304" pitchFamily="18" charset="0"/>
              </a:rPr>
              <a:t>3  2024</a:t>
            </a:r>
            <a:r>
              <a:rPr lang="zh-CN" altLang="en-US" kern="100" dirty="0">
                <a:latin typeface="Times New Roman" panose="02020603050405020304" pitchFamily="18" charset="0"/>
              </a:rPr>
              <a:t>年中国城市创业活动的空间格局</a:t>
            </a:r>
            <a:r>
              <a:rPr lang="zh-CN" altLang="en-US" kern="100" dirty="0" smtClean="0">
                <a:latin typeface="Times New Roman" panose="02020603050405020304" pitchFamily="18" charset="0"/>
              </a:rPr>
              <a:t>分析</a:t>
            </a:r>
            <a:endParaRPr lang="zh-CN" altLang="zh-CN" sz="1400" kern="100" dirty="0">
              <a:latin typeface="Times New Roman" panose="02020603050405020304" pitchFamily="18" charset="0"/>
            </a:endParaRPr>
          </a:p>
        </p:txBody>
      </p:sp>
      <p:pic>
        <p:nvPicPr>
          <p:cNvPr id="11" name="图片 10" descr="2024城市创业活动的空间格局分析"/>
          <p:cNvPicPr/>
          <p:nvPr/>
        </p:nvPicPr>
        <p:blipFill>
          <a:blip r:embed="rId2"/>
          <a:srcRect b="7381"/>
          <a:stretch>
            <a:fillRect/>
          </a:stretch>
        </p:blipFill>
        <p:spPr>
          <a:xfrm>
            <a:off x="7551855" y="1849665"/>
            <a:ext cx="4295576" cy="3237923"/>
          </a:xfrm>
          <a:prstGeom prst="rect">
            <a:avLst/>
          </a:prstGeom>
        </p:spPr>
      </p:pic>
    </p:spTree>
    <p:extLst>
      <p:ext uri="{BB962C8B-B14F-4D97-AF65-F5344CB8AC3E}">
        <p14:creationId xmlns:p14="http://schemas.microsoft.com/office/powerpoint/2010/main" val="904391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29554" y="1183341"/>
            <a:ext cx="10525655" cy="5238974"/>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1</a:t>
            </a:fld>
            <a:endParaRPr lang="zh-CN" altLang="en-US" sz="2000" dirty="0">
              <a:solidFill>
                <a:schemeClr val="tx1"/>
              </a:solidFill>
            </a:endParaRPr>
          </a:p>
        </p:txBody>
      </p:sp>
      <p:sp>
        <p:nvSpPr>
          <p:cNvPr id="10" name="圆角矩形 9"/>
          <p:cNvSpPr/>
          <p:nvPr/>
        </p:nvSpPr>
        <p:spPr>
          <a:xfrm>
            <a:off x="2647315" y="1758315"/>
            <a:ext cx="8807450" cy="722630"/>
          </a:xfrm>
          <a:prstGeom prst="roundRect">
            <a:avLst/>
          </a:prstGeom>
          <a:solidFill>
            <a:schemeClr val="accent2">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cs typeface="楷体" panose="02010609060101010101" charset="-122"/>
                <a:sym typeface="+mn-ea"/>
              </a:rPr>
              <a:t>第一节</a:t>
            </a:r>
            <a:r>
              <a:rPr lang="en-US" altLang="zh-CN" sz="2800" b="1" dirty="0">
                <a:latin typeface="楷体" panose="02010609060101010101" charset="-122"/>
                <a:ea typeface="楷体" panose="02010609060101010101" charset="-122"/>
                <a:cs typeface="楷体" panose="02010609060101010101" charset="-122"/>
                <a:sym typeface="+mn-ea"/>
              </a:rPr>
              <a:t> </a:t>
            </a:r>
            <a:r>
              <a:rPr lang="zh-CN" altLang="en-US" sz="2800" b="1" dirty="0" smtClean="0">
                <a:latin typeface="楷体" panose="02010609060101010101" charset="-122"/>
                <a:ea typeface="楷体" panose="02010609060101010101" charset="-122"/>
                <a:cs typeface="楷体" panose="02010609060101010101" charset="-122"/>
                <a:sym typeface="+mn-ea"/>
              </a:rPr>
              <a:t>中国</a:t>
            </a:r>
            <a:r>
              <a:rPr lang="zh-CN" altLang="en-US" sz="2800" b="1" dirty="0">
                <a:latin typeface="楷体" panose="02010609060101010101" charset="-122"/>
                <a:ea typeface="楷体" panose="02010609060101010101" charset="-122"/>
                <a:cs typeface="楷体" panose="02010609060101010101" charset="-122"/>
                <a:sym typeface="+mn-ea"/>
              </a:rPr>
              <a:t>城市创业活动的地理因素探析</a:t>
            </a:r>
            <a:endParaRPr lang="zh-CN" altLang="en-US" sz="2800" b="1" dirty="0">
              <a:latin typeface="楷体" panose="02010609060101010101" charset="-122"/>
              <a:ea typeface="楷体" panose="02010609060101010101" charset="-122"/>
              <a:cs typeface="楷体" panose="02010609060101010101" charset="-122"/>
              <a:sym typeface="+mn-ea"/>
            </a:endParaRPr>
          </a:p>
        </p:txBody>
      </p:sp>
      <p:sp>
        <p:nvSpPr>
          <p:cNvPr id="11" name="圆角矩形 10"/>
          <p:cNvSpPr/>
          <p:nvPr/>
        </p:nvSpPr>
        <p:spPr>
          <a:xfrm>
            <a:off x="2647315" y="3594100"/>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spcAft>
                <a:spcPct val="35000"/>
              </a:spcAft>
            </a:pPr>
            <a:r>
              <a:rPr lang="zh-CN" altLang="en-US" sz="2800" b="1" dirty="0">
                <a:latin typeface="楷体" panose="02010609060101010101" charset="-122"/>
                <a:ea typeface="楷体" panose="02010609060101010101" charset="-122"/>
                <a:sym typeface="+mn-ea"/>
              </a:rPr>
              <a:t>第三</a:t>
            </a:r>
            <a:r>
              <a:rPr lang="zh-CN" altLang="en-US" sz="2800" b="1" dirty="0" smtClean="0">
                <a:latin typeface="楷体" panose="02010609060101010101" charset="-122"/>
                <a:ea typeface="楷体" panose="02010609060101010101" charset="-122"/>
                <a:sym typeface="+mn-ea"/>
              </a:rPr>
              <a:t>节 中国</a:t>
            </a:r>
            <a:r>
              <a:rPr lang="zh-CN" altLang="en-US" sz="2800" b="1" dirty="0">
                <a:latin typeface="楷体" panose="02010609060101010101" charset="-122"/>
                <a:ea typeface="楷体" panose="02010609060101010101" charset="-122"/>
                <a:sym typeface="+mn-ea"/>
              </a:rPr>
              <a:t>城市创业活动的空间依赖与空间</a:t>
            </a:r>
            <a:r>
              <a:rPr lang="zh-CN" altLang="en-US" sz="2800" b="1" dirty="0" smtClean="0">
                <a:latin typeface="楷体" panose="02010609060101010101" charset="-122"/>
                <a:ea typeface="楷体" panose="02010609060101010101" charset="-122"/>
                <a:sym typeface="+mn-ea"/>
              </a:rPr>
              <a:t>异质性</a:t>
            </a:r>
            <a:endParaRPr lang="zh-CN" altLang="en-US" sz="2800" b="1" dirty="0">
              <a:latin typeface="楷体" panose="02010609060101010101" charset="-122"/>
              <a:ea typeface="楷体" panose="02010609060101010101" charset="-122"/>
              <a:sym typeface="+mn-ea"/>
            </a:endParaRPr>
          </a:p>
        </p:txBody>
      </p:sp>
      <p:sp>
        <p:nvSpPr>
          <p:cNvPr id="15" name="圆角矩形 14"/>
          <p:cNvSpPr/>
          <p:nvPr/>
        </p:nvSpPr>
        <p:spPr>
          <a:xfrm>
            <a:off x="2647315" y="4505325"/>
            <a:ext cx="880935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第四</a:t>
            </a:r>
            <a:r>
              <a:rPr lang="zh-CN" altLang="en-US" sz="2800" b="1" dirty="0" smtClean="0">
                <a:latin typeface="楷体" panose="02010609060101010101" charset="-122"/>
                <a:ea typeface="楷体" panose="02010609060101010101" charset="-122"/>
                <a:sym typeface="+mn-ea"/>
              </a:rPr>
              <a:t>节 中国</a:t>
            </a:r>
            <a:r>
              <a:rPr lang="zh-CN" altLang="en-US" sz="2800" b="1" dirty="0">
                <a:latin typeface="楷体" panose="02010609060101010101" charset="-122"/>
                <a:ea typeface="楷体" panose="02010609060101010101" charset="-122"/>
                <a:sym typeface="+mn-ea"/>
              </a:rPr>
              <a:t>城市创业活动的空间</a:t>
            </a:r>
            <a:r>
              <a:rPr lang="zh-CN" altLang="en-US" sz="2800" b="1" dirty="0" smtClean="0">
                <a:latin typeface="楷体" panose="02010609060101010101" charset="-122"/>
                <a:ea typeface="楷体" panose="02010609060101010101" charset="-122"/>
                <a:sym typeface="+mn-ea"/>
              </a:rPr>
              <a:t>影响因素</a:t>
            </a:r>
            <a:endParaRPr lang="zh-CN" altLang="en-US" sz="2800" b="1" dirty="0">
              <a:latin typeface="楷体" panose="02010609060101010101" charset="-122"/>
              <a:ea typeface="楷体" panose="02010609060101010101" charset="-122"/>
              <a:sym typeface="+mn-ea"/>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791" y="595281"/>
            <a:ext cx="1972024" cy="1972024"/>
          </a:xfrm>
          <a:prstGeom prst="rect">
            <a:avLst/>
          </a:prstGeom>
        </p:spPr>
      </p:pic>
      <p:sp>
        <p:nvSpPr>
          <p:cNvPr id="3" name="圆角矩形 14"/>
          <p:cNvSpPr/>
          <p:nvPr/>
        </p:nvSpPr>
        <p:spPr>
          <a:xfrm>
            <a:off x="2647315" y="2682875"/>
            <a:ext cx="8808085" cy="72263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lvl="0">
              <a:lnSpc>
                <a:spcPct val="100000"/>
              </a:lnSpc>
              <a:spcBef>
                <a:spcPct val="0"/>
              </a:spcBef>
              <a:spcAft>
                <a:spcPct val="35000"/>
              </a:spcAft>
            </a:pPr>
            <a:r>
              <a:rPr lang="zh-CN" altLang="en-US" sz="2800" b="1" dirty="0">
                <a:latin typeface="楷体" panose="02010609060101010101" charset="-122"/>
                <a:ea typeface="楷体" panose="02010609060101010101" charset="-122"/>
                <a:sym typeface="+mn-ea"/>
              </a:rPr>
              <a:t>第二</a:t>
            </a:r>
            <a:r>
              <a:rPr lang="zh-CN" altLang="en-US" sz="2800" b="1" dirty="0" smtClean="0">
                <a:latin typeface="楷体" panose="02010609060101010101" charset="-122"/>
                <a:ea typeface="楷体" panose="02010609060101010101" charset="-122"/>
                <a:sym typeface="+mn-ea"/>
              </a:rPr>
              <a:t>节 研究</a:t>
            </a:r>
            <a:r>
              <a:rPr lang="zh-CN" altLang="en-US" sz="2800" b="1" dirty="0">
                <a:latin typeface="楷体" panose="02010609060101010101" charset="-122"/>
                <a:ea typeface="楷体" panose="02010609060101010101" charset="-122"/>
                <a:sym typeface="+mn-ea"/>
              </a:rPr>
              <a:t>设计：数据、指标与</a:t>
            </a:r>
            <a:r>
              <a:rPr lang="zh-CN" altLang="en-US" sz="2800" b="1" dirty="0" smtClean="0">
                <a:latin typeface="楷体" panose="02010609060101010101" charset="-122"/>
                <a:ea typeface="楷体" panose="02010609060101010101" charset="-122"/>
                <a:sym typeface="+mn-ea"/>
              </a:rPr>
              <a:t>方法</a:t>
            </a:r>
            <a:endParaRPr lang="zh-CN" altLang="en-US" sz="2800" b="1" dirty="0">
              <a:latin typeface="楷体" panose="02010609060101010101" charset="-122"/>
              <a:ea typeface="楷体" panose="02010609060101010101" charset="-122"/>
              <a:sym typeface="+mn-ea"/>
            </a:endParaRPr>
          </a:p>
        </p:txBody>
      </p:sp>
      <p:sp>
        <p:nvSpPr>
          <p:cNvPr id="8" name="Rectangle 2"/>
          <p:cNvSpPr txBox="1">
            <a:spLocks noChangeArrowheads="1"/>
          </p:cNvSpPr>
          <p:nvPr/>
        </p:nvSpPr>
        <p:spPr>
          <a:xfrm>
            <a:off x="1381771" y="158149"/>
            <a:ext cx="983274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本章内容</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a:p>
            <a:pPr algn="ctr"/>
            <a:endParaRPr lang="zh-CN" altLang="en-US" sz="2800" b="1">
              <a:solidFill>
                <a:schemeClr val="bg1"/>
              </a:solidFill>
            </a:endParaRPr>
          </a:p>
        </p:txBody>
      </p:sp>
      <p:sp>
        <p:nvSpPr>
          <p:cNvPr id="13" name="圆角矩形 12"/>
          <p:cNvSpPr/>
          <p:nvPr/>
        </p:nvSpPr>
        <p:spPr>
          <a:xfrm>
            <a:off x="2646045" y="5424649"/>
            <a:ext cx="8808720" cy="722630"/>
          </a:xfrm>
          <a:prstGeom prst="roundRect">
            <a:avLst/>
          </a:prstGeom>
          <a:solidFill>
            <a:schemeClr val="accent2">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spcAft>
                <a:spcPct val="35000"/>
              </a:spcAft>
            </a:pPr>
            <a:r>
              <a:rPr lang="zh-CN" altLang="en-US" sz="2800" b="1" dirty="0" smtClean="0">
                <a:latin typeface="楷体" panose="02010609060101010101" charset="-122"/>
                <a:ea typeface="楷体" panose="02010609060101010101" charset="-122"/>
                <a:sym typeface="+mn-ea"/>
              </a:rPr>
              <a:t>第五</a:t>
            </a:r>
            <a:r>
              <a:rPr lang="zh-CN" altLang="en-US" sz="2800" b="1" dirty="0" smtClean="0">
                <a:latin typeface="楷体" panose="02010609060101010101" charset="-122"/>
                <a:ea typeface="楷体" panose="02010609060101010101" charset="-122"/>
                <a:sym typeface="+mn-ea"/>
              </a:rPr>
              <a:t>节 主要结论</a:t>
            </a:r>
            <a:endParaRPr lang="zh-CN" altLang="en-US" sz="2800" b="1" dirty="0">
              <a:latin typeface="楷体" panose="02010609060101010101" charset="-122"/>
              <a:ea typeface="楷体" panose="02010609060101010101" charset="-122"/>
              <a:sym typeface="+mn-ea"/>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81026" y="940898"/>
            <a:ext cx="6787440" cy="5584190"/>
          </a:xfrm>
          <a:prstGeom prst="rect">
            <a:avLst/>
          </a:prstGeom>
        </p:spPr>
        <p:txBody>
          <a:bodyPr wrap="square">
            <a:noAutofit/>
          </a:bodyPr>
          <a:lstStyle/>
          <a:p>
            <a:pPr marL="342900" indent="-342900" algn="just" defTabSz="266700">
              <a:lnSpc>
                <a:spcPct val="150000"/>
              </a:lnSpc>
              <a:buFont typeface="Arial" panose="020B0604020202020204" pitchFamily="34" charset="0"/>
              <a:buChar char="•"/>
            </a:pPr>
            <a:r>
              <a:rPr lang="zh-CN" altLang="en-US"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从</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中国城市创业活动的局部莫兰指数（</a:t>
            </a:r>
            <a:r>
              <a:rPr lang="en-US" altLang="zh-CN"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LISA</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）空间分布图可见，其空间异质性特征十分显著，不同区域的局部空间关联模式差异极大</a:t>
            </a:r>
            <a:r>
              <a:rPr lang="zh-CN" altLang="en-US"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en-US" altLang="zh-CN"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342900" indent="-342900" algn="just" defTabSz="266700">
              <a:lnSpc>
                <a:spcPct val="150000"/>
              </a:lnSpc>
              <a:buFont typeface="Arial" panose="020B0604020202020204" pitchFamily="34" charset="0"/>
              <a:buChar char="•"/>
            </a:pP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东部沿海的长三角、珠三角核心城市及部分内陆核心区域，局部莫兰指数处于高值区间（黑色区域），呈现“高</a:t>
            </a:r>
            <a:r>
              <a:rPr lang="en-US" altLang="zh-CN"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高”集聚特征，即自身创业活跃度高，且周边城市创业活动也高度活跃，空间正关联强烈</a:t>
            </a:r>
            <a:r>
              <a:rPr lang="zh-CN" altLang="en-US"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en-US" altLang="zh-CN"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342900" indent="-342900" algn="just" defTabSz="266700">
              <a:lnSpc>
                <a:spcPct val="150000"/>
              </a:lnSpc>
              <a:buFont typeface="Arial" panose="020B0604020202020204" pitchFamily="34" charset="0"/>
              <a:buChar char="•"/>
            </a:pPr>
            <a:r>
              <a:rPr lang="zh-CN" altLang="en-US"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而</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西部、北部的部分区域（浅色或白色区域），局部莫兰指数偏低甚至为负，体现出自身与周边城市创业活动的关联较弱，或存在“高</a:t>
            </a:r>
            <a:r>
              <a:rPr lang="en-US" altLang="zh-CN"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低”“低</a:t>
            </a:r>
            <a:r>
              <a:rPr lang="en-US" altLang="zh-CN"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a:t>
            </a:r>
            <a:r>
              <a:rPr lang="zh-CN" altLang="en-US" sz="2000" dirty="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rPr>
              <a:t>高”的异质关联。</a:t>
            </a:r>
            <a:endParaRPr lang="en-US" altLang="zh-CN" sz="2000" dirty="0" smtClean="0">
              <a:solidFill>
                <a:srgbClr val="00000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342900" indent="-342900" algn="just" defTabSz="266700">
              <a:lnSpc>
                <a:spcPct val="150000"/>
              </a:lnSpc>
              <a:buFont typeface="Arial" panose="020B0604020202020204" pitchFamily="34" charset="0"/>
              <a:buChar char="•"/>
            </a:pPr>
            <a:endParaRPr lang="zh-CN" altLang="en-US" sz="20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8"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19</a:t>
            </a:fld>
            <a:endParaRPr lang="zh-CN" altLang="en-US" sz="2000" dirty="0">
              <a:solidFill>
                <a:schemeClr val="tx1"/>
              </a:solidFill>
            </a:endParaRPr>
          </a:p>
        </p:txBody>
      </p:sp>
      <p:sp>
        <p:nvSpPr>
          <p:cNvPr id="9" name="Rectangle 4" descr="浅色上对角线"/>
          <p:cNvSpPr>
            <a:spLocks noChangeArrowheads="1"/>
          </p:cNvSpPr>
          <p:nvPr/>
        </p:nvSpPr>
        <p:spPr bwMode="auto">
          <a:xfrm>
            <a:off x="861695" y="107315"/>
            <a:ext cx="6506771"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二、中国城市创业活动的空间异质</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特征</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7" name="矩形 6"/>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
        <p:nvSpPr>
          <p:cNvPr id="5" name="矩形 4"/>
          <p:cNvSpPr/>
          <p:nvPr/>
        </p:nvSpPr>
        <p:spPr>
          <a:xfrm>
            <a:off x="7298986" y="5274798"/>
            <a:ext cx="4801314" cy="507831"/>
          </a:xfrm>
          <a:prstGeom prst="rect">
            <a:avLst/>
          </a:prstGeom>
        </p:spPr>
        <p:txBody>
          <a:bodyPr wrap="none">
            <a:spAutoFit/>
          </a:bodyPr>
          <a:lstStyle/>
          <a:p>
            <a:pPr algn="ctr">
              <a:lnSpc>
                <a:spcPct val="150000"/>
              </a:lnSpc>
              <a:spcAft>
                <a:spcPts val="0"/>
              </a:spcAft>
            </a:pPr>
            <a:r>
              <a:rPr lang="zh-CN" altLang="en-US" kern="100" dirty="0">
                <a:latin typeface="Times New Roman" panose="02020603050405020304" pitchFamily="18" charset="0"/>
              </a:rPr>
              <a:t>图</a:t>
            </a:r>
            <a:r>
              <a:rPr lang="en-US" altLang="zh-CN" kern="100" dirty="0">
                <a:latin typeface="Times New Roman" panose="02020603050405020304" pitchFamily="18" charset="0"/>
              </a:rPr>
              <a:t>3  2024</a:t>
            </a:r>
            <a:r>
              <a:rPr lang="zh-CN" altLang="en-US" kern="100" dirty="0">
                <a:latin typeface="Times New Roman" panose="02020603050405020304" pitchFamily="18" charset="0"/>
              </a:rPr>
              <a:t>年中国城市创业活动的空间格局</a:t>
            </a:r>
            <a:r>
              <a:rPr lang="zh-CN" altLang="en-US" kern="100" dirty="0" smtClean="0">
                <a:latin typeface="Times New Roman" panose="02020603050405020304" pitchFamily="18" charset="0"/>
              </a:rPr>
              <a:t>分析</a:t>
            </a:r>
            <a:endParaRPr lang="zh-CN" altLang="zh-CN" sz="1400" kern="100" dirty="0">
              <a:latin typeface="Times New Roman" panose="02020603050405020304" pitchFamily="18" charset="0"/>
            </a:endParaRPr>
          </a:p>
        </p:txBody>
      </p:sp>
      <p:pic>
        <p:nvPicPr>
          <p:cNvPr id="10" name="图片 9" descr="2024城市创业活动的局部莫兰指数"/>
          <p:cNvPicPr/>
          <p:nvPr/>
        </p:nvPicPr>
        <p:blipFill>
          <a:blip r:embed="rId2"/>
          <a:srcRect b="7713"/>
          <a:stretch>
            <a:fillRect/>
          </a:stretch>
        </p:blipFill>
        <p:spPr>
          <a:xfrm>
            <a:off x="7631916" y="1629921"/>
            <a:ext cx="4135453" cy="3341573"/>
          </a:xfrm>
          <a:prstGeom prst="rect">
            <a:avLst/>
          </a:prstGeom>
        </p:spPr>
      </p:pic>
    </p:spTree>
    <p:extLst>
      <p:ext uri="{BB962C8B-B14F-4D97-AF65-F5344CB8AC3E}">
        <p14:creationId xmlns:p14="http://schemas.microsoft.com/office/powerpoint/2010/main" val="1127625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20</a:t>
            </a:fld>
            <a:endParaRPr lang="zh-CN" altLang="en-US" sz="2000" dirty="0">
              <a:solidFill>
                <a:schemeClr val="tx1"/>
              </a:solidFill>
            </a:endParaRPr>
          </a:p>
        </p:txBody>
      </p:sp>
      <p:sp>
        <p:nvSpPr>
          <p:cNvPr id="6" name="Rectangle 4"/>
          <p:cNvSpPr>
            <a:spLocks noGrp="1" noChangeArrowheads="1"/>
          </p:cNvSpPr>
          <p:nvPr/>
        </p:nvSpPr>
        <p:spPr>
          <a:xfrm>
            <a:off x="871220" y="856615"/>
            <a:ext cx="11019790"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36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a:t>
            </a: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四</a:t>
            </a:r>
            <a:r>
              <a:rPr lang="zh-CN" altLang="en-US" sz="36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节 中国</a:t>
            </a:r>
            <a:r>
              <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城市创业活动的空间</a:t>
            </a:r>
            <a:r>
              <a:rPr lang="zh-CN" altLang="en-US" sz="36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影响因素</a:t>
            </a:r>
            <a:endParaRPr lang="zh-CN" altLang="en-US" sz="36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smtClean="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一、变量选择</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a:p>
            <a:pPr algn="l">
              <a:lnSpc>
                <a:spcPct val="150000"/>
              </a:lnSpc>
            </a:pPr>
            <a:r>
              <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二</a:t>
            </a:r>
            <a:r>
              <a:rPr lang="zh-CN" altLang="en-US" sz="3600" b="1" dirty="0" smtClean="0">
                <a:solidFill>
                  <a:srgbClr val="0070C0"/>
                </a:solidFill>
                <a:latin typeface="Times New Roman" panose="02020603050405020304" pitchFamily="18" charset="0"/>
                <a:ea typeface="楷体" panose="02010609060101010101" charset="-122"/>
                <a:cs typeface="Times New Roman" panose="02020603050405020304" pitchFamily="18" charset="0"/>
                <a:sym typeface="+mn-ea"/>
              </a:rPr>
              <a:t>、实证结果</a:t>
            </a: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extLst>
      <p:ext uri="{BB962C8B-B14F-4D97-AF65-F5344CB8AC3E}">
        <p14:creationId xmlns:p14="http://schemas.microsoft.com/office/powerpoint/2010/main" val="3816332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a:solidFill>
                  <a:schemeClr val="accent2"/>
                </a:solidFill>
                <a:latin typeface="华文楷体" panose="02010600040101010101" charset="-122"/>
                <a:ea typeface="华文楷体" panose="02010600040101010101" charset="-122"/>
              </a:rPr>
              <a:t>1.</a:t>
            </a:r>
            <a:r>
              <a:rPr lang="zh-CN" altLang="en-US" sz="2800" b="1" dirty="0">
                <a:solidFill>
                  <a:schemeClr val="accent2"/>
                </a:solidFill>
                <a:latin typeface="华文楷体" panose="02010600040101010101" charset="-122"/>
                <a:ea typeface="华文楷体" panose="02010600040101010101" charset="-122"/>
              </a:rPr>
              <a:t>经济</a:t>
            </a:r>
            <a:r>
              <a:rPr lang="zh-CN" altLang="en-US" sz="2800" b="1" dirty="0" smtClean="0">
                <a:solidFill>
                  <a:schemeClr val="accent2"/>
                </a:solidFill>
                <a:latin typeface="华文楷体" panose="02010600040101010101" charset="-122"/>
                <a:ea typeface="华文楷体" panose="02010600040101010101" charset="-122"/>
              </a:rPr>
              <a:t>发展水平</a:t>
            </a:r>
            <a:endParaRPr lang="en-US" altLang="zh-CN" sz="2800" b="1" dirty="0" smtClean="0">
              <a:solidFill>
                <a:schemeClr val="accent2"/>
              </a:solidFill>
              <a:latin typeface="华文楷体" panose="02010600040101010101" charset="-122"/>
              <a:ea typeface="华文楷体" panose="02010600040101010101" charset="-122"/>
            </a:endParaRPr>
          </a:p>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    经济</a:t>
            </a:r>
            <a:r>
              <a:rPr lang="zh-CN" altLang="en-US" sz="2400" dirty="0">
                <a:latin typeface="华文楷体" panose="02010600040101010101" charset="-122"/>
                <a:ea typeface="华文楷体" panose="02010600040101010101" charset="-122"/>
                <a:cs typeface="华文楷体" panose="02010600040101010101" charset="-122"/>
              </a:rPr>
              <a:t>发展是创业的土壤</a:t>
            </a:r>
            <a:r>
              <a:rPr lang="zh-CN" altLang="en-US" sz="2400" dirty="0" smtClean="0">
                <a:latin typeface="华文楷体" panose="02010600040101010101" charset="-122"/>
                <a:ea typeface="华文楷体" panose="02010600040101010101" charset="-122"/>
                <a:cs typeface="华文楷体" panose="02010600040101010101" charset="-122"/>
              </a:rPr>
              <a:t>。传统</a:t>
            </a:r>
            <a:r>
              <a:rPr lang="en-US" altLang="zh-CN" sz="2400" dirty="0">
                <a:latin typeface="华文楷体" panose="02010600040101010101" charset="-122"/>
                <a:ea typeface="华文楷体" panose="02010600040101010101" charset="-122"/>
                <a:cs typeface="华文楷体" panose="02010600040101010101" charset="-122"/>
              </a:rPr>
              <a:t>GDP</a:t>
            </a:r>
            <a:r>
              <a:rPr lang="zh-CN" altLang="en-US" sz="2400" dirty="0">
                <a:latin typeface="华文楷体" panose="02010600040101010101" charset="-122"/>
                <a:ea typeface="华文楷体" panose="02010600040101010101" charset="-122"/>
                <a:cs typeface="华文楷体" panose="02010600040101010101" charset="-122"/>
              </a:rPr>
              <a:t>存在统计偏差，夜间灯光数据更贴合实际，其亮度直接反映经济活跃度（如商业区、产业园区真实水平），兼具</a:t>
            </a:r>
            <a:r>
              <a:rPr lang="zh-CN" altLang="en-US" sz="2400" dirty="0" smtClean="0">
                <a:latin typeface="华文楷体" panose="02010600040101010101" charset="-122"/>
                <a:ea typeface="华文楷体" panose="02010600040101010101" charset="-122"/>
                <a:cs typeface="华文楷体" panose="02010600040101010101" charset="-122"/>
              </a:rPr>
              <a:t>客观性、细粒度、</a:t>
            </a:r>
            <a:r>
              <a:rPr lang="zh-CN" altLang="en-US" sz="2400" dirty="0">
                <a:latin typeface="华文楷体" panose="02010600040101010101" charset="-122"/>
                <a:ea typeface="华文楷体" panose="02010600040101010101" charset="-122"/>
                <a:cs typeface="华文楷体" panose="02010600040101010101" charset="-122"/>
              </a:rPr>
              <a:t>动态性。本案例中城市经济发展水平指标，以城市覆盖的夜间灯光栅格像元的亮度均值衡量。</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21</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一、变量选择</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3" name="文本框 2"/>
          <p:cNvSpPr txBox="1"/>
          <p:nvPr/>
        </p:nvSpPr>
        <p:spPr>
          <a:xfrm>
            <a:off x="802640" y="3917315"/>
            <a:ext cx="11018520" cy="2675091"/>
          </a:xfrm>
          <a:prstGeom prst="rect">
            <a:avLst/>
          </a:prstGeom>
          <a:noFill/>
        </p:spPr>
        <p:txBody>
          <a:bodyPr wrap="square" rtlCol="0" anchor="t">
            <a:spAutoFit/>
          </a:bodyPr>
          <a:lstStyle/>
          <a:p>
            <a:pPr indent="252095" algn="just" defTabSz="266700">
              <a:lnSpc>
                <a:spcPct val="150000"/>
              </a:lnSpc>
              <a:spcBef>
                <a:spcPts val="700"/>
              </a:spcBef>
              <a:spcAft>
                <a:spcPct val="0"/>
              </a:spcAft>
            </a:pPr>
            <a:r>
              <a:rPr lang="en-US" altLang="zh-CN" sz="2800" b="1" dirty="0">
                <a:solidFill>
                  <a:schemeClr val="accent2"/>
                </a:solidFill>
                <a:latin typeface="华文楷体" panose="02010600040101010101" charset="-122"/>
                <a:ea typeface="华文楷体" panose="02010600040101010101" charset="-122"/>
                <a:sym typeface="+mn-ea"/>
              </a:rPr>
              <a:t> </a:t>
            </a:r>
            <a:r>
              <a:rPr lang="en-US" altLang="zh-CN" sz="2800" b="1" dirty="0">
                <a:solidFill>
                  <a:schemeClr val="accent2"/>
                </a:solidFill>
                <a:latin typeface="华文楷体" panose="02010600040101010101" charset="-122"/>
                <a:ea typeface="华文楷体" panose="02010600040101010101" charset="-122"/>
                <a:sym typeface="+mn-ea"/>
              </a:rPr>
              <a:t>2.</a:t>
            </a:r>
            <a:r>
              <a:rPr lang="zh-CN" altLang="en-US" sz="2800" b="1" dirty="0">
                <a:solidFill>
                  <a:schemeClr val="accent2"/>
                </a:solidFill>
                <a:latin typeface="华文楷体" panose="02010600040101010101" charset="-122"/>
                <a:ea typeface="华文楷体" panose="02010600040101010101" charset="-122"/>
                <a:sym typeface="+mn-ea"/>
              </a:rPr>
              <a:t>不可贸易品</a:t>
            </a:r>
            <a:r>
              <a:rPr lang="zh-CN" altLang="en-US" sz="2800" b="1" dirty="0" smtClean="0">
                <a:solidFill>
                  <a:schemeClr val="accent2"/>
                </a:solidFill>
                <a:latin typeface="华文楷体" panose="02010600040101010101" charset="-122"/>
                <a:ea typeface="华文楷体" panose="02010600040101010101" charset="-122"/>
                <a:sym typeface="+mn-ea"/>
              </a:rPr>
              <a:t>多样性</a:t>
            </a:r>
            <a:endParaRPr lang="zh-CN" altLang="en-US" sz="2800" b="1" dirty="0">
              <a:solidFill>
                <a:schemeClr val="accent2"/>
              </a:solidFill>
              <a:latin typeface="华文楷体" panose="02010600040101010101" charset="-122"/>
              <a:ea typeface="华文楷体" panose="02010600040101010101" charset="-122"/>
              <a:sym typeface="+mn-ea"/>
            </a:endParaRPr>
          </a:p>
          <a:p>
            <a:pPr indent="252095" algn="just" defTabSz="266700">
              <a:lnSpc>
                <a:spcPct val="150000"/>
              </a:lnSpc>
              <a:spcBef>
                <a:spcPts val="700"/>
              </a:spcBef>
              <a:spcAft>
                <a:spcPct val="0"/>
              </a:spcAft>
            </a:pPr>
            <a:r>
              <a:rPr lang="zh-CN" altLang="en-US" sz="2000" dirty="0">
                <a:latin typeface="华文楷体" panose="02010600040101010101" charset="-122"/>
                <a:ea typeface="华文楷体" panose="02010600040101010101" charset="-122"/>
                <a:cs typeface="华文楷体" panose="02010600040101010101" charset="-122"/>
                <a:sym typeface="+mn-ea"/>
              </a:rPr>
              <a:t>不可贸易品（餐饮、商务服务等）是创业的“本地生态载体”：高多样性可吸引创业者（如杭州、成都靠丰富生活场景留才），同时提供生产性服务（如法律、物流），降低创业运营成本，还能催生细分创业机会（如社区服务、宠物经济）。依据显著性比较优势理论，构建以“具有显著比较优势的不可贸易品种类个数”衡量的城市不可贸易品多样性</a:t>
            </a:r>
            <a:r>
              <a:rPr lang="zh-CN" altLang="en-US" sz="2000" dirty="0" smtClean="0">
                <a:latin typeface="华文楷体" panose="02010600040101010101" charset="-122"/>
                <a:ea typeface="华文楷体" panose="02010600040101010101" charset="-122"/>
                <a:cs typeface="华文楷体" panose="02010600040101010101" charset="-122"/>
                <a:sym typeface="+mn-ea"/>
              </a:rPr>
              <a:t>指标。</a:t>
            </a:r>
            <a:endParaRPr lang="zh-CN" altLang="en-US" sz="2400" dirty="0">
              <a:solidFill>
                <a:schemeClr val="accent2"/>
              </a:solidFill>
              <a:latin typeface="华文楷体" panose="02010600040101010101" charset="-122"/>
              <a:ea typeface="华文楷体" panose="02010600040101010101" charset="-122"/>
              <a:sym typeface="+mn-ea"/>
            </a:endParaRPr>
          </a:p>
        </p:txBody>
      </p:sp>
    </p:spTree>
    <p:extLst>
      <p:ext uri="{BB962C8B-B14F-4D97-AF65-F5344CB8AC3E}">
        <p14:creationId xmlns:p14="http://schemas.microsoft.com/office/powerpoint/2010/main" val="3895174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a:solidFill>
                  <a:schemeClr val="accent2"/>
                </a:solidFill>
                <a:latin typeface="华文楷体" panose="02010600040101010101" charset="-122"/>
                <a:ea typeface="华文楷体" panose="02010600040101010101" charset="-122"/>
              </a:rPr>
              <a:t>3.</a:t>
            </a:r>
            <a:r>
              <a:rPr lang="zh-CN" altLang="en-US" sz="2800" b="1" dirty="0">
                <a:solidFill>
                  <a:schemeClr val="accent2"/>
                </a:solidFill>
                <a:latin typeface="华文楷体" panose="02010600040101010101" charset="-122"/>
                <a:ea typeface="华文楷体" panose="02010600040101010101" charset="-122"/>
              </a:rPr>
              <a:t>交通通达</a:t>
            </a:r>
            <a:r>
              <a:rPr lang="zh-CN" altLang="en-US" sz="2800" b="1" dirty="0" smtClean="0">
                <a:solidFill>
                  <a:schemeClr val="accent2"/>
                </a:solidFill>
                <a:latin typeface="华文楷体" panose="02010600040101010101" charset="-122"/>
                <a:ea typeface="华文楷体" panose="02010600040101010101" charset="-122"/>
              </a:rPr>
              <a:t>性</a:t>
            </a:r>
            <a:endParaRPr lang="en-US" altLang="zh-CN" sz="2800" b="1" dirty="0" smtClean="0">
              <a:solidFill>
                <a:schemeClr val="accent2"/>
              </a:solidFill>
              <a:latin typeface="华文楷体" panose="02010600040101010101" charset="-122"/>
              <a:ea typeface="华文楷体" panose="02010600040101010101" charset="-122"/>
            </a:endParaRPr>
          </a:p>
          <a:p>
            <a:pPr indent="252095" algn="just" defTabSz="266700">
              <a:lnSpc>
                <a:spcPct val="150000"/>
              </a:lnSpc>
              <a:spcBef>
                <a:spcPts val="700"/>
              </a:spcBef>
              <a:spcAft>
                <a:spcPct val="0"/>
              </a:spcAft>
            </a:pPr>
            <a:r>
              <a:rPr lang="zh-CN" altLang="en-US" sz="2000" dirty="0">
                <a:latin typeface="华文楷体" panose="02010600040101010101" charset="-122"/>
                <a:ea typeface="华文楷体" panose="02010600040101010101" charset="-122"/>
                <a:cs typeface="华文楷体" panose="02010600040101010101" charset="-122"/>
              </a:rPr>
              <a:t>以高铁可达性衡量城市的交通通达性</a:t>
            </a:r>
            <a:r>
              <a:rPr lang="zh-CN" altLang="en-US" sz="2000" dirty="0" smtClean="0">
                <a:latin typeface="华文楷体" panose="02010600040101010101" charset="-122"/>
                <a:ea typeface="华文楷体" panose="02010600040101010101" charset="-122"/>
                <a:cs typeface="华文楷体" panose="02010600040101010101" charset="-122"/>
              </a:rPr>
              <a:t>。高铁</a:t>
            </a:r>
            <a:r>
              <a:rPr lang="zh-CN" altLang="en-US" sz="2000" dirty="0">
                <a:latin typeface="华文楷体" panose="02010600040101010101" charset="-122"/>
                <a:ea typeface="华文楷体" panose="02010600040101010101" charset="-122"/>
                <a:cs typeface="华文楷体" panose="02010600040101010101" charset="-122"/>
              </a:rPr>
              <a:t>比公路交通更便捷，比航空运输更普惠，因此高铁可达性对比公路、机场更具代表性。高铁可达性可以通过站点数量、发车频次量化，且与新型城镇化政策契合，能反映多数城市的区域连接能力，贴合中国城市创业的网络特征</a:t>
            </a:r>
            <a:r>
              <a:rPr lang="zh-CN" altLang="en-US" sz="2000" dirty="0" smtClean="0">
                <a:latin typeface="华文楷体" panose="02010600040101010101" charset="-122"/>
                <a:ea typeface="华文楷体" panose="02010600040101010101" charset="-122"/>
                <a:cs typeface="华文楷体" panose="02010600040101010101" charset="-122"/>
              </a:rPr>
              <a:t>。</a:t>
            </a:r>
            <a:endParaRPr lang="en-US" altLang="zh-CN" sz="2000" dirty="0" smtClean="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r>
              <a:rPr lang="zh-CN" altLang="en-US" sz="2000" dirty="0">
                <a:latin typeface="华文楷体" panose="02010600040101010101" charset="-122"/>
                <a:ea typeface="华文楷体" panose="02010600040101010101" charset="-122"/>
                <a:cs typeface="华文楷体" panose="02010600040101010101" charset="-122"/>
              </a:rPr>
              <a:t>此处采用加权平均旅行时间法，衡量城市的高铁可达性，即衡量“单个城市通过高铁与其他城市联系紧密程度”的经典方法，公式为</a:t>
            </a:r>
            <a:r>
              <a:rPr lang="zh-CN" altLang="en-US" sz="2000" dirty="0" smtClean="0">
                <a:latin typeface="华文楷体" panose="02010600040101010101" charset="-122"/>
                <a:ea typeface="华文楷体" panose="02010600040101010101" charset="-122"/>
                <a:cs typeface="华文楷体" panose="02010600040101010101" charset="-122"/>
              </a:rPr>
              <a:t>：</a:t>
            </a:r>
            <a:endParaRPr lang="en-US" altLang="zh-CN" sz="2000" dirty="0" smtClean="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en-US" altLang="zh-CN" sz="2000" dirty="0" smtClean="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en-US" altLang="zh-CN" sz="2000" dirty="0" smtClean="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r>
              <a:rPr lang="zh-CN" altLang="en-US" sz="1400" dirty="0">
                <a:latin typeface="华文楷体" panose="02010600040101010101" charset="-122"/>
                <a:ea typeface="华文楷体" panose="02010600040101010101" charset="-122"/>
                <a:cs typeface="华文楷体" panose="02010600040101010101" charset="-122"/>
              </a:rPr>
              <a:t>其中， 为城市</a:t>
            </a:r>
            <a:r>
              <a:rPr lang="en-US" altLang="zh-CN" sz="1400" dirty="0" err="1">
                <a:latin typeface="华文楷体" panose="02010600040101010101" charset="-122"/>
                <a:ea typeface="华文楷体" panose="02010600040101010101" charset="-122"/>
                <a:cs typeface="华文楷体" panose="02010600040101010101" charset="-122"/>
              </a:rPr>
              <a:t>i</a:t>
            </a:r>
            <a:r>
              <a:rPr lang="zh-CN" altLang="en-US" sz="1400" dirty="0">
                <a:latin typeface="华文楷体" panose="02010600040101010101" charset="-122"/>
                <a:ea typeface="华文楷体" panose="02010600040101010101" charset="-122"/>
                <a:cs typeface="华文楷体" panose="02010600040101010101" charset="-122"/>
              </a:rPr>
              <a:t>的加权平均旅行时间（值越小，说明该城市通过高铁抵达其他城市的综合时间成本越低，可达性越高）； 为城市</a:t>
            </a:r>
            <a:r>
              <a:rPr lang="en-US" altLang="zh-CN" sz="1400" dirty="0" err="1">
                <a:latin typeface="华文楷体" panose="02010600040101010101" charset="-122"/>
                <a:ea typeface="华文楷体" panose="02010600040101010101" charset="-122"/>
                <a:cs typeface="华文楷体" panose="02010600040101010101" charset="-122"/>
              </a:rPr>
              <a:t>i</a:t>
            </a:r>
            <a:r>
              <a:rPr lang="zh-CN" altLang="en-US" sz="1400" dirty="0">
                <a:latin typeface="华文楷体" panose="02010600040101010101" charset="-122"/>
                <a:ea typeface="华文楷体" panose="02010600040101010101" charset="-122"/>
                <a:cs typeface="华文楷体" panose="02010600040101010101" charset="-122"/>
              </a:rPr>
              <a:t>到城市</a:t>
            </a:r>
            <a:r>
              <a:rPr lang="en-US" altLang="zh-CN" sz="1400" dirty="0">
                <a:latin typeface="华文楷体" panose="02010600040101010101" charset="-122"/>
                <a:ea typeface="华文楷体" panose="02010600040101010101" charset="-122"/>
                <a:cs typeface="华文楷体" panose="02010600040101010101" charset="-122"/>
              </a:rPr>
              <a:t>j</a:t>
            </a:r>
            <a:r>
              <a:rPr lang="zh-CN" altLang="en-US" sz="1400" dirty="0">
                <a:latin typeface="华文楷体" panose="02010600040101010101" charset="-122"/>
                <a:ea typeface="华文楷体" panose="02010600040101010101" charset="-122"/>
                <a:cs typeface="华文楷体" panose="02010600040101010101" charset="-122"/>
              </a:rPr>
              <a:t>的最短高铁旅行时间（含直达列车时间，或需中转时的“直达</a:t>
            </a:r>
            <a:r>
              <a:rPr lang="en-US" altLang="zh-CN" sz="1400" dirty="0">
                <a:latin typeface="华文楷体" panose="02010600040101010101" charset="-122"/>
                <a:ea typeface="华文楷体" panose="02010600040101010101" charset="-122"/>
                <a:cs typeface="华文楷体" panose="02010600040101010101" charset="-122"/>
              </a:rPr>
              <a:t>+</a:t>
            </a:r>
            <a:r>
              <a:rPr lang="zh-CN" altLang="en-US" sz="1400" dirty="0">
                <a:latin typeface="华文楷体" panose="02010600040101010101" charset="-122"/>
                <a:ea typeface="华文楷体" panose="02010600040101010101" charset="-122"/>
                <a:cs typeface="华文楷体" panose="02010600040101010101" charset="-122"/>
              </a:rPr>
              <a:t>中转</a:t>
            </a:r>
            <a:r>
              <a:rPr lang="en-US" altLang="zh-CN" sz="1400" dirty="0">
                <a:latin typeface="华文楷体" panose="02010600040101010101" charset="-122"/>
                <a:ea typeface="华文楷体" panose="02010600040101010101" charset="-122"/>
                <a:cs typeface="华文楷体" panose="02010600040101010101" charset="-122"/>
              </a:rPr>
              <a:t>+</a:t>
            </a:r>
            <a:r>
              <a:rPr lang="zh-CN" altLang="en-US" sz="1400" dirty="0">
                <a:latin typeface="华文楷体" panose="02010600040101010101" charset="-122"/>
                <a:ea typeface="华文楷体" panose="02010600040101010101" charset="-122"/>
                <a:cs typeface="华文楷体" panose="02010600040101010101" charset="-122"/>
              </a:rPr>
              <a:t>停留”总时间）；</a:t>
            </a:r>
            <a:r>
              <a:rPr lang="en-US" altLang="zh-CN" sz="1400" dirty="0">
                <a:latin typeface="华文楷体" panose="02010600040101010101" charset="-122"/>
                <a:ea typeface="华文楷体" panose="02010600040101010101" charset="-122"/>
                <a:cs typeface="华文楷体" panose="02010600040101010101" charset="-122"/>
              </a:rPr>
              <a:t>n</a:t>
            </a:r>
            <a:r>
              <a:rPr lang="zh-CN" altLang="en-US" sz="1400" dirty="0">
                <a:latin typeface="华文楷体" panose="02010600040101010101" charset="-122"/>
                <a:ea typeface="华文楷体" panose="02010600040101010101" charset="-122"/>
                <a:cs typeface="华文楷体" panose="02010600040101010101" charset="-122"/>
              </a:rPr>
              <a:t>为高铁网络中纳入研究的目标城市总数； 城市</a:t>
            </a:r>
            <a:r>
              <a:rPr lang="en-US" altLang="zh-CN" sz="1400" dirty="0">
                <a:latin typeface="华文楷体" panose="02010600040101010101" charset="-122"/>
                <a:ea typeface="华文楷体" panose="02010600040101010101" charset="-122"/>
                <a:cs typeface="华文楷体" panose="02010600040101010101" charset="-122"/>
              </a:rPr>
              <a:t>j</a:t>
            </a:r>
            <a:r>
              <a:rPr lang="zh-CN" altLang="en-US" sz="1400" dirty="0">
                <a:latin typeface="华文楷体" panose="02010600040101010101" charset="-122"/>
                <a:ea typeface="华文楷体" panose="02010600040101010101" charset="-122"/>
                <a:cs typeface="华文楷体" panose="02010600040101010101" charset="-122"/>
              </a:rPr>
              <a:t>的社会经济权重（通常用</a:t>
            </a:r>
            <a:r>
              <a:rPr lang="en-US" altLang="zh-CN" sz="1400" dirty="0">
                <a:latin typeface="华文楷体" panose="02010600040101010101" charset="-122"/>
                <a:ea typeface="华文楷体" panose="02010600040101010101" charset="-122"/>
                <a:cs typeface="华文楷体" panose="02010600040101010101" charset="-122"/>
              </a:rPr>
              <a:t>GDP</a:t>
            </a:r>
            <a:r>
              <a:rPr lang="zh-CN" altLang="en-US" sz="1400" dirty="0">
                <a:latin typeface="华文楷体" panose="02010600040101010101" charset="-122"/>
                <a:ea typeface="华文楷体" panose="02010600040101010101" charset="-122"/>
                <a:cs typeface="华文楷体" panose="02010600040101010101" charset="-122"/>
              </a:rPr>
              <a:t>、人口等指标，表征城市规模与经济发展水平，体现“联系的重要性权重”），本案例以</a:t>
            </a:r>
            <a:r>
              <a:rPr lang="en-US" altLang="zh-CN" sz="1400" dirty="0">
                <a:latin typeface="华文楷体" panose="02010600040101010101" charset="-122"/>
                <a:ea typeface="华文楷体" panose="02010600040101010101" charset="-122"/>
                <a:cs typeface="华文楷体" panose="02010600040101010101" charset="-122"/>
              </a:rPr>
              <a:t>GDP</a:t>
            </a:r>
            <a:r>
              <a:rPr lang="zh-CN" altLang="en-US" sz="1400" dirty="0">
                <a:latin typeface="华文楷体" panose="02010600040101010101" charset="-122"/>
                <a:ea typeface="华文楷体" panose="02010600040101010101" charset="-122"/>
                <a:cs typeface="华文楷体" panose="02010600040101010101" charset="-122"/>
              </a:rPr>
              <a:t>表征。</a:t>
            </a:r>
            <a:endParaRPr lang="zh-CN" altLang="en-US" sz="1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22</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一、变量选择</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156115591"/>
              </p:ext>
            </p:extLst>
          </p:nvPr>
        </p:nvGraphicFramePr>
        <p:xfrm>
          <a:off x="5227374" y="3916941"/>
          <a:ext cx="1324346" cy="1330017"/>
        </p:xfrm>
        <a:graphic>
          <a:graphicData uri="http://schemas.openxmlformats.org/presentationml/2006/ole">
            <mc:AlternateContent xmlns:mc="http://schemas.openxmlformats.org/markup-compatibility/2006">
              <mc:Choice xmlns:v="urn:schemas-microsoft-com:vml" Requires="v">
                <p:oleObj spid="_x0000_s10286" name="Equation" r:id="rId3" imgW="741225" imgH="744007" progId="Equation.DSMT4">
                  <p:embed/>
                </p:oleObj>
              </mc:Choice>
              <mc:Fallback>
                <p:oleObj name="Equation" r:id="rId3" imgW="741225" imgH="744007" progId="Equation.DSMT4">
                  <p:embed/>
                  <p:pic>
                    <p:nvPicPr>
                      <p:cNvPr id="0" name=""/>
                      <p:cNvPicPr/>
                      <p:nvPr/>
                    </p:nvPicPr>
                    <p:blipFill>
                      <a:blip r:embed="rId4"/>
                      <a:stretch>
                        <a:fillRect/>
                      </a:stretch>
                    </p:blipFill>
                    <p:spPr>
                      <a:xfrm>
                        <a:off x="5227374" y="3916941"/>
                        <a:ext cx="1324346" cy="133001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465626020"/>
              </p:ext>
            </p:extLst>
          </p:nvPr>
        </p:nvGraphicFramePr>
        <p:xfrm>
          <a:off x="1625343" y="5347400"/>
          <a:ext cx="152400" cy="190500"/>
        </p:xfrm>
        <a:graphic>
          <a:graphicData uri="http://schemas.openxmlformats.org/presentationml/2006/ole">
            <mc:AlternateContent xmlns:mc="http://schemas.openxmlformats.org/markup-compatibility/2006">
              <mc:Choice xmlns:v="urn:schemas-microsoft-com:vml" Requires="v">
                <p:oleObj spid="_x0000_s10287" name="Equation" r:id="rId5" imgW="151908" imgH="190688" progId="Equation.DSMT4">
                  <p:embed/>
                </p:oleObj>
              </mc:Choice>
              <mc:Fallback>
                <p:oleObj name="Equation" r:id="rId5" imgW="151908" imgH="190688" progId="Equation.DSMT4">
                  <p:embed/>
                  <p:pic>
                    <p:nvPicPr>
                      <p:cNvPr id="0" name=""/>
                      <p:cNvPicPr/>
                      <p:nvPr/>
                    </p:nvPicPr>
                    <p:blipFill>
                      <a:blip r:embed="rId6"/>
                      <a:stretch>
                        <a:fillRect/>
                      </a:stretch>
                    </p:blipFill>
                    <p:spPr>
                      <a:xfrm>
                        <a:off x="1625343" y="5347400"/>
                        <a:ext cx="152400" cy="19050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837960612"/>
              </p:ext>
            </p:extLst>
          </p:nvPr>
        </p:nvGraphicFramePr>
        <p:xfrm>
          <a:off x="10514748" y="5400664"/>
          <a:ext cx="152400" cy="209550"/>
        </p:xfrm>
        <a:graphic>
          <a:graphicData uri="http://schemas.openxmlformats.org/presentationml/2006/ole">
            <mc:AlternateContent xmlns:mc="http://schemas.openxmlformats.org/markup-compatibility/2006">
              <mc:Choice xmlns:v="urn:schemas-microsoft-com:vml" Requires="v">
                <p:oleObj spid="_x0000_s10288" name="Equation" r:id="rId7" imgW="151908" imgH="209793" progId="Equation.DSMT4">
                  <p:embed/>
                </p:oleObj>
              </mc:Choice>
              <mc:Fallback>
                <p:oleObj name="Equation" r:id="rId7" imgW="151908" imgH="209793" progId="Equation.DSMT4">
                  <p:embed/>
                  <p:pic>
                    <p:nvPicPr>
                      <p:cNvPr id="0" name=""/>
                      <p:cNvPicPr/>
                      <p:nvPr/>
                    </p:nvPicPr>
                    <p:blipFill>
                      <a:blip r:embed="rId8"/>
                      <a:stretch>
                        <a:fillRect/>
                      </a:stretch>
                    </p:blipFill>
                    <p:spPr>
                      <a:xfrm>
                        <a:off x="10514748" y="5400664"/>
                        <a:ext cx="152400" cy="20955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469612212"/>
              </p:ext>
            </p:extLst>
          </p:nvPr>
        </p:nvGraphicFramePr>
        <p:xfrm>
          <a:off x="11033741" y="5710733"/>
          <a:ext cx="209550" cy="209550"/>
        </p:xfrm>
        <a:graphic>
          <a:graphicData uri="http://schemas.openxmlformats.org/presentationml/2006/ole">
            <mc:AlternateContent xmlns:mc="http://schemas.openxmlformats.org/markup-compatibility/2006">
              <mc:Choice xmlns:v="urn:schemas-microsoft-com:vml" Requires="v">
                <p:oleObj spid="_x0000_s10289" name="Equation" r:id="rId9" imgW="209008" imgH="209793" progId="Equation.DSMT4">
                  <p:embed/>
                </p:oleObj>
              </mc:Choice>
              <mc:Fallback>
                <p:oleObj name="Equation" r:id="rId9" imgW="209008" imgH="209793" progId="Equation.DSMT4">
                  <p:embed/>
                  <p:pic>
                    <p:nvPicPr>
                      <p:cNvPr id="0" name=""/>
                      <p:cNvPicPr/>
                      <p:nvPr/>
                    </p:nvPicPr>
                    <p:blipFill>
                      <a:blip r:embed="rId10"/>
                      <a:stretch>
                        <a:fillRect/>
                      </a:stretch>
                    </p:blipFill>
                    <p:spPr>
                      <a:xfrm>
                        <a:off x="11033741" y="5710733"/>
                        <a:ext cx="209550" cy="209550"/>
                      </a:xfrm>
                      <a:prstGeom prst="rect">
                        <a:avLst/>
                      </a:prstGeom>
                    </p:spPr>
                  </p:pic>
                </p:oleObj>
              </mc:Fallback>
            </mc:AlternateContent>
          </a:graphicData>
        </a:graphic>
      </p:graphicFrame>
    </p:spTree>
    <p:extLst>
      <p:ext uri="{BB962C8B-B14F-4D97-AF65-F5344CB8AC3E}">
        <p14:creationId xmlns:p14="http://schemas.microsoft.com/office/powerpoint/2010/main" val="479863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smtClean="0">
                <a:solidFill>
                  <a:schemeClr val="accent2"/>
                </a:solidFill>
                <a:latin typeface="华文楷体" panose="02010600040101010101" charset="-122"/>
                <a:ea typeface="华文楷体" panose="02010600040101010101" charset="-122"/>
              </a:rPr>
              <a:t>4</a:t>
            </a:r>
            <a:r>
              <a:rPr lang="en-US" altLang="zh-CN" sz="2800" b="1" dirty="0" smtClean="0">
                <a:solidFill>
                  <a:schemeClr val="accent2"/>
                </a:solidFill>
                <a:latin typeface="华文楷体" panose="02010600040101010101" charset="-122"/>
                <a:ea typeface="华文楷体" panose="02010600040101010101" charset="-122"/>
              </a:rPr>
              <a:t>.</a:t>
            </a:r>
            <a:r>
              <a:rPr lang="zh-CN" altLang="en-US" sz="2800" b="1" dirty="0">
                <a:solidFill>
                  <a:schemeClr val="accent2"/>
                </a:solidFill>
                <a:latin typeface="华文楷体" panose="02010600040101010101" charset="-122"/>
                <a:ea typeface="华文楷体" panose="02010600040101010101" charset="-122"/>
              </a:rPr>
              <a:t>创新中心性（以合作创新水平度数中心度衡量</a:t>
            </a:r>
            <a:r>
              <a:rPr lang="zh-CN" altLang="en-US" sz="2800" b="1" dirty="0" smtClean="0">
                <a:solidFill>
                  <a:schemeClr val="accent2"/>
                </a:solidFill>
                <a:latin typeface="华文楷体" panose="02010600040101010101" charset="-122"/>
                <a:ea typeface="华文楷体" panose="02010600040101010101" charset="-122"/>
              </a:rPr>
              <a:t>）</a:t>
            </a:r>
            <a:endParaRPr lang="en-US" altLang="zh-CN" sz="2800" b="1" dirty="0" smtClean="0">
              <a:solidFill>
                <a:schemeClr val="accent2"/>
              </a:solidFill>
              <a:latin typeface="华文楷体" panose="02010600040101010101" charset="-122"/>
              <a:ea typeface="华文楷体" panose="02010600040101010101" charset="-122"/>
            </a:endParaRPr>
          </a:p>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本案例使用的合作创新数据无方向，因此选择无向图的度数中心度计算。对于无向图中的节点</a:t>
            </a:r>
            <a:r>
              <a:rPr lang="en-US" altLang="zh-CN" sz="2400" dirty="0" err="1">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，度中心性为该节点的“度”（直接连接的边数），除以图中最大可能的节点度（即节点总数减</a:t>
            </a:r>
            <a:r>
              <a:rPr lang="en-US" altLang="zh-CN" sz="2400" dirty="0">
                <a:latin typeface="华文楷体" panose="02010600040101010101" charset="-122"/>
                <a:ea typeface="华文楷体" panose="02010600040101010101" charset="-122"/>
                <a:cs typeface="华文楷体" panose="02010600040101010101" charset="-122"/>
              </a:rPr>
              <a:t>1</a:t>
            </a:r>
            <a:r>
              <a:rPr lang="zh-CN" altLang="en-US" sz="2400" dirty="0">
                <a:latin typeface="华文楷体" panose="02010600040101010101" charset="-122"/>
                <a:ea typeface="华文楷体" panose="02010600040101010101" charset="-122"/>
                <a:cs typeface="华文楷体" panose="02010600040101010101" charset="-122"/>
              </a:rPr>
              <a:t>，代表节点与所有其他节点都相连的理想情况）。公式为</a:t>
            </a:r>
            <a:r>
              <a:rPr lang="zh-CN" altLang="en-US" sz="2400" dirty="0" smtClean="0">
                <a:latin typeface="华文楷体" panose="02010600040101010101" charset="-122"/>
                <a:ea typeface="华文楷体" panose="02010600040101010101" charset="-122"/>
                <a:cs typeface="华文楷体" panose="02010600040101010101" charset="-122"/>
              </a:rPr>
              <a:t>：</a:t>
            </a:r>
            <a:endParaRPr lang="en-US" altLang="zh-CN" sz="2400" dirty="0" smtClean="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endParaRPr lang="en-US" altLang="zh-CN" sz="2400" dirty="0">
              <a:latin typeface="华文楷体" panose="02010600040101010101" charset="-122"/>
              <a:ea typeface="华文楷体" panose="02010600040101010101" charset="-122"/>
              <a:cs typeface="华文楷体" panose="02010600040101010101" charset="-122"/>
            </a:endParaRPr>
          </a:p>
          <a:p>
            <a:pPr indent="252095" algn="just" defTabSz="266700">
              <a:lnSpc>
                <a:spcPct val="150000"/>
              </a:lnSpc>
              <a:spcBef>
                <a:spcPts val="700"/>
              </a:spcBef>
              <a:spcAft>
                <a:spcPct val="0"/>
              </a:spcAft>
            </a:pPr>
            <a:r>
              <a:rPr lang="zh-CN" altLang="en-US" sz="2400" dirty="0">
                <a:latin typeface="华文楷体" panose="02010600040101010101" charset="-122"/>
                <a:ea typeface="华文楷体" panose="02010600040101010101" charset="-122"/>
                <a:cs typeface="华文楷体" panose="02010600040101010101" charset="-122"/>
              </a:rPr>
              <a:t>其中，</a:t>
            </a:r>
            <a:r>
              <a:rPr lang="en-US" altLang="zh-CN" sz="2400" dirty="0">
                <a:latin typeface="华文楷体" panose="02010600040101010101" charset="-122"/>
                <a:ea typeface="华文楷体" panose="02010600040101010101" charset="-122"/>
                <a:cs typeface="华文楷体" panose="02010600040101010101" charset="-122"/>
              </a:rPr>
              <a:t>d(</a:t>
            </a:r>
            <a:r>
              <a:rPr lang="en-US" altLang="zh-CN" sz="2400" dirty="0" err="1">
                <a:latin typeface="华文楷体" panose="02010600040101010101" charset="-122"/>
                <a:ea typeface="华文楷体" panose="02010600040101010101" charset="-122"/>
                <a:cs typeface="华文楷体" panose="02010600040101010101" charset="-122"/>
              </a:rPr>
              <a:t>i</a:t>
            </a:r>
            <a:r>
              <a:rPr lang="en-US" altLang="zh-CN" sz="2400" dirty="0">
                <a:latin typeface="华文楷体" panose="02010600040101010101" charset="-122"/>
                <a:ea typeface="华文楷体" panose="02010600040101010101" charset="-122"/>
                <a:cs typeface="华文楷体" panose="02010600040101010101" charset="-122"/>
              </a:rPr>
              <a:t>)</a:t>
            </a:r>
            <a:r>
              <a:rPr lang="zh-CN" altLang="en-US" sz="2400" dirty="0">
                <a:latin typeface="华文楷体" panose="02010600040101010101" charset="-122"/>
                <a:ea typeface="华文楷体" panose="02010600040101010101" charset="-122"/>
                <a:cs typeface="华文楷体" panose="02010600040101010101" charset="-122"/>
              </a:rPr>
              <a:t>为节点</a:t>
            </a:r>
            <a:r>
              <a:rPr lang="en-US" altLang="zh-CN" sz="2400" dirty="0" err="1">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的度（与该节点直接相连的边的数量），</a:t>
            </a:r>
            <a:r>
              <a:rPr lang="en-US" altLang="zh-CN" sz="2400" dirty="0">
                <a:latin typeface="华文楷体" panose="02010600040101010101" charset="-122"/>
                <a:ea typeface="华文楷体" panose="02010600040101010101" charset="-122"/>
                <a:cs typeface="华文楷体" panose="02010600040101010101" charset="-122"/>
              </a:rPr>
              <a:t>n</a:t>
            </a:r>
            <a:r>
              <a:rPr lang="zh-CN" altLang="en-US" sz="2400" dirty="0">
                <a:latin typeface="华文楷体" panose="02010600040101010101" charset="-122"/>
                <a:ea typeface="华文楷体" panose="02010600040101010101" charset="-122"/>
                <a:cs typeface="华文楷体" panose="02010600040101010101" charset="-122"/>
              </a:rPr>
              <a:t>为节点的总数量。</a:t>
            </a:r>
            <a:r>
              <a:rPr lang="zh-CN" altLang="en-US" sz="2400" dirty="0" smtClean="0">
                <a:latin typeface="华文楷体" panose="02010600040101010101" charset="-122"/>
                <a:ea typeface="华文楷体" panose="02010600040101010101" charset="-122"/>
                <a:cs typeface="华文楷体" panose="02010600040101010101" charset="-122"/>
              </a:rPr>
              <a:t>当         时</a:t>
            </a:r>
            <a:r>
              <a:rPr lang="zh-CN" altLang="en-US" sz="2400" dirty="0">
                <a:latin typeface="华文楷体" panose="02010600040101010101" charset="-122"/>
                <a:ea typeface="华文楷体" panose="02010600040101010101" charset="-122"/>
                <a:cs typeface="华文楷体" panose="02010600040101010101" charset="-122"/>
              </a:rPr>
              <a:t>，节点</a:t>
            </a:r>
            <a:r>
              <a:rPr lang="en-US" altLang="zh-CN" sz="2400" dirty="0" err="1">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与所有其他节点直接相连，中心性最强；当 </a:t>
            </a:r>
            <a:r>
              <a:rPr lang="zh-CN" altLang="en-US" sz="2400" dirty="0" smtClean="0">
                <a:latin typeface="华文楷体" panose="02010600040101010101" charset="-122"/>
                <a:ea typeface="华文楷体" panose="02010600040101010101" charset="-122"/>
                <a:cs typeface="华文楷体" panose="02010600040101010101" charset="-122"/>
              </a:rPr>
              <a:t>       时</a:t>
            </a:r>
            <a:r>
              <a:rPr lang="zh-CN" altLang="en-US" sz="2400" dirty="0">
                <a:latin typeface="华文楷体" panose="02010600040101010101" charset="-122"/>
                <a:ea typeface="华文楷体" panose="02010600040101010101" charset="-122"/>
                <a:cs typeface="华文楷体" panose="02010600040101010101" charset="-122"/>
              </a:rPr>
              <a:t>，节点</a:t>
            </a:r>
            <a:r>
              <a:rPr lang="en-US" altLang="zh-CN" sz="2400" dirty="0" err="1">
                <a:latin typeface="华文楷体" panose="02010600040101010101" charset="-122"/>
                <a:ea typeface="华文楷体" panose="02010600040101010101" charset="-122"/>
                <a:cs typeface="华文楷体" panose="02010600040101010101" charset="-122"/>
              </a:rPr>
              <a:t>i</a:t>
            </a:r>
            <a:r>
              <a:rPr lang="zh-CN" altLang="en-US" sz="2400" dirty="0">
                <a:latin typeface="华文楷体" panose="02010600040101010101" charset="-122"/>
                <a:ea typeface="华文楷体" panose="02010600040101010101" charset="-122"/>
                <a:cs typeface="华文楷体" panose="02010600040101010101" charset="-122"/>
              </a:rPr>
              <a:t>是孤立节点（无直接连接）。</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一、变量选择</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13938776"/>
              </p:ext>
            </p:extLst>
          </p:nvPr>
        </p:nvGraphicFramePr>
        <p:xfrm>
          <a:off x="5428092" y="3530524"/>
          <a:ext cx="1892150" cy="948154"/>
        </p:xfrm>
        <a:graphic>
          <a:graphicData uri="http://schemas.openxmlformats.org/presentationml/2006/ole">
            <mc:AlternateContent xmlns:mc="http://schemas.openxmlformats.org/markup-compatibility/2006">
              <mc:Choice xmlns:v="urn:schemas-microsoft-com:vml" Requires="v">
                <p:oleObj spid="_x0000_s11300" name="Equation" r:id="rId3" imgW="722192" imgH="362271" progId="Equation.DSMT4">
                  <p:embed/>
                </p:oleObj>
              </mc:Choice>
              <mc:Fallback>
                <p:oleObj name="Equation" r:id="rId3" imgW="722192" imgH="362271" progId="Equation.DSMT4">
                  <p:embed/>
                  <p:pic>
                    <p:nvPicPr>
                      <p:cNvPr id="0" name=""/>
                      <p:cNvPicPr/>
                      <p:nvPr/>
                    </p:nvPicPr>
                    <p:blipFill>
                      <a:blip r:embed="rId4"/>
                      <a:stretch>
                        <a:fillRect/>
                      </a:stretch>
                    </p:blipFill>
                    <p:spPr>
                      <a:xfrm>
                        <a:off x="5428092" y="3530524"/>
                        <a:ext cx="1892150" cy="948154"/>
                      </a:xfrm>
                      <a:prstGeom prst="rect">
                        <a:avLst/>
                      </a:prstGeom>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775706527"/>
              </p:ext>
            </p:extLst>
          </p:nvPr>
        </p:nvGraphicFramePr>
        <p:xfrm>
          <a:off x="1302336" y="5414450"/>
          <a:ext cx="775039" cy="287940"/>
        </p:xfrm>
        <a:graphic>
          <a:graphicData uri="http://schemas.openxmlformats.org/presentationml/2006/ole">
            <mc:AlternateContent xmlns:mc="http://schemas.openxmlformats.org/markup-compatibility/2006">
              <mc:Choice xmlns:v="urn:schemas-microsoft-com:vml" Requires="v">
                <p:oleObj spid="_x0000_s11301" name="Equation" r:id="rId5" imgW="513184" imgH="190688" progId="Equation.DSMT4">
                  <p:embed/>
                </p:oleObj>
              </mc:Choice>
              <mc:Fallback>
                <p:oleObj name="Equation" r:id="rId5" imgW="513184" imgH="190688" progId="Equation.DSMT4">
                  <p:embed/>
                  <p:pic>
                    <p:nvPicPr>
                      <p:cNvPr id="0" name=""/>
                      <p:cNvPicPr/>
                      <p:nvPr/>
                    </p:nvPicPr>
                    <p:blipFill>
                      <a:blip r:embed="rId6"/>
                      <a:stretch>
                        <a:fillRect/>
                      </a:stretch>
                    </p:blipFill>
                    <p:spPr>
                      <a:xfrm>
                        <a:off x="1302336" y="5414450"/>
                        <a:ext cx="775039" cy="287940"/>
                      </a:xfrm>
                      <a:prstGeom prst="rect">
                        <a:avLst/>
                      </a:prstGeom>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974665194"/>
              </p:ext>
            </p:extLst>
          </p:nvPr>
        </p:nvGraphicFramePr>
        <p:xfrm>
          <a:off x="9113390" y="5414450"/>
          <a:ext cx="832627" cy="287940"/>
        </p:xfrm>
        <a:graphic>
          <a:graphicData uri="http://schemas.openxmlformats.org/presentationml/2006/ole">
            <mc:AlternateContent xmlns:mc="http://schemas.openxmlformats.org/markup-compatibility/2006">
              <mc:Choice xmlns:v="urn:schemas-microsoft-com:vml" Requires="v">
                <p:oleObj spid="_x0000_s11302" name="Equation" r:id="rId7" imgW="551250" imgH="190688" progId="Equation.DSMT4">
                  <p:embed/>
                </p:oleObj>
              </mc:Choice>
              <mc:Fallback>
                <p:oleObj name="Equation" r:id="rId7" imgW="551250" imgH="190688" progId="Equation.DSMT4">
                  <p:embed/>
                  <p:pic>
                    <p:nvPicPr>
                      <p:cNvPr id="0" name=""/>
                      <p:cNvPicPr/>
                      <p:nvPr/>
                    </p:nvPicPr>
                    <p:blipFill>
                      <a:blip r:embed="rId8"/>
                      <a:stretch>
                        <a:fillRect/>
                      </a:stretch>
                    </p:blipFill>
                    <p:spPr>
                      <a:xfrm>
                        <a:off x="9113390" y="5414450"/>
                        <a:ext cx="832627" cy="287940"/>
                      </a:xfrm>
                      <a:prstGeom prst="rect">
                        <a:avLst/>
                      </a:prstGeom>
                    </p:spPr>
                  </p:pic>
                </p:oleObj>
              </mc:Fallback>
            </mc:AlternateContent>
          </a:graphicData>
        </a:graphic>
      </p:graphicFrame>
    </p:spTree>
    <p:extLst>
      <p:ext uri="{BB962C8B-B14F-4D97-AF65-F5344CB8AC3E}">
        <p14:creationId xmlns:p14="http://schemas.microsoft.com/office/powerpoint/2010/main" val="2173926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a:solidFill>
                  <a:schemeClr val="accent2"/>
                </a:solidFill>
                <a:latin typeface="华文楷体" panose="02010600040101010101" charset="-122"/>
                <a:ea typeface="华文楷体" panose="02010600040101010101" charset="-122"/>
              </a:rPr>
              <a:t>1</a:t>
            </a:r>
            <a:r>
              <a:rPr lang="en-US" altLang="zh-CN" sz="2800" b="1" dirty="0" smtClean="0">
                <a:solidFill>
                  <a:schemeClr val="accent2"/>
                </a:solidFill>
                <a:latin typeface="华文楷体" panose="02010600040101010101" charset="-122"/>
                <a:ea typeface="华文楷体" panose="02010600040101010101" charset="-122"/>
              </a:rPr>
              <a:t>.</a:t>
            </a:r>
            <a:r>
              <a:rPr lang="zh-CN" altLang="en-US" sz="2800" b="1" dirty="0">
                <a:solidFill>
                  <a:schemeClr val="accent2"/>
                </a:solidFill>
                <a:latin typeface="华文楷体" panose="02010600040101010101" charset="-122"/>
                <a:ea typeface="华文楷体" panose="02010600040101010101" charset="-122"/>
              </a:rPr>
              <a:t>城市创业活动对不可贸易品多样性的回归系数的</a:t>
            </a:r>
            <a:r>
              <a:rPr lang="zh-CN" altLang="en-US" sz="2800" b="1" dirty="0" smtClean="0">
                <a:solidFill>
                  <a:schemeClr val="accent2"/>
                </a:solidFill>
                <a:latin typeface="华文楷体" panose="02010600040101010101" charset="-122"/>
                <a:ea typeface="华文楷体" panose="02010600040101010101" charset="-122"/>
              </a:rPr>
              <a:t>空间分布</a:t>
            </a:r>
            <a:endParaRPr lang="en-US" altLang="zh-CN" sz="2800" b="1" dirty="0" smtClean="0">
              <a:solidFill>
                <a:schemeClr val="accent2"/>
              </a:solidFill>
              <a:latin typeface="华文楷体" panose="02010600040101010101" charset="-122"/>
              <a:ea typeface="华文楷体" panose="02010600040101010101" charset="-122"/>
            </a:endParaRPr>
          </a:p>
          <a:p>
            <a:pPr marL="228600" indent="-228600">
              <a:lnSpc>
                <a:spcPts val="3800"/>
              </a:lnSpc>
            </a:pP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en-US" altLang="zh-CN" sz="2800" b="1" dirty="0" smtClean="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24</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二、实证结果</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pic>
        <p:nvPicPr>
          <p:cNvPr id="8" name="图片 7" descr="城市创业对不可贸易品多样性的回归系数"/>
          <p:cNvPicPr/>
          <p:nvPr/>
        </p:nvPicPr>
        <p:blipFill>
          <a:blip r:embed="rId2"/>
          <a:srcRect b="8466"/>
          <a:stretch>
            <a:fillRect/>
          </a:stretch>
        </p:blipFill>
        <p:spPr>
          <a:xfrm>
            <a:off x="3174047" y="1641911"/>
            <a:ext cx="5987707" cy="4084185"/>
          </a:xfrm>
          <a:prstGeom prst="rect">
            <a:avLst/>
          </a:prstGeom>
        </p:spPr>
      </p:pic>
      <p:sp>
        <p:nvSpPr>
          <p:cNvPr id="9" name="矩形 8"/>
          <p:cNvSpPr/>
          <p:nvPr/>
        </p:nvSpPr>
        <p:spPr>
          <a:xfrm>
            <a:off x="2968979" y="5816517"/>
            <a:ext cx="6397842" cy="507831"/>
          </a:xfrm>
          <a:prstGeom prst="rect">
            <a:avLst/>
          </a:prstGeom>
        </p:spPr>
        <p:txBody>
          <a:bodyPr wrap="square">
            <a:spAutoFit/>
          </a:bodyPr>
          <a:lstStyle/>
          <a:p>
            <a:pPr algn="ctr">
              <a:lnSpc>
                <a:spcPct val="150000"/>
              </a:lnSpc>
              <a:spcAft>
                <a:spcPts val="0"/>
              </a:spcAft>
            </a:pPr>
            <a:r>
              <a:rPr lang="zh-CN" altLang="zh-CN" kern="100" dirty="0">
                <a:latin typeface="Times New Roman" panose="02020603050405020304" pitchFamily="18" charset="0"/>
              </a:rPr>
              <a:t>图</a:t>
            </a:r>
            <a:r>
              <a:rPr lang="en-US" altLang="zh-CN" kern="100" dirty="0">
                <a:latin typeface="Times New Roman" panose="02020603050405020304" pitchFamily="18" charset="0"/>
              </a:rPr>
              <a:t>5 </a:t>
            </a:r>
            <a:r>
              <a:rPr lang="zh-CN" altLang="zh-CN" kern="100" dirty="0">
                <a:latin typeface="Times New Roman" panose="02020603050405020304" pitchFamily="18" charset="0"/>
              </a:rPr>
              <a:t>城市创业活动对不可贸易品多样性的回归系数的空间分布</a:t>
            </a:r>
            <a:endParaRPr lang="zh-CN" altLang="zh-CN" sz="1400" kern="100" dirty="0">
              <a:latin typeface="Times New Roman" panose="02020603050405020304" pitchFamily="18" charset="0"/>
            </a:endParaRPr>
          </a:p>
        </p:txBody>
      </p:sp>
    </p:spTree>
    <p:extLst>
      <p:ext uri="{BB962C8B-B14F-4D97-AF65-F5344CB8AC3E}">
        <p14:creationId xmlns:p14="http://schemas.microsoft.com/office/powerpoint/2010/main" val="2766437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smtClean="0">
                <a:solidFill>
                  <a:schemeClr val="accent2"/>
                </a:solidFill>
                <a:latin typeface="华文楷体" panose="02010600040101010101" charset="-122"/>
                <a:ea typeface="华文楷体" panose="02010600040101010101" charset="-122"/>
              </a:rPr>
              <a:t>2</a:t>
            </a:r>
            <a:r>
              <a:rPr lang="en-US" altLang="zh-CN" sz="2800" b="1" dirty="0" smtClean="0">
                <a:solidFill>
                  <a:schemeClr val="accent2"/>
                </a:solidFill>
                <a:latin typeface="华文楷体" panose="02010600040101010101" charset="-122"/>
                <a:ea typeface="华文楷体" panose="02010600040101010101" charset="-122"/>
              </a:rPr>
              <a:t>.</a:t>
            </a:r>
            <a:r>
              <a:rPr lang="zh-CN" altLang="en-US" sz="2800" b="1" dirty="0">
                <a:solidFill>
                  <a:schemeClr val="accent2"/>
                </a:solidFill>
                <a:latin typeface="华文楷体" panose="02010600040101010101" charset="-122"/>
                <a:ea typeface="华文楷体" panose="02010600040101010101" charset="-122"/>
              </a:rPr>
              <a:t>城市创业活动对交通通达性的回归系数的</a:t>
            </a:r>
            <a:r>
              <a:rPr lang="zh-CN" altLang="en-US" sz="2800" b="1" dirty="0" smtClean="0">
                <a:solidFill>
                  <a:schemeClr val="accent2"/>
                </a:solidFill>
                <a:latin typeface="华文楷体" panose="02010600040101010101" charset="-122"/>
                <a:ea typeface="华文楷体" panose="02010600040101010101" charset="-122"/>
              </a:rPr>
              <a:t>空间分布</a:t>
            </a:r>
            <a:endParaRPr lang="en-US" altLang="zh-CN" sz="2800" b="1" dirty="0" smtClean="0">
              <a:solidFill>
                <a:schemeClr val="accent2"/>
              </a:solidFill>
              <a:latin typeface="华文楷体" panose="02010600040101010101" charset="-122"/>
              <a:ea typeface="华文楷体" panose="02010600040101010101" charset="-122"/>
            </a:endParaRPr>
          </a:p>
          <a:p>
            <a:pPr marL="228600" indent="-228600">
              <a:lnSpc>
                <a:spcPts val="3800"/>
              </a:lnSpc>
            </a:pP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en-US" altLang="zh-CN" sz="2800" b="1" dirty="0" smtClean="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25</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二、实证结果</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9" name="矩形 8"/>
          <p:cNvSpPr/>
          <p:nvPr/>
        </p:nvSpPr>
        <p:spPr>
          <a:xfrm>
            <a:off x="2968979" y="5816517"/>
            <a:ext cx="6397842" cy="507831"/>
          </a:xfrm>
          <a:prstGeom prst="rect">
            <a:avLst/>
          </a:prstGeom>
        </p:spPr>
        <p:txBody>
          <a:bodyPr wrap="square">
            <a:spAutoFit/>
          </a:bodyPr>
          <a:lstStyle/>
          <a:p>
            <a:pPr algn="ctr">
              <a:lnSpc>
                <a:spcPct val="150000"/>
              </a:lnSpc>
              <a:spcAft>
                <a:spcPts val="0"/>
              </a:spcAft>
            </a:pPr>
            <a:r>
              <a:rPr lang="zh-CN" altLang="en-US" kern="100" dirty="0">
                <a:latin typeface="Times New Roman" panose="02020603050405020304" pitchFamily="18" charset="0"/>
              </a:rPr>
              <a:t>图</a:t>
            </a:r>
            <a:r>
              <a:rPr lang="en-US" altLang="zh-CN" kern="100" dirty="0">
                <a:latin typeface="Times New Roman" panose="02020603050405020304" pitchFamily="18" charset="0"/>
              </a:rPr>
              <a:t>6 </a:t>
            </a:r>
            <a:r>
              <a:rPr lang="zh-CN" altLang="en-US" kern="100" dirty="0">
                <a:latin typeface="Times New Roman" panose="02020603050405020304" pitchFamily="18" charset="0"/>
              </a:rPr>
              <a:t>城市创业活动对交通通达性的回归系数的</a:t>
            </a:r>
            <a:r>
              <a:rPr lang="zh-CN" altLang="en-US" kern="100" dirty="0" smtClean="0">
                <a:latin typeface="Times New Roman" panose="02020603050405020304" pitchFamily="18" charset="0"/>
              </a:rPr>
              <a:t>空间分布</a:t>
            </a:r>
            <a:endParaRPr lang="zh-CN" altLang="zh-CN" sz="1400" kern="100" dirty="0">
              <a:latin typeface="Times New Roman" panose="02020603050405020304" pitchFamily="18" charset="0"/>
            </a:endParaRPr>
          </a:p>
        </p:txBody>
      </p:sp>
      <p:pic>
        <p:nvPicPr>
          <p:cNvPr id="10" name="图片 9" descr="城市创业对交通通达性的回归系数"/>
          <p:cNvPicPr/>
          <p:nvPr/>
        </p:nvPicPr>
        <p:blipFill>
          <a:blip r:embed="rId2"/>
          <a:srcRect b="8238"/>
          <a:stretch>
            <a:fillRect/>
          </a:stretch>
        </p:blipFill>
        <p:spPr>
          <a:xfrm>
            <a:off x="3456872" y="1787248"/>
            <a:ext cx="5422055" cy="3957237"/>
          </a:xfrm>
          <a:prstGeom prst="rect">
            <a:avLst/>
          </a:prstGeom>
        </p:spPr>
      </p:pic>
    </p:spTree>
    <p:extLst>
      <p:ext uri="{BB962C8B-B14F-4D97-AF65-F5344CB8AC3E}">
        <p14:creationId xmlns:p14="http://schemas.microsoft.com/office/powerpoint/2010/main" val="3086396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61695" y="1116965"/>
            <a:ext cx="11017885" cy="5297805"/>
          </a:xfrm>
          <a:prstGeom prst="rect">
            <a:avLst/>
          </a:prstGeom>
          <a:ln>
            <a:noFill/>
          </a:ln>
        </p:spPr>
        <p:txBody>
          <a:bodyPr wrap="square">
            <a:noAutofit/>
          </a:bodyPr>
          <a:lstStyle/>
          <a:p>
            <a:pPr marL="228600" indent="-228600">
              <a:lnSpc>
                <a:spcPts val="3800"/>
              </a:lnSpc>
            </a:pPr>
            <a:r>
              <a:rPr lang="en-US" altLang="zh-CN" sz="2800" b="1" dirty="0">
                <a:solidFill>
                  <a:schemeClr val="accent2"/>
                </a:solidFill>
                <a:latin typeface="华文楷体" panose="02010600040101010101" charset="-122"/>
                <a:ea typeface="华文楷体" panose="02010600040101010101" charset="-122"/>
              </a:rPr>
              <a:t>     </a:t>
            </a:r>
            <a:r>
              <a:rPr lang="en-US" altLang="zh-CN" sz="2800" b="1" dirty="0">
                <a:solidFill>
                  <a:schemeClr val="accent2"/>
                </a:solidFill>
                <a:latin typeface="华文楷体" panose="02010600040101010101" charset="-122"/>
                <a:ea typeface="华文楷体" panose="02010600040101010101" charset="-122"/>
              </a:rPr>
              <a:t>3</a:t>
            </a:r>
            <a:r>
              <a:rPr lang="en-US" altLang="zh-CN" sz="2800" b="1" dirty="0" smtClean="0">
                <a:solidFill>
                  <a:schemeClr val="accent2"/>
                </a:solidFill>
                <a:latin typeface="华文楷体" panose="02010600040101010101" charset="-122"/>
                <a:ea typeface="华文楷体" panose="02010600040101010101" charset="-122"/>
              </a:rPr>
              <a:t>.</a:t>
            </a:r>
            <a:r>
              <a:rPr lang="zh-CN" altLang="en-US" sz="2800" b="1" dirty="0">
                <a:solidFill>
                  <a:schemeClr val="accent2"/>
                </a:solidFill>
                <a:latin typeface="华文楷体" panose="02010600040101010101" charset="-122"/>
                <a:ea typeface="华文楷体" panose="02010600040101010101" charset="-122"/>
              </a:rPr>
              <a:t>城市创业活动对创新中心性的回归系数的</a:t>
            </a:r>
            <a:r>
              <a:rPr lang="zh-CN" altLang="en-US" sz="2800" b="1" dirty="0" smtClean="0">
                <a:solidFill>
                  <a:schemeClr val="accent2"/>
                </a:solidFill>
                <a:latin typeface="华文楷体" panose="02010600040101010101" charset="-122"/>
                <a:ea typeface="华文楷体" panose="02010600040101010101" charset="-122"/>
              </a:rPr>
              <a:t>空间分布</a:t>
            </a:r>
            <a:endParaRPr lang="en-US" altLang="zh-CN" sz="2800" b="1" dirty="0" smtClean="0">
              <a:solidFill>
                <a:schemeClr val="accent2"/>
              </a:solidFill>
              <a:latin typeface="华文楷体" panose="02010600040101010101" charset="-122"/>
              <a:ea typeface="华文楷体" panose="02010600040101010101" charset="-122"/>
            </a:endParaRPr>
          </a:p>
          <a:p>
            <a:pPr marL="228600" indent="-228600">
              <a:lnSpc>
                <a:spcPts val="3800"/>
              </a:lnSpc>
            </a:pPr>
            <a:endParaRPr lang="en-US" altLang="zh-CN" sz="2800" b="1" dirty="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en-US" altLang="zh-CN" sz="2800" b="1" dirty="0" smtClean="0">
              <a:solidFill>
                <a:schemeClr val="accent2"/>
              </a:solidFill>
              <a:latin typeface="华文楷体" panose="02010600040101010101" charset="-122"/>
              <a:ea typeface="华文楷体" panose="02010600040101010101" charset="-122"/>
              <a:cs typeface="华文楷体" panose="02010600040101010101" charset="-122"/>
            </a:endParaRPr>
          </a:p>
          <a:p>
            <a:pPr marL="228600" indent="-228600">
              <a:lnSpc>
                <a:spcPts val="3800"/>
              </a:lnSpc>
            </a:pP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26</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5512472" cy="67392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二、实证结果</a:t>
            </a:r>
            <a:endPar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a:t>
            </a:r>
          </a:p>
          <a:p>
            <a:pPr algn="ctr"/>
            <a:r>
              <a:rPr lang="zh-CN" altLang="en-US" sz="2800" b="1">
                <a:solidFill>
                  <a:schemeClr val="bg1"/>
                </a:solidFill>
                <a:sym typeface="+mn-ea"/>
              </a:rPr>
              <a:t>济统计案例分析</a:t>
            </a:r>
            <a:endParaRPr lang="zh-CN" altLang="en-US" sz="2800" b="1">
              <a:solidFill>
                <a:schemeClr val="bg1"/>
              </a:solidFill>
            </a:endParaRPr>
          </a:p>
        </p:txBody>
      </p:sp>
      <p:sp>
        <p:nvSpPr>
          <p:cNvPr id="9" name="矩形 8"/>
          <p:cNvSpPr/>
          <p:nvPr/>
        </p:nvSpPr>
        <p:spPr>
          <a:xfrm>
            <a:off x="2968979" y="5816517"/>
            <a:ext cx="6397842" cy="507831"/>
          </a:xfrm>
          <a:prstGeom prst="rect">
            <a:avLst/>
          </a:prstGeom>
        </p:spPr>
        <p:txBody>
          <a:bodyPr wrap="square">
            <a:spAutoFit/>
          </a:bodyPr>
          <a:lstStyle/>
          <a:p>
            <a:pPr algn="ctr">
              <a:lnSpc>
                <a:spcPct val="150000"/>
              </a:lnSpc>
              <a:spcAft>
                <a:spcPts val="0"/>
              </a:spcAft>
            </a:pPr>
            <a:r>
              <a:rPr lang="zh-CN" altLang="en-US" kern="100" dirty="0">
                <a:latin typeface="Times New Roman" panose="02020603050405020304" pitchFamily="18" charset="0"/>
              </a:rPr>
              <a:t>图</a:t>
            </a:r>
            <a:r>
              <a:rPr lang="en-US" altLang="zh-CN" kern="100" dirty="0">
                <a:latin typeface="Times New Roman" panose="02020603050405020304" pitchFamily="18" charset="0"/>
              </a:rPr>
              <a:t>7 </a:t>
            </a:r>
            <a:r>
              <a:rPr lang="zh-CN" altLang="en-US" kern="100" dirty="0">
                <a:latin typeface="Times New Roman" panose="02020603050405020304" pitchFamily="18" charset="0"/>
              </a:rPr>
              <a:t>城市创业活动对创新中心性的回归系数的</a:t>
            </a:r>
            <a:r>
              <a:rPr lang="zh-CN" altLang="en-US" kern="100" dirty="0" smtClean="0">
                <a:latin typeface="Times New Roman" panose="02020603050405020304" pitchFamily="18" charset="0"/>
              </a:rPr>
              <a:t>空间分布</a:t>
            </a:r>
            <a:endParaRPr lang="zh-CN" altLang="zh-CN" sz="1400" kern="100" dirty="0">
              <a:latin typeface="Times New Roman" panose="02020603050405020304" pitchFamily="18" charset="0"/>
            </a:endParaRPr>
          </a:p>
        </p:txBody>
      </p:sp>
      <p:pic>
        <p:nvPicPr>
          <p:cNvPr id="8" name="图片 7" descr="城市创业对创新中心性的回归系数"/>
          <p:cNvPicPr/>
          <p:nvPr/>
        </p:nvPicPr>
        <p:blipFill>
          <a:blip r:embed="rId2"/>
          <a:srcRect b="8017"/>
          <a:stretch>
            <a:fillRect/>
          </a:stretch>
        </p:blipFill>
        <p:spPr>
          <a:xfrm>
            <a:off x="3423620" y="1787248"/>
            <a:ext cx="5488559" cy="3957237"/>
          </a:xfrm>
          <a:prstGeom prst="rect">
            <a:avLst/>
          </a:prstGeom>
        </p:spPr>
      </p:pic>
    </p:spTree>
    <p:extLst>
      <p:ext uri="{BB962C8B-B14F-4D97-AF65-F5344CB8AC3E}">
        <p14:creationId xmlns:p14="http://schemas.microsoft.com/office/powerpoint/2010/main" val="1491095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27</a:t>
            </a:fld>
            <a:endParaRPr lang="zh-CN" altLang="en-US" sz="2000" dirty="0">
              <a:solidFill>
                <a:schemeClr val="tx1"/>
              </a:solidFill>
            </a:endParaRPr>
          </a:p>
        </p:txBody>
      </p:sp>
      <p:sp>
        <p:nvSpPr>
          <p:cNvPr id="6" name="Rectangle 4"/>
          <p:cNvSpPr>
            <a:spLocks noGrp="1" noChangeArrowheads="1"/>
          </p:cNvSpPr>
          <p:nvPr/>
        </p:nvSpPr>
        <p:spPr>
          <a:xfrm>
            <a:off x="706755" y="2317750"/>
            <a:ext cx="11105515"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150000"/>
              </a:lnSpc>
              <a:buClrTx/>
              <a:buSzTx/>
              <a:buFontTx/>
            </a:pPr>
            <a:r>
              <a:rPr lang="zh-CN" altLang="en-US" sz="44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第五节  主要结论</a:t>
            </a:r>
            <a:endPar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7"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endParaRPr lang="zh-CN" altLang="en-US" sz="3600" b="1" dirty="0">
              <a:solidFill>
                <a:srgbClr val="0070C0"/>
              </a:solidFill>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ln>
                <a:noFill/>
              </a:l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ChangeArrowheads="1"/>
          </p:cNvSpPr>
          <p:nvPr/>
        </p:nvSpPr>
        <p:spPr bwMode="auto">
          <a:xfrm>
            <a:off x="1092096" y="1456690"/>
            <a:ext cx="1014222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endParaRPr lang="en-US" altLang="zh-CN" sz="2000" dirty="0">
              <a:latin typeface="微软雅黑" panose="020B0503020204020204" charset="-122"/>
              <a:ea typeface="微软雅黑" panose="020B0503020204020204" charset="-122"/>
            </a:endParaRPr>
          </a:p>
        </p:txBody>
      </p:sp>
      <p:sp>
        <p:nvSpPr>
          <p:cNvPr id="3" name="Rectangle 5"/>
          <p:cNvSpPr>
            <a:spLocks noChangeArrowheads="1"/>
          </p:cNvSpPr>
          <p:nvPr/>
        </p:nvSpPr>
        <p:spPr bwMode="auto">
          <a:xfrm>
            <a:off x="1237511" y="4452620"/>
            <a:ext cx="10142220" cy="179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en-US" altLang="zh-CN" sz="2800" b="1" dirty="0">
                <a:latin typeface="微软雅黑" panose="020B0503020204020204" charset="-122"/>
                <a:ea typeface="微软雅黑" panose="020B0503020204020204" charset="-122"/>
              </a:rPr>
              <a:t>   </a:t>
            </a:r>
            <a:endParaRPr lang="en-US" altLang="zh-CN" sz="2000" dirty="0">
              <a:latin typeface="微软雅黑" panose="020B0503020204020204" charset="-122"/>
              <a:ea typeface="微软雅黑" panose="020B0503020204020204" charset="-122"/>
            </a:endParaRPr>
          </a:p>
        </p:txBody>
      </p:sp>
      <p:sp>
        <p:nvSpPr>
          <p:cNvPr id="6" name="文本框 5"/>
          <p:cNvSpPr txBox="1"/>
          <p:nvPr/>
        </p:nvSpPr>
        <p:spPr>
          <a:xfrm>
            <a:off x="604520" y="590550"/>
            <a:ext cx="11543030" cy="6161405"/>
          </a:xfrm>
          <a:prstGeom prst="rect">
            <a:avLst/>
          </a:prstGeom>
        </p:spPr>
        <p:txBody>
          <a:bodyPr wrap="square">
            <a:noAutofit/>
          </a:bodyPr>
          <a:lstStyle/>
          <a:p>
            <a:pPr indent="252095" algn="just" defTabSz="266700">
              <a:lnSpc>
                <a:spcPct val="150000"/>
              </a:lnSpc>
              <a:spcBef>
                <a:spcPts val="700"/>
              </a:spcBef>
              <a:spcAft>
                <a:spcPct val="0"/>
              </a:spcAft>
            </a:pPr>
            <a:r>
              <a:rPr lang="en-US" altLang="zh-CN" b="1" dirty="0">
                <a:solidFill>
                  <a:schemeClr val="accent2"/>
                </a:solidFill>
                <a:latin typeface="华文楷体" panose="02010600040101010101" charset="-122"/>
                <a:ea typeface="华文楷体" panose="02010600040101010101" charset="-122"/>
                <a:cs typeface="华文楷体" panose="02010600040101010101" charset="-122"/>
              </a:rPr>
              <a:t> </a:t>
            </a:r>
            <a:endParaRPr lang="zh-CN" altLang="en-US" sz="2400" b="1" dirty="0">
              <a:solidFill>
                <a:schemeClr val="accent1"/>
              </a:solidFill>
              <a:latin typeface="华文楷体" panose="02010600040101010101" charset="-122"/>
              <a:ea typeface="华文楷体" panose="02010600040101010101" charset="-122"/>
              <a:cs typeface="华文楷体" panose="02010600040101010101" charset="-122"/>
            </a:endParaRPr>
          </a:p>
          <a:p>
            <a:pPr indent="609600" fontAlgn="auto">
              <a:lnSpc>
                <a:spcPct val="150000"/>
              </a:lnSpc>
              <a:buNone/>
              <a:extLst>
                <a:ext uri="{35155182-B16C-46BC-9424-99874614C6A1}">
                  <wpsdc:indentchars xmlns:wpsdc="http://www.wps.cn/officeDocument/2017/drawingmlCustomData" xmlns="" val="200" checksum="4158780845"/>
                </a:ext>
              </a:extLst>
            </a:pPr>
            <a:r>
              <a:rPr lang="zh-CN" altLang="en-US" sz="2400" dirty="0">
                <a:latin typeface="Times New Roman" panose="02020603050405020304" pitchFamily="18" charset="0"/>
                <a:ea typeface="华文楷体" panose="02010600040101010101" charset="-122"/>
                <a:cs typeface="Times New Roman" panose="02020603050405020304" pitchFamily="18" charset="0"/>
              </a:rPr>
              <a:t>本案例研究借助多源地理空间大数据构建核心指标：基于本地生活服务平台数据与</a:t>
            </a:r>
            <a:r>
              <a:rPr lang="en-US" altLang="zh-CN" sz="2400" dirty="0">
                <a:latin typeface="Times New Roman" panose="02020603050405020304" pitchFamily="18" charset="0"/>
                <a:ea typeface="华文楷体" panose="02010600040101010101" charset="-122"/>
                <a:cs typeface="Times New Roman" panose="02020603050405020304" pitchFamily="18" charset="0"/>
              </a:rPr>
              <a:t>RCA</a:t>
            </a:r>
            <a:r>
              <a:rPr lang="zh-CN" altLang="en-US" sz="2400" dirty="0">
                <a:latin typeface="Times New Roman" panose="02020603050405020304" pitchFamily="18" charset="0"/>
                <a:ea typeface="华文楷体" panose="02010600040101010101" charset="-122"/>
                <a:cs typeface="Times New Roman" panose="02020603050405020304" pitchFamily="18" charset="0"/>
              </a:rPr>
              <a:t>方法测度的不可贸易品多样性，结合高铁网络数据计算的可达性指标，以及依托城市创新网络的中心性测算，突破了传统统计数据的局限。大数据的高时效性与空间颗粒度优势，使空间自相关检验、局部集聚识别更贴合城市实际，为捕捉创业活动的微观空间特征提供了数据基础</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主要</a:t>
            </a:r>
            <a:r>
              <a:rPr lang="zh-CN" altLang="en-US" sz="2400" dirty="0">
                <a:latin typeface="Times New Roman" panose="02020603050405020304" pitchFamily="18" charset="0"/>
                <a:ea typeface="华文楷体" panose="02010600040101010101" charset="-122"/>
                <a:cs typeface="Times New Roman" panose="02020603050405020304" pitchFamily="18" charset="0"/>
              </a:rPr>
              <a:t>结论如下：</a:t>
            </a:r>
            <a:endParaRPr lang="en-US" altLang="zh-CN" sz="2400" dirty="0">
              <a:latin typeface="Times New Roman" panose="02020603050405020304" pitchFamily="18" charset="0"/>
              <a:ea typeface="华文楷体" panose="02010600040101010101" charset="-122"/>
              <a:cs typeface="Times New Roman" panose="02020603050405020304" pitchFamily="18" charset="0"/>
            </a:endParaRPr>
          </a:p>
          <a:p>
            <a:pPr indent="609600">
              <a:lnSpc>
                <a:spcPts val="4000"/>
              </a:lnSpc>
            </a:pPr>
            <a:r>
              <a:rPr lang="zh-CN" altLang="en-US"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rPr>
              <a:t>一</a:t>
            </a: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是城市创业活动呈现显著空间集聚特征，符合空间经济非均衡演化规律</a:t>
            </a:r>
            <a:r>
              <a:rPr lang="zh-CN" altLang="en-US"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nSpc>
                <a:spcPts val="4000"/>
              </a:lnSpc>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二是创业影响因素存在显著空间异质性，驱动机制呈区域分化特征</a:t>
            </a:r>
            <a:r>
              <a:rPr lang="zh-CN" altLang="en-US"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en-US" altLang="zh-CN"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sym typeface="+mn-ea"/>
            </a:endParaRPr>
          </a:p>
          <a:p>
            <a:pPr indent="609600">
              <a:lnSpc>
                <a:spcPts val="4000"/>
              </a:lnSpc>
            </a:pPr>
            <a:r>
              <a:rPr lang="zh-CN" altLang="en-US"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rPr>
              <a:t>三是空间黏性与路径依赖特征显著，政策需兼顾区域适配性与精准性</a:t>
            </a:r>
            <a:r>
              <a:rPr lang="zh-CN" altLang="en-US"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rPr>
              <a:t>。</a:t>
            </a:r>
            <a:endParaRPr lang="en-US" altLang="zh-CN" sz="2400" b="1" dirty="0" smtClean="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a:p>
            <a:pPr indent="609600">
              <a:lnSpc>
                <a:spcPts val="4000"/>
              </a:lnSpc>
            </a:pPr>
            <a:endParaRPr lang="en-US" altLang="zh-CN" sz="2400" b="1" dirty="0">
              <a:solidFill>
                <a:schemeClr val="accent1"/>
              </a:solidFill>
              <a:latin typeface="Times New Roman" panose="02020603050405020304" pitchFamily="18" charset="0"/>
              <a:ea typeface="华文楷体" panose="02010600040101010101" charset="-122"/>
              <a:cs typeface="Times New Roman" panose="02020603050405020304" pitchFamily="18" charset="0"/>
            </a:endParaRPr>
          </a:p>
        </p:txBody>
      </p:sp>
      <p:sp>
        <p:nvSpPr>
          <p:cNvPr id="9"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28</a:t>
            </a:fld>
            <a:endParaRPr lang="zh-CN" altLang="en-US" sz="2000" dirty="0">
              <a:solidFill>
                <a:schemeClr val="tx1"/>
              </a:solidFill>
            </a:endParaRPr>
          </a:p>
        </p:txBody>
      </p:sp>
      <p:sp>
        <p:nvSpPr>
          <p:cNvPr id="11" name="Rectangle 4" descr="浅色上对角线"/>
          <p:cNvSpPr>
            <a:spLocks noChangeArrowheads="1"/>
          </p:cNvSpPr>
          <p:nvPr/>
        </p:nvSpPr>
        <p:spPr bwMode="auto">
          <a:xfrm>
            <a:off x="861695" y="107315"/>
            <a:ext cx="304990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五</a:t>
            </a:r>
            <a:r>
              <a:rPr kumimoji="1" lang="zh-CN" altLang="en-US" sz="2800" b="1" dirty="0" smtClean="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a:t>
            </a: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sym typeface="+mn-ea"/>
              </a:rPr>
              <a:t>结论与展望</a:t>
            </a: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817488"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54" name="标题 53"/>
          <p:cNvSpPr>
            <a:spLocks noGrp="1"/>
          </p:cNvSpPr>
          <p:nvPr>
            <p:ph type="ctrTitle"/>
          </p:nvPr>
        </p:nvSpPr>
        <p:spPr/>
        <p:txBody>
          <a:bodyPr/>
          <a:lstStyle/>
          <a:p>
            <a:endParaRPr lang="zh-CN" altLang="en-US"/>
          </a:p>
        </p:txBody>
      </p:sp>
      <p:pic>
        <p:nvPicPr>
          <p:cNvPr id="55" name="图片 54"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4098"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第一</a:t>
            </a:r>
            <a:r>
              <a:rPr lang="zh-CN" altLang="en-US" sz="44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节 中国</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城市创业活动的地理因素探</a:t>
            </a:r>
            <a:r>
              <a:rPr lang="zh-CN" altLang="en-US" sz="44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析</a:t>
            </a:r>
            <a:endPar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4"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2</a:t>
            </a:fld>
            <a:endParaRPr lang="zh-CN" altLang="en-US" sz="2000" dirty="0">
              <a:solidFill>
                <a:schemeClr val="tx1"/>
              </a:solidFill>
            </a:endParaRPr>
          </a:p>
        </p:txBody>
      </p:sp>
      <p:sp>
        <p:nvSpPr>
          <p:cNvPr id="5" name="Rectangle 9"/>
          <p:cNvSpPr txBox="1">
            <a:spLocks noChangeArrowheads="1"/>
          </p:cNvSpPr>
          <p:nvPr/>
        </p:nvSpPr>
        <p:spPr>
          <a:xfrm>
            <a:off x="1992769" y="2451975"/>
            <a:ext cx="8735060" cy="23876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一、研究背景</a:t>
            </a: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二、文献述评</a:t>
            </a:r>
          </a:p>
        </p:txBody>
      </p:sp>
      <p:sp>
        <p:nvSpPr>
          <p:cNvPr id="6" name="矩形 5"/>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3" descr="0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79" y="1146810"/>
            <a:ext cx="10727026" cy="525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2"/>
          <p:cNvSpPr>
            <a:spLocks noGrp="1" noChangeArrowheads="1"/>
          </p:cNvSpPr>
          <p:nvPr>
            <p:ph type="title"/>
          </p:nvPr>
        </p:nvSpPr>
        <p:spPr>
          <a:xfrm>
            <a:off x="1346731" y="159"/>
            <a:ext cx="9889490" cy="1325563"/>
          </a:xfrm>
        </p:spPr>
        <p:txBody>
          <a:bodyPr>
            <a:normAutofit/>
          </a:bodyPr>
          <a:lstStyle/>
          <a:p>
            <a:pPr algn="ctr"/>
            <a:r>
              <a:rPr lang="zh-CN" altLang="en-US" b="1" dirty="0">
                <a:solidFill>
                  <a:schemeClr val="accent1">
                    <a:lumMod val="50000"/>
                  </a:schemeClr>
                </a:solidFill>
                <a:latin typeface="黑体" panose="02010609060101010101" pitchFamily="49" charset="-122"/>
                <a:ea typeface="黑体" panose="02010609060101010101" pitchFamily="49" charset="-122"/>
              </a:rPr>
              <a:t>思考与练习</a:t>
            </a:r>
            <a:endParaRPr lang="en-US" altLang="zh-CN" b="1" dirty="0">
              <a:solidFill>
                <a:schemeClr val="accent1">
                  <a:lumMod val="50000"/>
                </a:schemeClr>
              </a:solidFill>
              <a:latin typeface="黑体" panose="02010609060101010101" pitchFamily="49" charset="-122"/>
              <a:ea typeface="黑体" panose="02010609060101010101" pitchFamily="49" charset="-122"/>
            </a:endParaRPr>
          </a:p>
        </p:txBody>
      </p:sp>
      <p:sp>
        <p:nvSpPr>
          <p:cNvPr id="6148" name="Rectangle 3"/>
          <p:cNvSpPr>
            <a:spLocks noGrp="1" noChangeArrowheads="1"/>
          </p:cNvSpPr>
          <p:nvPr>
            <p:ph idx="1"/>
          </p:nvPr>
        </p:nvSpPr>
        <p:spPr>
          <a:xfrm>
            <a:off x="1224280" y="1617345"/>
            <a:ext cx="10314940" cy="4503420"/>
          </a:xfrm>
        </p:spPr>
        <p:txBody>
          <a:bodyPr>
            <a:noAutofit/>
          </a:bodyPr>
          <a:lstStyle/>
          <a:p>
            <a:pPr marL="0" indent="0">
              <a:lnSpc>
                <a:spcPct val="150000"/>
              </a:lnSpc>
              <a:spcBef>
                <a:spcPts val="0"/>
              </a:spcBef>
              <a:buNone/>
            </a:pPr>
            <a:r>
              <a:rPr lang="zh-CN" altLang="en-US" sz="2400" b="1" dirty="0" smtClean="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1</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）不同区域（如东部沿海与中西部）差异化的创业政策，对城市创业空间格局的优化产生了哪些具体影响？未来如何制定更具适配性的区域创业政策？</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0" indent="0">
              <a:lnSpc>
                <a:spcPct val="150000"/>
              </a:lnSpc>
              <a:spcBef>
                <a:spcPts val="0"/>
              </a:spcBef>
              <a:buNone/>
            </a:pPr>
            <a:r>
              <a:rPr lang="zh-CN" altLang="en-US" sz="2400" b="1" dirty="0" smtClean="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2</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）聚焦某一省份内的不同城市，分析其创业活动的空间特征及影响因素有何异质性？这种城市内部差异与省域整体特征有何关联？</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endParaRPr>
          </a:p>
          <a:p>
            <a:pPr marL="0" indent="0">
              <a:lnSpc>
                <a:spcPct val="150000"/>
              </a:lnSpc>
              <a:spcBef>
                <a:spcPts val="0"/>
              </a:spcBef>
              <a:buNone/>
            </a:pPr>
            <a:r>
              <a:rPr lang="zh-CN" altLang="en-US" sz="2400" b="1" dirty="0" smtClean="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r>
              <a:rPr lang="en-US" altLang="zh-CN"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3</a:t>
            </a:r>
            <a:r>
              <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）查阅相关文献，梳理城市创业活动的其他潜在影响因素（如数字经济发展水平、营商环境等），并结合多源数据对其作用机制进行实证检验</a:t>
            </a:r>
            <a:r>
              <a:rPr lang="zh-CN" altLang="en-US" sz="2400" b="1" dirty="0" smtClean="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rPr>
              <a:t>。</a:t>
            </a:r>
            <a:endParaRPr lang="zh-CN" altLang="en-US" sz="2400" b="1" dirty="0">
              <a:solidFill>
                <a:srgbClr val="7030A0"/>
              </a:solidFill>
              <a:latin typeface="Times New Roman" panose="02020603050405020304" pitchFamily="18" charset="0"/>
              <a:ea typeface="华文楷体" panose="02010600040101010101" charset="-122"/>
              <a:cs typeface="Times New Roman" panose="02020603050405020304" pitchFamily="18" charset="0"/>
              <a:sym typeface="+mn-ea"/>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2919" y="207010"/>
            <a:ext cx="911860" cy="911860"/>
          </a:xfrm>
          <a:prstGeom prst="rect">
            <a:avLst/>
          </a:prstGeom>
        </p:spPr>
      </p:pic>
      <p:sp>
        <p:nvSpPr>
          <p:cNvPr id="6" name="灯片编号占位符 6"/>
          <p:cNvSpPr txBox="1"/>
          <p:nvPr/>
        </p:nvSpPr>
        <p:spPr>
          <a:xfrm>
            <a:off x="10888524" y="6619009"/>
            <a:ext cx="932884" cy="311727"/>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A0DB2DC-4C9A-4742-B13C-FB6460FD3503}" type="slidenum">
              <a:rPr lang="zh-CN" altLang="en-US" sz="2000" smtClean="0">
                <a:solidFill>
                  <a:schemeClr val="tx1"/>
                </a:solidFill>
              </a:rPr>
              <a:t>29</a:t>
            </a:fld>
            <a:endParaRPr lang="zh-CN" altLang="en-US" sz="2000" dirty="0">
              <a:solidFill>
                <a:schemeClr val="tx1"/>
              </a:solidFill>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solidFill>
                  <a:schemeClr val="bg1"/>
                </a:solidFill>
                <a:sym typeface="+mn-ea"/>
              </a:rPr>
              <a:t>经</a:t>
            </a:r>
          </a:p>
          <a:p>
            <a:pPr algn="ctr"/>
            <a:r>
              <a:rPr lang="zh-CN" altLang="en-US" sz="2400" b="1">
                <a:solidFill>
                  <a:schemeClr val="bg1"/>
                </a:solidFill>
                <a:sym typeface="+mn-ea"/>
              </a:rPr>
              <a:t>济统计案例分析</a:t>
            </a:r>
            <a:endParaRPr lang="zh-CN" altLang="en-US" sz="2400" b="1">
              <a:solidFill>
                <a:schemeClr val="bg1"/>
              </a:solidFill>
            </a:endParaRPr>
          </a:p>
          <a:p>
            <a:pPr algn="ctr"/>
            <a:endParaRPr lang="zh-CN" altLang="en-US" sz="2400" b="1">
              <a:ln>
                <a:noFill/>
              </a:l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9"/>
          <p:cNvSpPr>
            <a:spLocks noGrp="1" noChangeArrowheads="1"/>
          </p:cNvSpPr>
          <p:nvPr>
            <p:ph idx="1"/>
          </p:nvPr>
        </p:nvSpPr>
        <p:spPr>
          <a:xfrm>
            <a:off x="615315" y="393065"/>
            <a:ext cx="11459845" cy="5688330"/>
          </a:xfrm>
          <a:ln w="25400">
            <a:noFill/>
          </a:ln>
          <a:effectLst>
            <a:outerShdw blurRad="50800" dist="50800" dir="5400000" algn="ctr" rotWithShape="0">
              <a:schemeClr val="accent5">
                <a:lumMod val="20000"/>
                <a:lumOff val="80000"/>
              </a:schemeClr>
            </a:outerShdw>
          </a:effectLst>
        </p:spPr>
        <p:txBody>
          <a:bodyPr>
            <a:normAutofit fontScale="90000" lnSpcReduction="20000"/>
          </a:bodyPr>
          <a:lstStyle/>
          <a:p>
            <a:pPr fontAlgn="auto">
              <a:lnSpc>
                <a:spcPts val="3400"/>
              </a:lnSpc>
              <a:buNone/>
            </a:pPr>
            <a:r>
              <a:rPr lang="en-US" altLang="zh-CN" sz="2400" dirty="0">
                <a:latin typeface="华文楷体" panose="02010600040101010101" charset="-122"/>
                <a:ea typeface="华文楷体" panose="02010600040101010101" charset="-122"/>
                <a:cs typeface="华文楷体" panose="02010600040101010101" charset="-122"/>
              </a:rPr>
              <a:t>            </a:t>
            </a:r>
            <a:endParaRPr lang="zh-CN" altLang="en-US" sz="2400" dirty="0">
              <a:latin typeface="华文楷体" panose="02010600040101010101" charset="-122"/>
              <a:ea typeface="华文楷体" panose="02010600040101010101" charset="-122"/>
              <a:cs typeface="华文楷体" panose="02010600040101010101" charset="-122"/>
            </a:endParaRPr>
          </a:p>
          <a:p>
            <a:pPr indent="558800" fontAlgn="auto">
              <a:lnSpc>
                <a:spcPct val="150000"/>
              </a:lnSpc>
              <a:buNone/>
              <a:extLst>
                <a:ext uri="{35155182-B16C-46BC-9424-99874614C6A1}">
                  <wpsdc:indentchars xmlns:wpsdc="http://www.wps.cn/officeDocument/2017/drawingmlCustomData" xmlns="" val="200" checksum="1956455923"/>
                </a:ext>
              </a:extLst>
            </a:pPr>
            <a:r>
              <a:rPr lang="zh-CN" altLang="en-US" sz="2400" dirty="0">
                <a:latin typeface="华文楷体" panose="02010600040101010101" charset="-122"/>
                <a:ea typeface="华文楷体" panose="02010600040101010101" charset="-122"/>
                <a:cs typeface="华文楷体" panose="02010600040101010101" charset="-122"/>
              </a:rPr>
              <a:t>创业活动在全球的分布并非均质，而是呈现出显著的空间集聚特征。从美国的硅谷到中国的中关村，从深圳的南山到杭州的滨江，这些耳熟能详的创新高地如同磁石一般，持续吸引着资本、技术与人才，形成了强大的“地理黏性”。这种创业活动在空间上的高度不平衡，构成了本研究的现实问题起点。</a:t>
            </a:r>
            <a:endParaRPr lang="zh-CN" altLang="en-US" sz="2400" dirty="0">
              <a:latin typeface="华文楷体" panose="02010600040101010101" charset="-122"/>
              <a:ea typeface="华文楷体" panose="02010600040101010101" charset="-122"/>
              <a:cs typeface="华文楷体" panose="02010600040101010101" charset="-122"/>
            </a:endParaRPr>
          </a:p>
          <a:p>
            <a:pPr marL="571500" indent="-342900" fontAlgn="auto">
              <a:lnSpc>
                <a:spcPct val="150000"/>
              </a:lnSpc>
              <a:buFont typeface="Wingdings" panose="05000000000000000000" charset="0"/>
              <a:buChar char="Ø"/>
            </a:pPr>
            <a:r>
              <a:rPr lang="zh-CN" altLang="en-US" sz="2400" dirty="0">
                <a:latin typeface="Times New Roman" panose="02020603050405020304" pitchFamily="18" charset="0"/>
                <a:ea typeface="华文楷体" panose="02010600040101010101" charset="-122"/>
                <a:cs typeface="Times New Roman" panose="02020603050405020304" pitchFamily="18" charset="0"/>
              </a:rPr>
              <a:t>世界各国政府均将鼓励创业、激发创新作为重要的国家战略</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marL="571500" indent="-342900" fontAlgn="auto">
              <a:lnSpc>
                <a:spcPct val="150000"/>
              </a:lnSpc>
              <a:buFont typeface="Wingdings" panose="05000000000000000000" charset="0"/>
              <a:buChar char="Ø"/>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然而</a:t>
            </a:r>
            <a:r>
              <a:rPr lang="zh-CN" altLang="en-US" sz="2400" dirty="0">
                <a:latin typeface="Times New Roman" panose="02020603050405020304" pitchFamily="18" charset="0"/>
                <a:ea typeface="华文楷体" panose="02010600040101010101" charset="-122"/>
                <a:cs typeface="Times New Roman" panose="02020603050405020304" pitchFamily="18" charset="0"/>
              </a:rPr>
              <a:t>，政策效果的显现往往因地域而异，其背后的深层逻辑亟待剖析</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indent="558800">
              <a:lnSpc>
                <a:spcPct val="150000"/>
              </a:lnSpc>
              <a:buNone/>
              <a:extLst>
                <a:ext uri="{35155182-B16C-46BC-9424-99874614C6A1}">
                  <wpsdc:indentchars xmlns:wpsdc="http://www.wps.cn/officeDocument/2017/drawingmlCustomData" xmlns="" val="200" checksum="1956455923"/>
                </a:ext>
              </a:extLst>
            </a:pPr>
            <a:r>
              <a:rPr lang="zh-CN" altLang="en-US" sz="2400" dirty="0">
                <a:latin typeface="华文楷体" panose="02010600040101010101" charset="-122"/>
                <a:ea typeface="华文楷体" panose="02010600040101010101" charset="-122"/>
                <a:cs typeface="华文楷体" panose="02010600040101010101" charset="-122"/>
              </a:rPr>
              <a:t>为何</a:t>
            </a:r>
            <a:r>
              <a:rPr lang="zh-CN" altLang="en-US" sz="2400" dirty="0">
                <a:latin typeface="华文楷体" panose="02010600040101010101" charset="-122"/>
                <a:ea typeface="华文楷体" panose="02010600040101010101" charset="-122"/>
                <a:cs typeface="华文楷体" panose="02010600040101010101" charset="-122"/>
              </a:rPr>
              <a:t>相同的政策在不同地区会催生出差异巨大的创业生态？除了政策本身，还有哪些更为基础性的地理因素在暗中支配着创业活动的兴衰</a:t>
            </a:r>
            <a:r>
              <a:rPr lang="zh-CN" altLang="en-US" sz="2400" dirty="0">
                <a:latin typeface="华文楷体" panose="02010600040101010101" charset="-122"/>
                <a:ea typeface="华文楷体" panose="02010600040101010101" charset="-122"/>
                <a:cs typeface="华文楷体" panose="02010600040101010101" charset="-122"/>
              </a:rPr>
              <a:t>？系统探析创业活动的地理因素，对于科学引导资源配置、培育区域增长极、以及创业者自身选择最佳“栖息地”，都具有至关重要的理论与实践意义。</a:t>
            </a:r>
            <a:endParaRPr lang="zh-CN" altLang="en-US" sz="2400" dirty="0">
              <a:latin typeface="华文楷体" panose="02010600040101010101" charset="-122"/>
              <a:ea typeface="华文楷体" panose="02010600040101010101" charset="-122"/>
              <a:cs typeface="华文楷体" panose="02010600040101010101" charset="-122"/>
            </a:endParaRPr>
          </a:p>
        </p:txBody>
      </p:sp>
      <p:sp>
        <p:nvSpPr>
          <p:cNvPr id="6"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3</a:t>
            </a:fld>
            <a:endParaRPr lang="zh-CN" altLang="en-US" sz="2000" dirty="0">
              <a:solidFill>
                <a:schemeClr val="tx1"/>
              </a:solidFill>
            </a:endParaRPr>
          </a:p>
        </p:txBody>
      </p:sp>
      <p:sp>
        <p:nvSpPr>
          <p:cNvPr id="7" name="Rectangle 4" descr="浅色上对角线"/>
          <p:cNvSpPr>
            <a:spLocks noChangeArrowheads="1"/>
          </p:cNvSpPr>
          <p:nvPr/>
        </p:nvSpPr>
        <p:spPr bwMode="auto">
          <a:xfrm>
            <a:off x="861695" y="107315"/>
            <a:ext cx="2803525"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一、研究背景</a:t>
            </a:r>
          </a:p>
        </p:txBody>
      </p:sp>
      <p:sp>
        <p:nvSpPr>
          <p:cNvPr id="2" name="矩形 1"/>
          <p:cNvSpPr/>
          <p:nvPr/>
        </p:nvSpPr>
        <p:spPr>
          <a:xfrm>
            <a:off x="29845"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9902054" cy="5245686"/>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（一）经典理论奠基：地理因素</a:t>
            </a:r>
            <a:r>
              <a:rPr lang="zh-CN" altLang="en-US" sz="2400" b="1" dirty="0" smtClean="0">
                <a:latin typeface="华文楷体" panose="02010600040101010101" charset="-122"/>
                <a:ea typeface="华文楷体" panose="02010600040101010101" charset="-122"/>
              </a:rPr>
              <a:t>不可或缺</a:t>
            </a:r>
            <a:endParaRPr lang="zh-CN" altLang="en-US" sz="2400" b="1" dirty="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a:latin typeface="华文楷体" panose="02010600040101010101" charset="-122"/>
                <a:ea typeface="华文楷体" panose="02010600040101010101" charset="-122"/>
              </a:rPr>
              <a:t>马歇尔从产业区的视角提出了外部经济理论，指出知识溢出、专业化劳动力池和中间投入品共享是促使企业地理集聚的三大动因（</a:t>
            </a:r>
            <a:r>
              <a:rPr lang="en-US" altLang="zh-CN" sz="2400" dirty="0">
                <a:latin typeface="华文楷体" panose="02010600040101010101" charset="-122"/>
                <a:ea typeface="华文楷体" panose="02010600040101010101" charset="-122"/>
              </a:rPr>
              <a:t>Marshall, 1890</a:t>
            </a:r>
            <a:r>
              <a:rPr lang="zh-CN" altLang="en-US" sz="2400" dirty="0">
                <a:latin typeface="华文楷体" panose="02010600040101010101" charset="-122"/>
                <a:ea typeface="华文楷体" panose="02010600040101010101" charset="-122"/>
              </a:rPr>
              <a:t>）</a:t>
            </a:r>
            <a:r>
              <a:rPr lang="zh-CN" altLang="en-US" sz="2400" dirty="0" smtClean="0">
                <a:latin typeface="华文楷体" panose="02010600040101010101" charset="-122"/>
                <a:ea typeface="华文楷体" panose="02010600040101010101" charset="-122"/>
              </a:rPr>
              <a:t>。</a:t>
            </a:r>
            <a:endParaRPr lang="en-US" altLang="zh-CN" sz="2400" dirty="0" smtClean="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克鲁格曼的新经济地理学模型通过“中心</a:t>
            </a:r>
            <a:r>
              <a:rPr lang="en-US" altLang="zh-CN" sz="2400" dirty="0">
                <a:latin typeface="Times New Roman" panose="02020603050405020304" pitchFamily="18" charset="0"/>
                <a:ea typeface="华文楷体" panose="02010600040101010101" charset="-122"/>
                <a:cs typeface="Times New Roman" panose="02020603050405020304" pitchFamily="18" charset="0"/>
              </a:rPr>
              <a:t>-</a:t>
            </a:r>
            <a:r>
              <a:rPr lang="zh-CN" altLang="en-US" sz="2400" dirty="0">
                <a:latin typeface="Times New Roman" panose="02020603050405020304" pitchFamily="18" charset="0"/>
                <a:ea typeface="华文楷体" panose="02010600040101010101" charset="-122"/>
                <a:cs typeface="Times New Roman" panose="02020603050405020304" pitchFamily="18" charset="0"/>
              </a:rPr>
              <a:t>外围”理论，严谨地论证了在规模收益递增、运输成本和要素流动的相互作用下，经济活动的空间集聚是一种内生性结果（</a:t>
            </a:r>
            <a:r>
              <a:rPr lang="en-US" altLang="zh-CN" sz="2400" dirty="0">
                <a:latin typeface="Times New Roman" panose="02020603050405020304" pitchFamily="18" charset="0"/>
                <a:ea typeface="华文楷体" panose="02010600040101010101" charset="-122"/>
                <a:cs typeface="Times New Roman" panose="02020603050405020304" pitchFamily="18" charset="0"/>
              </a:rPr>
              <a:t>Krugman, 1991</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marL="571500" indent="-342900">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波特则进一步强调了“集群”的重要性，认为集群内企业间的竞争与合作关系是推动创新和创业的关键环境（</a:t>
            </a:r>
            <a:r>
              <a:rPr lang="en-US" altLang="zh-CN" sz="2400" dirty="0">
                <a:latin typeface="Times New Roman" panose="02020603050405020304" pitchFamily="18" charset="0"/>
                <a:ea typeface="华文楷体" panose="02010600040101010101" charset="-122"/>
                <a:cs typeface="Times New Roman" panose="02020603050405020304" pitchFamily="18" charset="0"/>
              </a:rPr>
              <a:t>Porter, 1998</a:t>
            </a:r>
            <a:r>
              <a:rPr lang="zh-CN" altLang="en-US" sz="2400" dirty="0">
                <a:latin typeface="Times New Roman" panose="02020603050405020304" pitchFamily="18" charset="0"/>
                <a:ea typeface="华文楷体" panose="02010600040101010101" charset="-122"/>
                <a:cs typeface="Times New Roman" panose="02020603050405020304" pitchFamily="18" charset="0"/>
              </a:rPr>
              <a:t>）</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4</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9902054" cy="5245686"/>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（二）空间经济学视角：超越“孤立”的分析</a:t>
            </a:r>
            <a:r>
              <a:rPr lang="zh-CN" altLang="en-US" sz="2400" b="1" dirty="0" smtClean="0">
                <a:latin typeface="华文楷体" panose="02010600040101010101" charset="-122"/>
                <a:ea typeface="华文楷体" panose="02010600040101010101" charset="-122"/>
              </a:rPr>
              <a:t>范式</a:t>
            </a:r>
            <a:endParaRPr lang="zh-CN" altLang="en-US" sz="2400" b="1" dirty="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a:latin typeface="华文楷体" panose="02010600040101010101" charset="-122"/>
                <a:ea typeface="华文楷体" panose="02010600040101010101" charset="-122"/>
              </a:rPr>
              <a:t>空间依赖性的</a:t>
            </a:r>
            <a:r>
              <a:rPr lang="zh-CN" altLang="en-US" sz="2400" dirty="0" smtClean="0">
                <a:latin typeface="华文楷体" panose="02010600040101010101" charset="-122"/>
                <a:ea typeface="华文楷体" panose="02010600040101010101" charset="-122"/>
              </a:rPr>
              <a:t>影响。空间</a:t>
            </a:r>
            <a:r>
              <a:rPr lang="zh-CN" altLang="en-US" sz="2400" dirty="0">
                <a:latin typeface="华文楷体" panose="02010600040101010101" charset="-122"/>
                <a:ea typeface="华文楷体" panose="02010600040101010101" charset="-122"/>
              </a:rPr>
              <a:t>依赖性，即地理上邻近地区的变量值相互依赖的现象，对创业活动产生深远影响。具体表现有三点，知识溢出的本地化、要素的跨区域流动、区域声誉与品牌</a:t>
            </a:r>
            <a:r>
              <a:rPr lang="zh-CN" altLang="en-US" sz="2400" dirty="0" smtClean="0">
                <a:latin typeface="华文楷体" panose="02010600040101010101" charset="-122"/>
                <a:ea typeface="华文楷体" panose="02010600040101010101" charset="-122"/>
              </a:rPr>
              <a:t>效应。</a:t>
            </a:r>
            <a:endParaRPr lang="en-US" altLang="zh-CN" sz="2400" dirty="0" smtClean="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空间异质性的作用：空间异质性指的是不同地区拥有不同的自然、经济和社会属性，导致创业活动的驱动机制和表现形态存在根本差异（</a:t>
            </a:r>
            <a:r>
              <a:rPr lang="en-US" altLang="zh-CN" sz="2400" dirty="0">
                <a:latin typeface="Times New Roman" panose="02020603050405020304" pitchFamily="18" charset="0"/>
                <a:ea typeface="华文楷体" panose="02010600040101010101" charset="-122"/>
                <a:cs typeface="Times New Roman" panose="02020603050405020304" pitchFamily="18" charset="0"/>
              </a:rPr>
              <a:t>Feldman, 2014</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marL="571500" indent="-342900">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资源禀赋的差异：各地区在产业基础、金融可获得性、人力资本水平等方面存在天然差别</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marL="571500" indent="-342900">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制度与文化环境的差异</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5</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extLst>
      <p:ext uri="{BB962C8B-B14F-4D97-AF65-F5344CB8AC3E}">
        <p14:creationId xmlns:p14="http://schemas.microsoft.com/office/powerpoint/2010/main" val="26350681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168400" y="1190625"/>
            <a:ext cx="9902054" cy="5245686"/>
          </a:xfrm>
          <a:ln>
            <a:noFill/>
          </a:ln>
        </p:spPr>
        <p:txBody>
          <a:bodyPr>
            <a:noAutofit/>
          </a:bodyPr>
          <a:lstStyle/>
          <a:p>
            <a:pPr marL="571500" indent="-342900" fontAlgn="auto">
              <a:lnSpc>
                <a:spcPct val="150000"/>
              </a:lnSpc>
              <a:spcBef>
                <a:spcPts val="0"/>
              </a:spcBef>
              <a:buFont typeface="Wingdings" panose="05000000000000000000" charset="0"/>
              <a:buChar char="Ø"/>
            </a:pPr>
            <a:r>
              <a:rPr lang="zh-CN" altLang="en-US" sz="2400" b="1" dirty="0">
                <a:latin typeface="华文楷体" panose="02010600040101010101" charset="-122"/>
                <a:ea typeface="华文楷体" panose="02010600040101010101" charset="-122"/>
              </a:rPr>
              <a:t>（三）方法论革新：地理空间大数据的赋</a:t>
            </a:r>
            <a:r>
              <a:rPr lang="zh-CN" altLang="en-US" sz="2400" b="1" dirty="0" smtClean="0">
                <a:latin typeface="华文楷体" panose="02010600040101010101" charset="-122"/>
                <a:ea typeface="华文楷体" panose="02010600040101010101" charset="-122"/>
              </a:rPr>
              <a:t>能</a:t>
            </a:r>
            <a:endParaRPr lang="zh-CN" altLang="en-US" sz="2400" b="1" dirty="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a:latin typeface="华文楷体" panose="02010600040101010101" charset="-122"/>
                <a:ea typeface="华文楷体" panose="02010600040101010101" charset="-122"/>
              </a:rPr>
              <a:t>传统研究多依赖于行政区划层面的汇总数据，这种方法虽有其价值，但存在尺度粗糙、信息维度单一等局限。地理空间大数据的兴起为这一领域带来了革命性的工具（</a:t>
            </a:r>
            <a:r>
              <a:rPr lang="en-US" altLang="zh-CN" sz="2400" dirty="0">
                <a:latin typeface="华文楷体" panose="02010600040101010101" charset="-122"/>
                <a:ea typeface="华文楷体" panose="02010600040101010101" charset="-122"/>
              </a:rPr>
              <a:t>Mayer-</a:t>
            </a:r>
            <a:r>
              <a:rPr lang="en-US" altLang="zh-CN" sz="2400" dirty="0" err="1">
                <a:latin typeface="华文楷体" panose="02010600040101010101" charset="-122"/>
                <a:ea typeface="华文楷体" panose="02010600040101010101" charset="-122"/>
              </a:rPr>
              <a:t>Schönberger</a:t>
            </a:r>
            <a:r>
              <a:rPr lang="en-US" altLang="zh-CN" sz="2400" dirty="0">
                <a:latin typeface="华文楷体" panose="02010600040101010101" charset="-122"/>
                <a:ea typeface="华文楷体" panose="02010600040101010101" charset="-122"/>
              </a:rPr>
              <a:t> &amp; </a:t>
            </a:r>
            <a:r>
              <a:rPr lang="en-US" altLang="zh-CN" sz="2400" dirty="0" err="1">
                <a:latin typeface="华文楷体" panose="02010600040101010101" charset="-122"/>
                <a:ea typeface="华文楷体" panose="02010600040101010101" charset="-122"/>
              </a:rPr>
              <a:t>Cukier</a:t>
            </a:r>
            <a:r>
              <a:rPr lang="en-US" altLang="zh-CN" sz="2400" dirty="0">
                <a:latin typeface="华文楷体" panose="02010600040101010101" charset="-122"/>
                <a:ea typeface="华文楷体" panose="02010600040101010101" charset="-122"/>
              </a:rPr>
              <a:t>, 2013</a:t>
            </a:r>
            <a:r>
              <a:rPr lang="zh-CN" altLang="en-US" sz="2400" dirty="0" smtClean="0">
                <a:latin typeface="华文楷体" panose="02010600040101010101" charset="-122"/>
                <a:ea typeface="华文楷体" panose="02010600040101010101" charset="-122"/>
              </a:rPr>
              <a:t>）、</a:t>
            </a:r>
            <a:endParaRPr lang="en-US" altLang="zh-CN" sz="2400" dirty="0" smtClean="0">
              <a:latin typeface="华文楷体" panose="02010600040101010101" charset="-122"/>
              <a:ea typeface="华文楷体" panose="02010600040101010101" charset="-122"/>
            </a:endParaRPr>
          </a:p>
          <a:p>
            <a:pPr marL="571500" indent="-342900">
              <a:lnSpc>
                <a:spcPct val="150000"/>
              </a:lnSpc>
              <a:spcBef>
                <a:spcPts val="0"/>
              </a:spcBef>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例如，创业</a:t>
            </a:r>
            <a:r>
              <a:rPr lang="zh-CN" altLang="en-US" sz="2400" dirty="0">
                <a:latin typeface="Times New Roman" panose="02020603050405020304" pitchFamily="18" charset="0"/>
                <a:ea typeface="华文楷体" panose="02010600040101010101" charset="-122"/>
                <a:cs typeface="Times New Roman" panose="02020603050405020304" pitchFamily="18" charset="0"/>
              </a:rPr>
              <a:t>企业的精确地理坐标（</a:t>
            </a:r>
            <a:r>
              <a:rPr lang="en-US" altLang="zh-CN" sz="2400" dirty="0">
                <a:latin typeface="Times New Roman" panose="02020603050405020304" pitchFamily="18" charset="0"/>
                <a:ea typeface="华文楷体" panose="02010600040101010101" charset="-122"/>
                <a:cs typeface="Times New Roman" panose="02020603050405020304" pitchFamily="18" charset="0"/>
              </a:rPr>
              <a:t>POI</a:t>
            </a:r>
            <a:r>
              <a:rPr lang="zh-CN" altLang="en-US" sz="2400" dirty="0">
                <a:latin typeface="Times New Roman" panose="02020603050405020304" pitchFamily="18" charset="0"/>
                <a:ea typeface="华文楷体" panose="02010600040101010101" charset="-122"/>
                <a:cs typeface="Times New Roman" panose="02020603050405020304" pitchFamily="18" charset="0"/>
              </a:rPr>
              <a:t>数据）、风险投资事件的区位信息、专利和论文的合作网络地址、甚至社交媒体上的创新话题活跃度等。利用这些高精度、多维度、实时或准实时的</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数据</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marL="571500" indent="-342900">
              <a:lnSpc>
                <a:spcPct val="150000"/>
              </a:lnSpc>
              <a:spcBef>
                <a:spcPts val="0"/>
              </a:spcBef>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研究路径：</a:t>
            </a:r>
            <a:r>
              <a:rPr lang="zh-CN" altLang="en-US" sz="1400" dirty="0" smtClean="0">
                <a:latin typeface="Times New Roman" panose="02020603050405020304" pitchFamily="18" charset="0"/>
                <a:ea typeface="华文楷体" panose="02010600040101010101" charset="-122"/>
                <a:cs typeface="Times New Roman" panose="02020603050405020304" pitchFamily="18" charset="0"/>
              </a:rPr>
              <a:t>一</a:t>
            </a:r>
            <a:r>
              <a:rPr lang="zh-CN" altLang="en-US" sz="1400" dirty="0">
                <a:latin typeface="Times New Roman" panose="02020603050405020304" pitchFamily="18" charset="0"/>
                <a:ea typeface="华文楷体" panose="02010600040101010101" charset="-122"/>
                <a:cs typeface="Times New Roman" panose="02020603050405020304" pitchFamily="18" charset="0"/>
              </a:rPr>
              <a:t>是实现微观尺度分析，将研究单元从城市细化到街区、园区甚至具体楼宇，精准识别创业活动的“热点”和“冷点”；二是动态追踪演化路径，观察创业集群从萌芽、成长到成熟或衰落的整个生命周期，揭示其空间动态规律；三是构建复合指标，融合多源数据，更全面、立体地衡量区域的创业活力与创新</a:t>
            </a:r>
            <a:r>
              <a:rPr lang="zh-CN" altLang="en-US" sz="1400" dirty="0" smtClean="0">
                <a:latin typeface="Times New Roman" panose="02020603050405020304" pitchFamily="18" charset="0"/>
                <a:ea typeface="华文楷体" panose="02010600040101010101" charset="-122"/>
                <a:cs typeface="Times New Roman" panose="02020603050405020304" pitchFamily="18" charset="0"/>
              </a:rPr>
              <a:t>环境。</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6</a:t>
            </a:fld>
            <a:endParaRPr lang="zh-CN" altLang="en-US" sz="2000" dirty="0">
              <a:solidFill>
                <a:schemeClr val="tx1"/>
              </a:solidFill>
            </a:endParaRPr>
          </a:p>
        </p:txBody>
      </p:sp>
      <p:sp>
        <p:nvSpPr>
          <p:cNvPr id="6" name="Rectangle 4" descr="浅色上对角线"/>
          <p:cNvSpPr>
            <a:spLocks noChangeArrowheads="1"/>
          </p:cNvSpPr>
          <p:nvPr/>
        </p:nvSpPr>
        <p:spPr bwMode="auto">
          <a:xfrm>
            <a:off x="868680" y="107315"/>
            <a:ext cx="258953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extLst>
      <p:ext uri="{BB962C8B-B14F-4D97-AF65-F5344CB8AC3E}">
        <p14:creationId xmlns:p14="http://schemas.microsoft.com/office/powerpoint/2010/main" val="20974515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a:hlinkClick r:id="" action="ppaction://noaction" highlightClick="1"/>
            <a:hlinkHover r:id="rId3" action="ppaction://hlinksldjump"/>
          </p:cNvPr>
          <p:cNvSpPr>
            <a:spLocks noChangeArrowheads="1"/>
          </p:cNvSpPr>
          <p:nvPr/>
        </p:nvSpPr>
        <p:spPr bwMode="auto">
          <a:xfrm>
            <a:off x="7011566" y="914400"/>
            <a:ext cx="381000" cy="2286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微软雅黑" panose="020B0503020204020204" charset="-122"/>
              <a:ea typeface="微软雅黑" panose="020B0503020204020204" charset="-122"/>
            </a:endParaRPr>
          </a:p>
        </p:txBody>
      </p:sp>
      <p:sp>
        <p:nvSpPr>
          <p:cNvPr id="23559" name="Rectangle 7"/>
          <p:cNvSpPr>
            <a:spLocks noGrp="1" noRot="1" noChangeArrowheads="1"/>
          </p:cNvSpPr>
          <p:nvPr>
            <p:ph idx="1"/>
          </p:nvPr>
        </p:nvSpPr>
        <p:spPr>
          <a:xfrm>
            <a:off x="1520825" y="914400"/>
            <a:ext cx="9478608" cy="5166360"/>
          </a:xfrm>
          <a:ln>
            <a:noFill/>
          </a:ln>
        </p:spPr>
        <p:txBody>
          <a:bodyPr>
            <a:noAutofit/>
          </a:bodyPr>
          <a:lstStyle/>
          <a:p>
            <a:pPr marL="571500" indent="-342900" algn="l" fontAlgn="auto">
              <a:lnSpc>
                <a:spcPct val="150000"/>
              </a:lnSpc>
              <a:spcBef>
                <a:spcPts val="0"/>
              </a:spcBef>
              <a:buClrTx/>
              <a:buSzTx/>
              <a:buFont typeface="Wingdings" panose="05000000000000000000" charset="0"/>
              <a:buChar char="Ø"/>
            </a:pPr>
            <a:r>
              <a:rPr lang="zh-CN" altLang="en-US" sz="2400" b="1" dirty="0" smtClean="0">
                <a:latin typeface="华文楷体" panose="02010600040101010101" charset="-122"/>
                <a:ea typeface="华文楷体" panose="02010600040101010101" charset="-122"/>
              </a:rPr>
              <a:t>文献</a:t>
            </a:r>
            <a:r>
              <a:rPr lang="zh-CN" altLang="en-US" sz="2400" b="1" dirty="0">
                <a:latin typeface="华文楷体" panose="02010600040101010101" charset="-122"/>
                <a:ea typeface="华文楷体" panose="02010600040101010101" charset="-122"/>
              </a:rPr>
              <a:t>总结</a:t>
            </a:r>
          </a:p>
          <a:p>
            <a:pPr>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地理因素通过空间依赖和空间异质性两大机制，对创业活动产生着根本性影响</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Bef>
                <a:spcPts val="0"/>
              </a:spcBef>
            </a:pPr>
            <a:r>
              <a:rPr lang="zh-CN" altLang="en-US" sz="2400" dirty="0">
                <a:latin typeface="Times New Roman" panose="02020603050405020304" pitchFamily="18" charset="0"/>
                <a:ea typeface="华文楷体" panose="02010600040101010101" charset="-122"/>
                <a:cs typeface="Times New Roman" panose="02020603050405020304" pitchFamily="18" charset="0"/>
              </a:rPr>
              <a:t>忽视空间视角的研究将难以把握创业活动的真实图景</a:t>
            </a: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a:t>
            </a:r>
            <a:endParaRPr lang="en-US" altLang="zh-CN" sz="2400" dirty="0" smtClean="0">
              <a:latin typeface="Times New Roman" panose="02020603050405020304" pitchFamily="18" charset="0"/>
              <a:ea typeface="华文楷体" panose="02010600040101010101" charset="-122"/>
              <a:cs typeface="Times New Roman" panose="02020603050405020304" pitchFamily="18" charset="0"/>
            </a:endParaRPr>
          </a:p>
          <a:p>
            <a:pPr>
              <a:lnSpc>
                <a:spcPct val="150000"/>
              </a:lnSpc>
              <a:spcBef>
                <a:spcPts val="0"/>
              </a:spcBef>
            </a:pPr>
            <a:r>
              <a:rPr lang="zh-CN" altLang="en-US" sz="2400" dirty="0" smtClean="0">
                <a:latin typeface="Times New Roman" panose="02020603050405020304" pitchFamily="18" charset="0"/>
                <a:ea typeface="华文楷体" panose="02010600040101010101" charset="-122"/>
                <a:cs typeface="Times New Roman" panose="02020603050405020304" pitchFamily="18" charset="0"/>
              </a:rPr>
              <a:t>地理</a:t>
            </a:r>
            <a:r>
              <a:rPr lang="zh-CN" altLang="en-US" sz="2400" dirty="0">
                <a:latin typeface="Times New Roman" panose="02020603050405020304" pitchFamily="18" charset="0"/>
                <a:ea typeface="华文楷体" panose="02010600040101010101" charset="-122"/>
                <a:cs typeface="Times New Roman" panose="02020603050405020304" pitchFamily="18" charset="0"/>
              </a:rPr>
              <a:t>空间大数据的发展，为我们更精细、动态、深入地识别和测度这些影响提供了前所未有的可能，有望推动创业地理研究进入一个全新的阶段。</a:t>
            </a:r>
            <a:endParaRPr lang="zh-CN" altLang="en-US" sz="2400" dirty="0">
              <a:latin typeface="Times New Roman" panose="02020603050405020304" pitchFamily="18" charset="0"/>
              <a:ea typeface="华文楷体" panose="02010600040101010101" charset="-122"/>
              <a:cs typeface="Times New Roman" panose="02020603050405020304" pitchFamily="18" charset="0"/>
            </a:endParaRPr>
          </a:p>
        </p:txBody>
      </p:sp>
      <p:sp>
        <p:nvSpPr>
          <p:cNvPr id="5"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7</a:t>
            </a:fld>
            <a:endParaRPr lang="zh-CN" altLang="en-US" sz="2000" dirty="0">
              <a:solidFill>
                <a:schemeClr val="tx1"/>
              </a:solidFill>
            </a:endParaRPr>
          </a:p>
        </p:txBody>
      </p:sp>
      <p:sp>
        <p:nvSpPr>
          <p:cNvPr id="6" name="Rectangle 4" descr="浅色上对角线"/>
          <p:cNvSpPr>
            <a:spLocks noChangeArrowheads="1"/>
          </p:cNvSpPr>
          <p:nvPr/>
        </p:nvSpPr>
        <p:spPr bwMode="auto">
          <a:xfrm>
            <a:off x="861695" y="107315"/>
            <a:ext cx="2642870" cy="664210"/>
          </a:xfrm>
          <a:prstGeom prst="rect">
            <a:avLst/>
          </a:prstGeom>
          <a:pattFill prst="ltUpDiag">
            <a:fgClr>
              <a:srgbClr val="CCFFCC"/>
            </a:fgClr>
            <a:bgClr>
              <a:schemeClr val="bg1"/>
            </a:bgClr>
          </a:pattFill>
          <a:ln w="3175">
            <a:solidFill>
              <a:schemeClr val="accent6">
                <a:lumMod val="50000"/>
              </a:schemeClr>
            </a:solidFill>
            <a:miter lim="800000"/>
          </a:ln>
          <a:effectLst>
            <a:outerShdw blurRad="50800" dist="38100" dir="5400000" algn="t" rotWithShape="0">
              <a:prstClr val="black">
                <a:alpha val="40000"/>
              </a:prstClr>
            </a:outerShdw>
          </a:effectLst>
        </p:spPr>
        <p:txBody>
          <a:bodyPr lIns="198000" tIns="46800" rIns="198000" bIns="46800" anchor="ctr"/>
          <a:lstStyle/>
          <a:p>
            <a:pPr eaLnBrk="0" hangingPunct="0">
              <a:defRPr/>
            </a:pPr>
            <a:r>
              <a:rPr kumimoji="1" lang="zh-CN" altLang="en-US" sz="2800" b="1" dirty="0">
                <a:solidFill>
                  <a:schemeClr val="accent1">
                    <a:lumMod val="50000"/>
                  </a:schemeClr>
                </a:solidFill>
                <a:effectLst>
                  <a:outerShdw blurRad="38100" dist="38100" dir="2700000" algn="tl">
                    <a:srgbClr val="C0C0C0"/>
                  </a:outerShdw>
                </a:effectLst>
                <a:latin typeface="微软雅黑" panose="020B0503020204020204" charset="-122"/>
                <a:ea typeface="微软雅黑" panose="020B0503020204020204" charset="-122"/>
              </a:rPr>
              <a:t>二、文献述评</a:t>
            </a:r>
          </a:p>
        </p:txBody>
      </p:sp>
      <p:sp>
        <p:nvSpPr>
          <p:cNvPr id="2" name="矩形 1"/>
          <p:cNvSpPr/>
          <p:nvPr/>
        </p:nvSpPr>
        <p:spPr>
          <a:xfrm>
            <a:off x="22860" y="914400"/>
            <a:ext cx="375285" cy="458025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5-08-21_135334_841"/>
          <p:cNvPicPr>
            <a:picLocks noChangeAspect="1"/>
          </p:cNvPicPr>
          <p:nvPr/>
        </p:nvPicPr>
        <p:blipFill>
          <a:blip r:embed="rId2"/>
          <a:stretch>
            <a:fillRect/>
          </a:stretch>
        </p:blipFill>
        <p:spPr>
          <a:xfrm>
            <a:off x="500438" y="-72736"/>
            <a:ext cx="11691562" cy="6681355"/>
          </a:xfrm>
          <a:prstGeom prst="rect">
            <a:avLst/>
          </a:prstGeom>
        </p:spPr>
      </p:pic>
      <p:sp>
        <p:nvSpPr>
          <p:cNvPr id="52" name="圆角矩形 51"/>
          <p:cNvSpPr/>
          <p:nvPr/>
        </p:nvSpPr>
        <p:spPr>
          <a:xfrm>
            <a:off x="1817489" y="856749"/>
            <a:ext cx="8222187" cy="2405890"/>
          </a:xfrm>
          <a:prstGeom prst="roundRect">
            <a:avLst/>
          </a:prstGeom>
          <a:ln>
            <a:noFil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3" name="矩形 2"/>
          <p:cNvSpPr/>
          <p:nvPr/>
        </p:nvSpPr>
        <p:spPr>
          <a:xfrm>
            <a:off x="-83121" y="714490"/>
            <a:ext cx="516245" cy="471259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dirty="0">
                <a:latin typeface="华文中宋" panose="02010600040101010101" pitchFamily="2" charset="-122"/>
                <a:ea typeface="华文中宋" panose="02010600040101010101" pitchFamily="2" charset="-122"/>
              </a:rPr>
              <a:t>宏观经济统计分析与写作</a:t>
            </a:r>
          </a:p>
        </p:txBody>
      </p:sp>
      <p:sp>
        <p:nvSpPr>
          <p:cNvPr id="7" name="灯片编号占位符 6"/>
          <p:cNvSpPr>
            <a:spLocks noGrp="1"/>
          </p:cNvSpPr>
          <p:nvPr>
            <p:ph type="sldNum" sz="quarter" idx="12"/>
          </p:nvPr>
        </p:nvSpPr>
        <p:spPr>
          <a:xfrm>
            <a:off x="10888524" y="6619009"/>
            <a:ext cx="932884" cy="311727"/>
          </a:xfrm>
        </p:spPr>
        <p:txBody>
          <a:bodyPr/>
          <a:lstStyle/>
          <a:p>
            <a:fld id="{9A0DB2DC-4C9A-4742-B13C-FB6460FD3503}" type="slidenum">
              <a:rPr lang="zh-CN" altLang="en-US" sz="2000">
                <a:solidFill>
                  <a:schemeClr val="tx1"/>
                </a:solidFill>
              </a:rPr>
              <a:t>8</a:t>
            </a:fld>
            <a:endParaRPr lang="zh-CN" altLang="en-US" sz="2000" dirty="0">
              <a:solidFill>
                <a:schemeClr val="tx1"/>
              </a:solidFill>
            </a:endParaRPr>
          </a:p>
        </p:txBody>
      </p:sp>
      <p:sp>
        <p:nvSpPr>
          <p:cNvPr id="10" name="Rectangle 4"/>
          <p:cNvSpPr>
            <a:spLocks noGrp="1" noChangeArrowheads="1"/>
          </p:cNvSpPr>
          <p:nvPr/>
        </p:nvSpPr>
        <p:spPr>
          <a:xfrm>
            <a:off x="871369" y="856615"/>
            <a:ext cx="10825227" cy="11112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第二</a:t>
            </a:r>
            <a:r>
              <a:rPr lang="zh-CN" altLang="en-US" sz="44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节 研究</a:t>
            </a:r>
            <a:r>
              <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设计：数据、指标与</a:t>
            </a:r>
            <a:r>
              <a:rPr lang="zh-CN" altLang="en-US" sz="4400" b="1" dirty="0" smtClean="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方法</a:t>
            </a:r>
            <a:endParaRPr lang="zh-CN" altLang="en-US" sz="4400" b="1" dirty="0">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endParaRPr>
          </a:p>
        </p:txBody>
      </p:sp>
      <p:sp>
        <p:nvSpPr>
          <p:cNvPr id="13" name="Rectangle 9"/>
          <p:cNvSpPr txBox="1">
            <a:spLocks noChangeArrowheads="1"/>
          </p:cNvSpPr>
          <p:nvPr/>
        </p:nvSpPr>
        <p:spPr>
          <a:xfrm>
            <a:off x="1992769" y="2496755"/>
            <a:ext cx="8735060" cy="2997900"/>
          </a:xfrm>
          <a:prstGeom prst="rect">
            <a:avLst/>
          </a:prstGeom>
          <a:ln w="25400">
            <a:noFill/>
          </a:ln>
          <a:effectLst>
            <a:outerShdw blurRad="50800" dist="50800" dir="5400000" algn="ctr" rotWithShape="0">
              <a:schemeClr val="accent5">
                <a:lumMod val="20000"/>
                <a:lumOff val="80000"/>
              </a:schemeClr>
            </a:outerShdw>
          </a:effectLst>
        </p:spPr>
        <p:txBody>
          <a:bodyPr vert="horz" lIns="91440" tIns="45720" rIns="91440" bIns="4572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一、数据：地理空间大</a:t>
            </a:r>
            <a:r>
              <a:rPr lang="zh-CN" altLang="en-US" sz="3600" b="1" dirty="0" smtClean="0">
                <a:solidFill>
                  <a:srgbClr val="0070C0"/>
                </a:solidFill>
                <a:latin typeface="楷体" panose="02010609060101010101" charset="-122"/>
                <a:ea typeface="楷体" panose="02010609060101010101" charset="-122"/>
                <a:sym typeface="+mn-ea"/>
              </a:rPr>
              <a:t>数据</a:t>
            </a:r>
            <a:endParaRPr lang="zh-CN" altLang="en-US" sz="3600" b="1" dirty="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二、指标：莫兰</a:t>
            </a:r>
            <a:r>
              <a:rPr lang="zh-CN" altLang="en-US" sz="3600" b="1" dirty="0" smtClean="0">
                <a:solidFill>
                  <a:srgbClr val="0070C0"/>
                </a:solidFill>
                <a:latin typeface="楷体" panose="02010609060101010101" charset="-122"/>
                <a:ea typeface="楷体" panose="02010609060101010101" charset="-122"/>
                <a:sym typeface="+mn-ea"/>
              </a:rPr>
              <a:t>指数</a:t>
            </a:r>
            <a:endParaRPr lang="en-US" altLang="zh-CN" sz="3600" b="1" dirty="0" smtClean="0">
              <a:solidFill>
                <a:srgbClr val="0070C0"/>
              </a:solidFill>
              <a:latin typeface="楷体" panose="02010609060101010101" charset="-122"/>
              <a:ea typeface="楷体" panose="02010609060101010101" charset="-122"/>
              <a:sym typeface="+mn-ea"/>
            </a:endParaRPr>
          </a:p>
          <a:p>
            <a:pPr algn="l">
              <a:lnSpc>
                <a:spcPct val="150000"/>
              </a:lnSpc>
            </a:pPr>
            <a:r>
              <a:rPr lang="zh-CN" altLang="en-US" sz="3600" b="1" dirty="0">
                <a:solidFill>
                  <a:srgbClr val="0070C0"/>
                </a:solidFill>
                <a:latin typeface="楷体" panose="02010609060101010101" charset="-122"/>
                <a:ea typeface="楷体" panose="02010609060101010101" charset="-122"/>
                <a:sym typeface="+mn-ea"/>
              </a:rPr>
              <a:t>三、方法：地理加权回归模型（</a:t>
            </a:r>
            <a:r>
              <a:rPr lang="en-US" altLang="zh-CN" sz="3600" b="1" dirty="0">
                <a:solidFill>
                  <a:srgbClr val="0070C0"/>
                </a:solidFill>
                <a:latin typeface="楷体" panose="02010609060101010101" charset="-122"/>
                <a:ea typeface="楷体" panose="02010609060101010101" charset="-122"/>
                <a:sym typeface="+mn-ea"/>
              </a:rPr>
              <a:t>GWR</a:t>
            </a:r>
            <a:r>
              <a:rPr lang="zh-CN" altLang="en-US" sz="3600" b="1" dirty="0">
                <a:solidFill>
                  <a:srgbClr val="0070C0"/>
                </a:solidFill>
                <a:latin typeface="楷体" panose="02010609060101010101" charset="-122"/>
                <a:ea typeface="楷体" panose="02010609060101010101" charset="-122"/>
                <a:sym typeface="+mn-ea"/>
              </a:rPr>
              <a:t>）</a:t>
            </a:r>
            <a:endParaRPr lang="zh-CN" altLang="en-US" sz="3600" b="1" dirty="0">
              <a:solidFill>
                <a:srgbClr val="0070C0"/>
              </a:solidFill>
              <a:latin typeface="楷体" panose="02010609060101010101" charset="-122"/>
              <a:ea typeface="楷体" panose="02010609060101010101" charset="-122"/>
              <a:sym typeface="+mn-ea"/>
            </a:endParaRPr>
          </a:p>
        </p:txBody>
      </p:sp>
      <p:sp>
        <p:nvSpPr>
          <p:cNvPr id="2" name="矩形 1"/>
          <p:cNvSpPr/>
          <p:nvPr/>
        </p:nvSpPr>
        <p:spPr>
          <a:xfrm>
            <a:off x="-43815" y="1025525"/>
            <a:ext cx="461010" cy="412750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b="1">
                <a:ln>
                  <a:noFill/>
                </a:ln>
              </a:rPr>
              <a:t>宏观经济监测统计分析</a:t>
            </a:r>
          </a:p>
        </p:txBody>
      </p:sp>
      <p:sp>
        <p:nvSpPr>
          <p:cNvPr id="4" name="矩形 3"/>
          <p:cNvSpPr/>
          <p:nvPr/>
        </p:nvSpPr>
        <p:spPr>
          <a:xfrm>
            <a:off x="22860" y="978535"/>
            <a:ext cx="375285" cy="451612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a:solidFill>
                  <a:schemeClr val="bg1"/>
                </a:solidFill>
                <a:sym typeface="+mn-ea"/>
              </a:rPr>
              <a:t>经济统计案例分析</a:t>
            </a:r>
            <a:endParaRPr lang="zh-CN" altLang="en-US" sz="2800" b="1">
              <a:solidFill>
                <a:schemeClr val="bg1"/>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mE0ZGFhNTg2NGIxM2MwYzc0MGFhNjc1YjQzMGNlMWIi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73</TotalTime>
  <Words>3580</Words>
  <Application>Microsoft Office PowerPoint</Application>
  <PresentationFormat>宽屏</PresentationFormat>
  <Paragraphs>275</Paragraphs>
  <Slides>30</Slides>
  <Notes>4</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1</vt:i4>
      </vt:variant>
      <vt:variant>
        <vt:lpstr>幻灯片标题</vt:lpstr>
      </vt:variant>
      <vt:variant>
        <vt:i4>30</vt:i4>
      </vt:variant>
    </vt:vector>
  </HeadingPairs>
  <TitlesOfParts>
    <vt:vector size="45" baseType="lpstr">
      <vt:lpstr>黑体</vt:lpstr>
      <vt:lpstr>华文楷体</vt:lpstr>
      <vt:lpstr>华文隶书</vt:lpstr>
      <vt:lpstr>华文中宋</vt:lpstr>
      <vt:lpstr>楷体</vt:lpstr>
      <vt:lpstr>宋体</vt:lpstr>
      <vt:lpstr>微软雅黑</vt:lpstr>
      <vt:lpstr>Arial</vt:lpstr>
      <vt:lpstr>Calibri</vt:lpstr>
      <vt:lpstr>Calibri Light</vt:lpstr>
      <vt:lpstr>Times New Roman</vt:lpstr>
      <vt:lpstr>Wingdings</vt:lpstr>
      <vt:lpstr>1_Office 主题</vt:lpstr>
      <vt:lpstr>2_Office 主题</vt:lpstr>
      <vt:lpstr>MathType 7.0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Boran</cp:lastModifiedBy>
  <cp:revision>102</cp:revision>
  <dcterms:created xsi:type="dcterms:W3CDTF">2015-12-05T08:51:00Z</dcterms:created>
  <dcterms:modified xsi:type="dcterms:W3CDTF">2026-07-26T16:32:50Z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5EB457806B3E459789E6A3B51E5D466F_13</vt:lpwstr>
  </property>
  <property fmtid="{D5CDD505-2E9C-101B-9397-08002B2CF9AE}" pid="3" name="KSOProductBuildVer">
    <vt:lpwstr>2052-12.1.0.26895</vt:lpwstr>
  </property>
  <property fmtid="{D5CDD505-2E9C-101B-9397-08002B2CF9AE}" pid="4" name="KSOTemplateUUID">
    <vt:lpwstr>v1.0_mb_46fif/lngfIZSzxymcPcdg==</vt:lpwstr>
  </property>
</Properties>
</file>