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 id="2147483661" r:id="rId2"/>
  </p:sldMasterIdLst>
  <p:notesMasterIdLst>
    <p:notesMasterId r:id="rId27"/>
  </p:notesMasterIdLst>
  <p:sldIdLst>
    <p:sldId id="369" r:id="rId3"/>
    <p:sldId id="352" r:id="rId4"/>
    <p:sldId id="370" r:id="rId5"/>
    <p:sldId id="268" r:id="rId6"/>
    <p:sldId id="303" r:id="rId7"/>
    <p:sldId id="391" r:id="rId8"/>
    <p:sldId id="371" r:id="rId9"/>
    <p:sldId id="354" r:id="rId10"/>
    <p:sldId id="384" r:id="rId11"/>
    <p:sldId id="385" r:id="rId12"/>
    <p:sldId id="386" r:id="rId13"/>
    <p:sldId id="402" r:id="rId14"/>
    <p:sldId id="405" r:id="rId15"/>
    <p:sldId id="406" r:id="rId16"/>
    <p:sldId id="408" r:id="rId17"/>
    <p:sldId id="410" r:id="rId18"/>
    <p:sldId id="411" r:id="rId19"/>
    <p:sldId id="413" r:id="rId20"/>
    <p:sldId id="415" r:id="rId21"/>
    <p:sldId id="418" r:id="rId22"/>
    <p:sldId id="420" r:id="rId23"/>
    <p:sldId id="373" r:id="rId24"/>
    <p:sldId id="339" r:id="rId25"/>
    <p:sldId id="42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0" d="100"/>
          <a:sy n="70" d="100"/>
        </p:scale>
        <p:origin x="926" y="3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7A54AE-E28B-4533-A456-B756823B96D8}" type="datetimeFigureOut">
              <a:rPr lang="zh-CN" altLang="en-US" smtClean="0"/>
              <a:t>2026/7/24</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1BB924-0F29-4611-A8B9-E5E73D23299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72647" y="6312535"/>
            <a:ext cx="2743725" cy="365125"/>
          </a:xfrm>
        </p:spPr>
        <p:txBody>
          <a:bodyPr/>
          <a:lstStyle/>
          <a:p>
            <a:r>
              <a:rPr lang="en-US" altLang="zh-CN"/>
              <a:t>1·</a:t>
            </a: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r>
              <a:rPr lang="en-US" altLang="zh-CN"/>
              <a:t>·</a:t>
            </a:r>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10" name="矩形 9"/>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5" name="矩形 4"/>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wmf"/><Relationship Id="rId7" Type="http://schemas.openxmlformats.org/officeDocument/2006/relationships/image" Target="../media/image9.wmf"/><Relationship Id="rId2" Type="http://schemas.openxmlformats.org/officeDocument/2006/relationships/oleObject" Target="../embeddings/oleObject3.bin"/><Relationship Id="rId1" Type="http://schemas.openxmlformats.org/officeDocument/2006/relationships/slideLayout" Target="../slideLayouts/slideLayout2.xml"/><Relationship Id="rId6" Type="http://schemas.openxmlformats.org/officeDocument/2006/relationships/oleObject" Target="../embeddings/oleObject5.bin"/><Relationship Id="rId5" Type="http://schemas.openxmlformats.org/officeDocument/2006/relationships/image" Target="../media/image8.wmf"/><Relationship Id="rId4" Type="http://schemas.openxmlformats.org/officeDocument/2006/relationships/oleObject" Target="../embeddings/oleObject4.bin"/></Relationships>
</file>

<file path=ppt/slides/_rels/slide11.xml.rels><?xml version="1.0" encoding="UTF-8" standalone="yes"?>
<Relationships xmlns="http://schemas.openxmlformats.org/package/2006/relationships"><Relationship Id="rId3" Type="http://schemas.openxmlformats.org/officeDocument/2006/relationships/image" Target="../media/image10.wmf"/><Relationship Id="rId7" Type="http://schemas.openxmlformats.org/officeDocument/2006/relationships/image" Target="../media/image12.wmf"/><Relationship Id="rId2" Type="http://schemas.openxmlformats.org/officeDocument/2006/relationships/oleObject" Target="../embeddings/oleObject6.bin"/><Relationship Id="rId1" Type="http://schemas.openxmlformats.org/officeDocument/2006/relationships/slideLayout" Target="../slideLayouts/slideLayout2.xml"/><Relationship Id="rId6" Type="http://schemas.openxmlformats.org/officeDocument/2006/relationships/oleObject" Target="../embeddings/oleObject8.bin"/><Relationship Id="rId5" Type="http://schemas.openxmlformats.org/officeDocument/2006/relationships/image" Target="../media/image11.wmf"/><Relationship Id="rId4" Type="http://schemas.openxmlformats.org/officeDocument/2006/relationships/oleObject" Target="../embeddings/oleObject7.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9.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6.wmf"/><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微信图片_2025-08-21_134516_064"/>
          <p:cNvPicPr>
            <a:picLocks noChangeAspect="1"/>
          </p:cNvPicPr>
          <p:nvPr/>
        </p:nvPicPr>
        <p:blipFill>
          <a:blip r:embed="rId2"/>
          <a:stretch>
            <a:fillRect/>
          </a:stretch>
        </p:blipFill>
        <p:spPr>
          <a:xfrm>
            <a:off x="933061" y="-74646"/>
            <a:ext cx="11258939" cy="6690049"/>
          </a:xfrm>
          <a:prstGeom prst="rect">
            <a:avLst/>
          </a:prstGeom>
        </p:spPr>
      </p:pic>
      <p:sp>
        <p:nvSpPr>
          <p:cNvPr id="4" name="圆角矩形 3"/>
          <p:cNvSpPr/>
          <p:nvPr/>
        </p:nvSpPr>
        <p:spPr>
          <a:xfrm>
            <a:off x="2145561" y="1236980"/>
            <a:ext cx="8609330" cy="2882265"/>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圆角矩形 4"/>
          <p:cNvSpPr/>
          <p:nvPr/>
        </p:nvSpPr>
        <p:spPr>
          <a:xfrm>
            <a:off x="1191260" y="906145"/>
            <a:ext cx="9809480" cy="4566920"/>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100000"/>
              </a:lnSpc>
              <a:spcBef>
                <a:spcPts val="1200"/>
              </a:spcBef>
              <a:buClrTx/>
              <a:buSzTx/>
              <a:buNone/>
            </a:pP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第十一章 </a:t>
            </a:r>
            <a:b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b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  </a:t>
            </a:r>
            <a:r>
              <a:rPr lang="zh-CN" altLang="en-US" sz="54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机器学习方法：我国数据要素生产力评价与预测</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rPr>
              <a:t>经济统计案例分析</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95985"/>
            <a:ext cx="10539095" cy="5882640"/>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（一）指标权重测算</a:t>
            </a: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rPr>
              <a:t>计算得到第</a:t>
            </a:r>
            <a:r>
              <a:rPr lang="zh-CN" altLang="en-US" sz="2400" i="1" dirty="0">
                <a:latin typeface="Times New Roman" panose="02020603050405020304" pitchFamily="18" charset="0"/>
                <a:ea typeface="华文楷体" panose="02010600040101010101" charset="-122"/>
                <a:cs typeface="Times New Roman" panose="02020603050405020304" pitchFamily="18" charset="0"/>
              </a:rPr>
              <a:t>i</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个样本中</a:t>
            </a:r>
            <a:r>
              <a:rPr lang="zh-CN" altLang="en-US" sz="2400" i="1" dirty="0">
                <a:latin typeface="Times New Roman" panose="02020603050405020304" pitchFamily="18" charset="0"/>
                <a:ea typeface="华文楷体" panose="02010600040101010101" charset="-122"/>
                <a:cs typeface="Times New Roman" panose="02020603050405020304" pitchFamily="18" charset="0"/>
              </a:rPr>
              <a:t>j</a:t>
            </a:r>
            <a:r>
              <a:rPr lang="zh-CN" altLang="en-US" sz="2400" dirty="0">
                <a:latin typeface="Times New Roman" panose="02020603050405020304" pitchFamily="18" charset="0"/>
                <a:ea typeface="华文楷体" panose="02010600040101010101" charset="-122"/>
                <a:cs typeface="Times New Roman" panose="02020603050405020304" pitchFamily="18" charset="0"/>
              </a:rPr>
              <a:t>指标所占的比重，也即其出现的概率为：</a:t>
            </a:r>
          </a:p>
          <a:p>
            <a:pPr indent="711200" algn="just" defTabSz="266700" fontAlgn="auto">
              <a:lnSpc>
                <a:spcPct val="150000"/>
              </a:lnSpc>
              <a:spcBef>
                <a:spcPts val="0"/>
              </a:spcBef>
              <a:spcAft>
                <a:spcPct val="0"/>
              </a:spcAft>
            </a:pPr>
            <a:r>
              <a:rPr lang="en-US" altLang="zh-CN" sz="2400" dirty="0">
                <a:latin typeface="Times New Roman" panose="02020603050405020304" pitchFamily="18" charset="0"/>
                <a:ea typeface="华文楷体" panose="02010600040101010101" charset="-122"/>
                <a:cs typeface="Times New Roman" panose="02020603050405020304" pitchFamily="18" charset="0"/>
              </a:rPr>
              <a:t>                                                                                        （11.3）</a:t>
            </a:r>
          </a:p>
          <a:p>
            <a:pPr indent="711200" algn="just" defTabSz="266700" fontAlgn="auto">
              <a:lnSpc>
                <a:spcPct val="150000"/>
              </a:lnSpc>
              <a:spcBef>
                <a:spcPts val="0"/>
              </a:spcBef>
              <a:spcAft>
                <a:spcPct val="0"/>
              </a:spcAft>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rPr>
              <a:t>根据公式（11.3）计算各指标信息熵：</a:t>
            </a:r>
          </a:p>
          <a:p>
            <a:pPr indent="711200" algn="just" defTabSz="266700" fontAlgn="auto">
              <a:lnSpc>
                <a:spcPct val="150000"/>
              </a:lnSpc>
              <a:spcBef>
                <a:spcPts val="0"/>
              </a:spcBef>
              <a:spcAft>
                <a:spcPct val="0"/>
              </a:spcAft>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en-US" altLang="zh-CN" sz="2400" dirty="0">
                <a:latin typeface="Times New Roman" panose="02020603050405020304" pitchFamily="18" charset="0"/>
                <a:ea typeface="华文楷体" panose="02010600040101010101" charset="-122"/>
                <a:cs typeface="Times New Roman" panose="02020603050405020304" pitchFamily="18" charset="0"/>
                <a:sym typeface="+mn-ea"/>
              </a:rPr>
              <a:t>（11.4）</a:t>
            </a:r>
          </a:p>
          <a:p>
            <a:pPr indent="711200" algn="just" defTabSz="266700" fontAlgn="auto">
              <a:lnSpc>
                <a:spcPct val="150000"/>
              </a:lnSpc>
              <a:spcBef>
                <a:spcPts val="0"/>
              </a:spcBef>
              <a:spcAft>
                <a:spcPct val="0"/>
              </a:spcAft>
            </a:pPr>
            <a:endPar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endParaRP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由此得各指标权重为：</a:t>
            </a:r>
            <a:r>
              <a:rPr lang="en-US" altLang="zh-CN" sz="2400" dirty="0">
                <a:latin typeface="Times New Roman" panose="02020603050405020304" pitchFamily="18" charset="0"/>
                <a:ea typeface="华文楷体" panose="02010600040101010101" charset="-122"/>
                <a:cs typeface="Times New Roman" panose="02020603050405020304" pitchFamily="18" charset="0"/>
                <a:sym typeface="+mn-ea"/>
              </a:rPr>
              <a:t>                                                （11.5）</a:t>
            </a:r>
            <a:endPar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endParaRPr>
          </a:p>
          <a:p>
            <a:pPr indent="711200" algn="just" defTabSz="266700" fontAlgn="auto">
              <a:lnSpc>
                <a:spcPct val="150000"/>
              </a:lnSpc>
              <a:spcBef>
                <a:spcPts val="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sym typeface="+mn-ea"/>
            </a:endParaRPr>
          </a:p>
          <a:p>
            <a:pPr indent="711200" algn="just" defTabSz="266700" fontAlgn="auto">
              <a:lnSpc>
                <a:spcPct val="150000"/>
              </a:lnSpc>
              <a:spcBef>
                <a:spcPts val="0"/>
              </a:spcBef>
              <a:spcAft>
                <a:spcPct val="0"/>
              </a:spcAft>
            </a:pPr>
            <a:endParaRPr lang="en-US" altLang="zh-CN" sz="2400" dirty="0">
              <a:latin typeface="华文楷体" panose="02010600040101010101" charset="-122"/>
              <a:ea typeface="华文楷体" panose="02010600040101010101" charset="-122"/>
              <a:cs typeface="华文楷体" panose="02010600040101010101" charset="-122"/>
              <a:sym typeface="+mn-ea"/>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9</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9270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二、数据要素生产力指数测算</a:t>
            </a:r>
          </a:p>
        </p:txBody>
      </p:sp>
      <p:graphicFrame>
        <p:nvGraphicFramePr>
          <p:cNvPr id="2" name="对象 -2147482622"/>
          <p:cNvGraphicFramePr>
            <a:graphicFrameLocks noChangeAspect="1"/>
          </p:cNvGraphicFramePr>
          <p:nvPr/>
        </p:nvGraphicFramePr>
        <p:xfrm>
          <a:off x="4310380" y="2046605"/>
          <a:ext cx="1622425" cy="1130935"/>
        </p:xfrm>
        <a:graphic>
          <a:graphicData uri="http://schemas.openxmlformats.org/presentationml/2006/ole">
            <mc:AlternateContent xmlns:mc="http://schemas.openxmlformats.org/markup-compatibility/2006">
              <mc:Choice xmlns:v="urn:schemas-microsoft-com:vml" Requires="v">
                <p:oleObj r:id="rId2" imgW="723900" imgH="647700" progId="Equation.DSMT4">
                  <p:embed/>
                </p:oleObj>
              </mc:Choice>
              <mc:Fallback>
                <p:oleObj r:id="rId2" imgW="723900" imgH="647700" progId="Equation.DSMT4">
                  <p:embed/>
                  <p:pic>
                    <p:nvPicPr>
                      <p:cNvPr id="0" name="图片 6"/>
                      <p:cNvPicPr/>
                      <p:nvPr/>
                    </p:nvPicPr>
                    <p:blipFill>
                      <a:blip r:embed="rId3"/>
                      <a:stretch>
                        <a:fillRect/>
                      </a:stretch>
                    </p:blipFill>
                    <p:spPr>
                      <a:xfrm>
                        <a:off x="4310380" y="2046605"/>
                        <a:ext cx="1622425" cy="1130935"/>
                      </a:xfrm>
                      <a:prstGeom prst="rect">
                        <a:avLst/>
                      </a:prstGeom>
                      <a:noFill/>
                      <a:ln w="38100">
                        <a:noFill/>
                        <a:miter/>
                      </a:ln>
                    </p:spPr>
                  </p:pic>
                </p:oleObj>
              </mc:Fallback>
            </mc:AlternateContent>
          </a:graphicData>
        </a:graphic>
      </p:graphicFrame>
      <p:graphicFrame>
        <p:nvGraphicFramePr>
          <p:cNvPr id="4" name="对象 -2147482621"/>
          <p:cNvGraphicFramePr>
            <a:graphicFrameLocks noChangeAspect="1"/>
          </p:cNvGraphicFramePr>
          <p:nvPr/>
        </p:nvGraphicFramePr>
        <p:xfrm>
          <a:off x="4292600" y="3898900"/>
          <a:ext cx="2150745" cy="652780"/>
        </p:xfrm>
        <a:graphic>
          <a:graphicData uri="http://schemas.openxmlformats.org/presentationml/2006/ole">
            <mc:AlternateContent xmlns:mc="http://schemas.openxmlformats.org/markup-compatibility/2006">
              <mc:Choice xmlns:v="urn:schemas-microsoft-com:vml" Requires="v">
                <p:oleObj r:id="rId4" imgW="1422400" imgH="431800" progId="Equation.DSMT4">
                  <p:embed/>
                </p:oleObj>
              </mc:Choice>
              <mc:Fallback>
                <p:oleObj r:id="rId4" imgW="1422400" imgH="431800" progId="Equation.DSMT4">
                  <p:embed/>
                  <p:pic>
                    <p:nvPicPr>
                      <p:cNvPr id="0" name="图片 7"/>
                      <p:cNvPicPr/>
                      <p:nvPr/>
                    </p:nvPicPr>
                    <p:blipFill>
                      <a:blip r:embed="rId5"/>
                      <a:stretch>
                        <a:fillRect/>
                      </a:stretch>
                    </p:blipFill>
                    <p:spPr>
                      <a:xfrm>
                        <a:off x="4292600" y="3898900"/>
                        <a:ext cx="2150745" cy="652780"/>
                      </a:xfrm>
                      <a:prstGeom prst="rect">
                        <a:avLst/>
                      </a:prstGeom>
                      <a:noFill/>
                      <a:ln w="38100">
                        <a:noFill/>
                        <a:miter/>
                      </a:ln>
                    </p:spPr>
                  </p:pic>
                </p:oleObj>
              </mc:Fallback>
            </mc:AlternateContent>
          </a:graphicData>
        </a:graphic>
      </p:graphicFrame>
      <p:graphicFrame>
        <p:nvGraphicFramePr>
          <p:cNvPr id="5" name="对象 -2147482620"/>
          <p:cNvGraphicFramePr>
            <a:graphicFrameLocks noChangeAspect="1"/>
          </p:cNvGraphicFramePr>
          <p:nvPr/>
        </p:nvGraphicFramePr>
        <p:xfrm>
          <a:off x="4774565" y="4777105"/>
          <a:ext cx="1321435" cy="872490"/>
        </p:xfrm>
        <a:graphic>
          <a:graphicData uri="http://schemas.openxmlformats.org/presentationml/2006/ole">
            <mc:AlternateContent xmlns:mc="http://schemas.openxmlformats.org/markup-compatibility/2006">
              <mc:Choice xmlns:v="urn:schemas-microsoft-com:vml" Requires="v">
                <p:oleObj r:id="rId6" imgW="876300" imgH="660400" progId="Equation.DSMT4">
                  <p:embed/>
                </p:oleObj>
              </mc:Choice>
              <mc:Fallback>
                <p:oleObj r:id="rId6" imgW="876300" imgH="660400" progId="Equation.DSMT4">
                  <p:embed/>
                  <p:pic>
                    <p:nvPicPr>
                      <p:cNvPr id="0" name="图片 10"/>
                      <p:cNvPicPr/>
                      <p:nvPr/>
                    </p:nvPicPr>
                    <p:blipFill>
                      <a:blip r:embed="rId7"/>
                      <a:stretch>
                        <a:fillRect/>
                      </a:stretch>
                    </p:blipFill>
                    <p:spPr>
                      <a:xfrm>
                        <a:off x="4774565" y="4777105"/>
                        <a:ext cx="1321435" cy="872490"/>
                      </a:xfrm>
                      <a:prstGeom prst="rect">
                        <a:avLst/>
                      </a:prstGeom>
                      <a:noFill/>
                      <a:ln w="38100">
                        <a:noFill/>
                        <a:miter/>
                      </a:ln>
                    </p:spPr>
                  </p:pic>
                </p:oleObj>
              </mc:Fallback>
            </mc:AlternateContent>
          </a:graphicData>
        </a:graphic>
      </p:graphicFrame>
      <p:sp>
        <p:nvSpPr>
          <p:cNvPr id="12" name="矩形 1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95985"/>
            <a:ext cx="10539095" cy="5882640"/>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（一）指标权重测算</a:t>
            </a:r>
          </a:p>
          <a:p>
            <a:pPr indent="711200" algn="just" defTabSz="266700" fontAlgn="auto">
              <a:lnSpc>
                <a:spcPct val="150000"/>
              </a:lnSpc>
              <a:spcBef>
                <a:spcPts val="0"/>
              </a:spcBef>
              <a:spcAft>
                <a:spcPct val="0"/>
              </a:spcAf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根据得到的各三级指标权重，以此计算一级指标的权重与得分，一级指标测算公式如下：</a:t>
            </a:r>
          </a:p>
          <a:p>
            <a:pPr indent="711200" algn="just" defTabSz="266700" fontAlgn="auto">
              <a:lnSpc>
                <a:spcPct val="150000"/>
              </a:lnSpc>
              <a:spcBef>
                <a:spcPts val="0"/>
              </a:spcBef>
              <a:spcAft>
                <a:spcPct val="0"/>
              </a:spcAft>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（11.6）</a:t>
            </a: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其中，</a:t>
            </a:r>
            <a:r>
              <a:rPr lang="en-US" altLang="zh-CN"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DPFN</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为第</a:t>
            </a:r>
            <a:r>
              <a:rPr lang="en-US" altLang="zh-CN"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N</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个一级指标的评价指数，</a:t>
            </a:r>
            <a:r>
              <a:rPr lang="en-US" altLang="zh-CN"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M</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为各个一级评价指数所包括的三级评价指数，按照上一节中评价指标的划分，可得到</a:t>
            </a:r>
            <a:r>
              <a:rPr lang="en-US" altLang="zh-CN"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M</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与</a:t>
            </a:r>
            <a:r>
              <a:rPr lang="en-US" altLang="zh-CN"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N</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的关系如下：</a:t>
            </a: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sym typeface="+mn-ea"/>
              </a:rPr>
              <a:t>                                                                                              </a:t>
            </a:r>
          </a:p>
          <a:p>
            <a:pPr indent="711200" algn="just" defTabSz="266700" fontAlgn="auto">
              <a:lnSpc>
                <a:spcPct val="150000"/>
              </a:lnSpc>
              <a:spcBef>
                <a:spcPts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sym typeface="+mn-ea"/>
              </a:rPr>
              <a:t>                                                                                                               </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（11.7）</a:t>
            </a:r>
          </a:p>
          <a:p>
            <a:pPr indent="711200" algn="just" defTabSz="266700" fontAlgn="auto">
              <a:lnSpc>
                <a:spcPct val="150000"/>
              </a:lnSpc>
              <a:spcBef>
                <a:spcPts val="0"/>
              </a:spcBef>
              <a:spcAft>
                <a:spcPct val="0"/>
              </a:spcAf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根据一级指标的测算结果，计算总指标数据要素生产力指数为：</a:t>
            </a:r>
          </a:p>
          <a:p>
            <a:pPr indent="711200" algn="just" defTabSz="266700" fontAlgn="auto">
              <a:lnSpc>
                <a:spcPct val="150000"/>
              </a:lnSpc>
              <a:spcBef>
                <a:spcPts val="0"/>
              </a:spcBef>
              <a:spcAft>
                <a:spcPct val="0"/>
              </a:spcAft>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（11.8）</a:t>
            </a: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10</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10032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二、数据要素生产力指数测算</a:t>
            </a:r>
          </a:p>
        </p:txBody>
      </p:sp>
      <p:graphicFrame>
        <p:nvGraphicFramePr>
          <p:cNvPr id="2" name="对象 -2147482619"/>
          <p:cNvGraphicFramePr>
            <a:graphicFrameLocks noChangeAspect="1"/>
          </p:cNvGraphicFramePr>
          <p:nvPr/>
        </p:nvGraphicFramePr>
        <p:xfrm>
          <a:off x="4328795" y="2584450"/>
          <a:ext cx="1967230" cy="742950"/>
        </p:xfrm>
        <a:graphic>
          <a:graphicData uri="http://schemas.openxmlformats.org/presentationml/2006/ole">
            <mc:AlternateContent xmlns:mc="http://schemas.openxmlformats.org/markup-compatibility/2006">
              <mc:Choice xmlns:v="urn:schemas-microsoft-com:vml" Requires="v">
                <p:oleObj r:id="rId2" imgW="1181100" imgH="444500" progId="Equation.DSMT4">
                  <p:embed/>
                </p:oleObj>
              </mc:Choice>
              <mc:Fallback>
                <p:oleObj r:id="rId2" imgW="1181100" imgH="444500" progId="Equation.DSMT4">
                  <p:embed/>
                  <p:pic>
                    <p:nvPicPr>
                      <p:cNvPr id="0" name="图片 3075"/>
                      <p:cNvPicPr/>
                      <p:nvPr/>
                    </p:nvPicPr>
                    <p:blipFill>
                      <a:blip r:embed="rId3"/>
                      <a:stretch>
                        <a:fillRect/>
                      </a:stretch>
                    </p:blipFill>
                    <p:spPr>
                      <a:xfrm>
                        <a:off x="4328795" y="2584450"/>
                        <a:ext cx="1967230" cy="742950"/>
                      </a:xfrm>
                      <a:prstGeom prst="rect">
                        <a:avLst/>
                      </a:prstGeom>
                      <a:noFill/>
                      <a:ln w="38100">
                        <a:noFill/>
                        <a:miter/>
                      </a:ln>
                    </p:spPr>
                  </p:pic>
                </p:oleObj>
              </mc:Fallback>
            </mc:AlternateContent>
          </a:graphicData>
        </a:graphic>
      </p:graphicFrame>
      <p:graphicFrame>
        <p:nvGraphicFramePr>
          <p:cNvPr id="4" name="对象 -2147482618"/>
          <p:cNvGraphicFramePr>
            <a:graphicFrameLocks noChangeAspect="1"/>
          </p:cNvGraphicFramePr>
          <p:nvPr/>
        </p:nvGraphicFramePr>
        <p:xfrm>
          <a:off x="4328795" y="4452620"/>
          <a:ext cx="2385060" cy="1199515"/>
        </p:xfrm>
        <a:graphic>
          <a:graphicData uri="http://schemas.openxmlformats.org/presentationml/2006/ole">
            <mc:AlternateContent xmlns:mc="http://schemas.openxmlformats.org/markup-compatibility/2006">
              <mc:Choice xmlns:v="urn:schemas-microsoft-com:vml" Requires="v">
                <p:oleObj r:id="rId4" imgW="1816100" imgH="914400" progId="Equation.DSMT4">
                  <p:embed/>
                </p:oleObj>
              </mc:Choice>
              <mc:Fallback>
                <p:oleObj r:id="rId4" imgW="1816100" imgH="914400" progId="Equation.DSMT4">
                  <p:embed/>
                  <p:pic>
                    <p:nvPicPr>
                      <p:cNvPr id="0" name="图片 11"/>
                      <p:cNvPicPr/>
                      <p:nvPr/>
                    </p:nvPicPr>
                    <p:blipFill>
                      <a:blip r:embed="rId5"/>
                      <a:stretch>
                        <a:fillRect/>
                      </a:stretch>
                    </p:blipFill>
                    <p:spPr>
                      <a:xfrm>
                        <a:off x="4328795" y="4452620"/>
                        <a:ext cx="2385060" cy="1199515"/>
                      </a:xfrm>
                      <a:prstGeom prst="rect">
                        <a:avLst/>
                      </a:prstGeom>
                      <a:noFill/>
                      <a:ln w="38100">
                        <a:noFill/>
                        <a:miter/>
                      </a:ln>
                    </p:spPr>
                  </p:pic>
                </p:oleObj>
              </mc:Fallback>
            </mc:AlternateContent>
          </a:graphicData>
        </a:graphic>
      </p:graphicFrame>
      <p:graphicFrame>
        <p:nvGraphicFramePr>
          <p:cNvPr id="5" name="对象 -2147482617"/>
          <p:cNvGraphicFramePr>
            <a:graphicFrameLocks noChangeAspect="1"/>
          </p:cNvGraphicFramePr>
          <p:nvPr/>
        </p:nvGraphicFramePr>
        <p:xfrm>
          <a:off x="4328795" y="5995670"/>
          <a:ext cx="1837690" cy="694055"/>
        </p:xfrm>
        <a:graphic>
          <a:graphicData uri="http://schemas.openxmlformats.org/presentationml/2006/ole">
            <mc:AlternateContent xmlns:mc="http://schemas.openxmlformats.org/markup-compatibility/2006">
              <mc:Choice xmlns:v="urn:schemas-microsoft-com:vml" Requires="v">
                <p:oleObj r:id="rId6" imgW="1143000" imgH="431800" progId="Equation.DSMT4">
                  <p:embed/>
                </p:oleObj>
              </mc:Choice>
              <mc:Fallback>
                <p:oleObj r:id="rId6" imgW="1143000" imgH="431800" progId="Equation.DSMT4">
                  <p:embed/>
                  <p:pic>
                    <p:nvPicPr>
                      <p:cNvPr id="0" name="图片 12"/>
                      <p:cNvPicPr/>
                      <p:nvPr/>
                    </p:nvPicPr>
                    <p:blipFill>
                      <a:blip r:embed="rId7"/>
                      <a:stretch>
                        <a:fillRect/>
                      </a:stretch>
                    </p:blipFill>
                    <p:spPr>
                      <a:xfrm>
                        <a:off x="4328795" y="5995670"/>
                        <a:ext cx="1837690" cy="694055"/>
                      </a:xfrm>
                      <a:prstGeom prst="rect">
                        <a:avLst/>
                      </a:prstGeom>
                      <a:noFill/>
                      <a:ln w="38100">
                        <a:noFill/>
                        <a:miter/>
                      </a:ln>
                    </p:spPr>
                  </p:pic>
                </p:oleObj>
              </mc:Fallback>
            </mc:AlternateContent>
          </a:graphicData>
        </a:graphic>
      </p:graphicFrame>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36295"/>
            <a:ext cx="11111865" cy="5882640"/>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（二）测算结果</a:t>
            </a: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基于上述权重，可计算出2009-2019年中国新技术基础、新劳动主体、新生产工具、新生产要素以及数据要素生产力指数。</a:t>
            </a: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11</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7047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二、数据要素生产力指数测算</a:t>
            </a:r>
          </a:p>
        </p:txBody>
      </p:sp>
      <p:sp>
        <p:nvSpPr>
          <p:cNvPr id="2" name="文本框 1"/>
          <p:cNvSpPr txBox="1"/>
          <p:nvPr/>
        </p:nvSpPr>
        <p:spPr>
          <a:xfrm>
            <a:off x="1755775" y="2639695"/>
            <a:ext cx="8815070" cy="407035"/>
          </a:xfrm>
          <a:prstGeom prst="rect">
            <a:avLst/>
          </a:prstGeom>
        </p:spPr>
        <p:txBody>
          <a:bodyPr>
            <a:noAutofit/>
          </a:bodyPr>
          <a:lstStyle/>
          <a:p>
            <a:pPr marL="0" indent="0" algn="ctr" defTabSz="266700">
              <a:lnSpc>
                <a:spcPct val="120000"/>
              </a:lnSpc>
              <a:spcBef>
                <a:spcPts val="700"/>
              </a:spcBef>
              <a:spcAft>
                <a:spcPct val="0"/>
              </a:spcAft>
            </a:pPr>
            <a:r>
              <a:rPr lang="zh-CN" altLang="en-US" sz="1600" b="1">
                <a:latin typeface="Times New Roman" panose="02020603050405020304" pitchFamily="18" charset="0"/>
                <a:ea typeface="楷体" panose="02010609060101010101" charset="-122"/>
                <a:cs typeface="Times New Roman" panose="02020603050405020304" pitchFamily="18" charset="0"/>
              </a:rPr>
              <a:t>表</a:t>
            </a:r>
            <a:r>
              <a:rPr lang="en-US" altLang="zh-CN" sz="1600" b="1">
                <a:latin typeface="Times New Roman" panose="02020603050405020304" pitchFamily="18" charset="0"/>
                <a:ea typeface="楷体" panose="02010609060101010101" charset="-122"/>
                <a:cs typeface="Times New Roman" panose="02020603050405020304" pitchFamily="18" charset="0"/>
              </a:rPr>
              <a:t>1</a:t>
            </a:r>
            <a:r>
              <a:rPr lang="zh-CN" altLang="en-US" sz="1600" b="1">
                <a:latin typeface="Times New Roman" panose="02020603050405020304" pitchFamily="18" charset="0"/>
                <a:ea typeface="楷体" panose="02010609060101010101" charset="-122"/>
                <a:cs typeface="Times New Roman" panose="02020603050405020304" pitchFamily="18" charset="0"/>
              </a:rPr>
              <a:t>  2009-2019年中国数据要素生产力评价指标指数</a:t>
            </a:r>
          </a:p>
        </p:txBody>
      </p:sp>
      <p:graphicFrame>
        <p:nvGraphicFramePr>
          <p:cNvPr id="4" name="表格 3"/>
          <p:cNvGraphicFramePr/>
          <p:nvPr/>
        </p:nvGraphicFramePr>
        <p:xfrm>
          <a:off x="1413510" y="3046730"/>
          <a:ext cx="10151110" cy="3075940"/>
        </p:xfrm>
        <a:graphic>
          <a:graphicData uri="http://schemas.openxmlformats.org/drawingml/2006/table">
            <a:tbl>
              <a:tblPr/>
              <a:tblGrid>
                <a:gridCol w="1236345">
                  <a:extLst>
                    <a:ext uri="{9D8B030D-6E8A-4147-A177-3AD203B41FA5}">
                      <a16:colId xmlns:a16="http://schemas.microsoft.com/office/drawing/2014/main" val="20000"/>
                    </a:ext>
                  </a:extLst>
                </a:gridCol>
                <a:gridCol w="1705610">
                  <a:extLst>
                    <a:ext uri="{9D8B030D-6E8A-4147-A177-3AD203B41FA5}">
                      <a16:colId xmlns:a16="http://schemas.microsoft.com/office/drawing/2014/main" val="20001"/>
                    </a:ext>
                  </a:extLst>
                </a:gridCol>
                <a:gridCol w="1706880">
                  <a:extLst>
                    <a:ext uri="{9D8B030D-6E8A-4147-A177-3AD203B41FA5}">
                      <a16:colId xmlns:a16="http://schemas.microsoft.com/office/drawing/2014/main" val="20002"/>
                    </a:ext>
                  </a:extLst>
                </a:gridCol>
                <a:gridCol w="1705610">
                  <a:extLst>
                    <a:ext uri="{9D8B030D-6E8A-4147-A177-3AD203B41FA5}">
                      <a16:colId xmlns:a16="http://schemas.microsoft.com/office/drawing/2014/main" val="20003"/>
                    </a:ext>
                  </a:extLst>
                </a:gridCol>
                <a:gridCol w="1705610">
                  <a:extLst>
                    <a:ext uri="{9D8B030D-6E8A-4147-A177-3AD203B41FA5}">
                      <a16:colId xmlns:a16="http://schemas.microsoft.com/office/drawing/2014/main" val="20004"/>
                    </a:ext>
                  </a:extLst>
                </a:gridCol>
                <a:gridCol w="2091055">
                  <a:extLst>
                    <a:ext uri="{9D8B030D-6E8A-4147-A177-3AD203B41FA5}">
                      <a16:colId xmlns:a16="http://schemas.microsoft.com/office/drawing/2014/main" val="20005"/>
                    </a:ext>
                  </a:extLst>
                </a:gridCol>
              </a:tblGrid>
              <a:tr h="288925">
                <a:tc>
                  <a:txBody>
                    <a:bodyPr/>
                    <a:lstStyle/>
                    <a:p>
                      <a:pPr marL="0" indent="0" algn="ctr">
                        <a:spcBef>
                          <a:spcPct val="0"/>
                        </a:spcBef>
                        <a:spcAft>
                          <a:spcPct val="0"/>
                        </a:spcAft>
                      </a:pPr>
                      <a:r>
                        <a:rPr lang="zh-CN" sz="1600">
                          <a:latin typeface="楷体" panose="02010609060101010101" charset="-122"/>
                          <a:ea typeface="楷体" panose="02010609060101010101" charset="-122"/>
                        </a:rPr>
                        <a:t>年份</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zh-CN" sz="1600">
                          <a:latin typeface="楷体" panose="02010609060101010101" charset="-122"/>
                          <a:ea typeface="楷体" panose="02010609060101010101" charset="-122"/>
                        </a:rPr>
                        <a:t>新技术基础</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zh-CN" sz="1600">
                          <a:latin typeface="楷体" panose="02010609060101010101" charset="-122"/>
                          <a:ea typeface="楷体" panose="02010609060101010101" charset="-122"/>
                        </a:rPr>
                        <a:t>新劳动主体</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zh-CN" sz="1600">
                          <a:latin typeface="楷体" panose="02010609060101010101" charset="-122"/>
                          <a:ea typeface="楷体" panose="02010609060101010101" charset="-122"/>
                        </a:rPr>
                        <a:t>新生产工具</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zh-CN" sz="1600">
                          <a:latin typeface="楷体" panose="02010609060101010101" charset="-122"/>
                          <a:ea typeface="楷体" panose="02010609060101010101" charset="-122"/>
                        </a:rPr>
                        <a:t>新生产要素</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zh-CN" sz="1600">
                          <a:latin typeface="楷体" panose="02010609060101010101" charset="-122"/>
                          <a:ea typeface="楷体" panose="02010609060101010101" charset="-122"/>
                        </a:rPr>
                        <a:t>数据要素生产力</a:t>
                      </a:r>
                    </a:p>
                  </a:txBody>
                  <a:tcPr marL="68580" marR="68580" marT="0" marB="0" anchor="ctr">
                    <a:lnL>
                      <a:noFill/>
                    </a:lnL>
                    <a:lnR>
                      <a:noFill/>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extLst>
                  <a:ext uri="{0D108BD9-81ED-4DB2-BD59-A6C34878D82A}">
                    <a16:rowId xmlns:a16="http://schemas.microsoft.com/office/drawing/2014/main" val="10000"/>
                  </a:ext>
                </a:extLst>
              </a:tr>
              <a:tr h="253365">
                <a:tc>
                  <a:txBody>
                    <a:bodyPr/>
                    <a:lstStyle/>
                    <a:p>
                      <a:pPr marL="0" indent="0" algn="ctr">
                        <a:spcBef>
                          <a:spcPct val="0"/>
                        </a:spcBef>
                        <a:spcAft>
                          <a:spcPct val="0"/>
                        </a:spcAft>
                      </a:pPr>
                      <a:r>
                        <a:rPr lang="en-US" altLang="zh-CN" sz="1400">
                          <a:latin typeface="Times New Roman" panose="02020603050405020304"/>
                          <a:ea typeface="宋体" panose="02010600030101010101" pitchFamily="2" charset="-122"/>
                        </a:rPr>
                        <a:t>2009</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0.0729 </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0.0202 </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0.0159 </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0.0055 </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0.0539 </a:t>
                      </a:r>
                    </a:p>
                  </a:txBody>
                  <a:tcPr marL="68580" marR="68580" marT="0" marB="0" anchor="ctr">
                    <a:lnL>
                      <a:noFill/>
                    </a:lnL>
                    <a:lnR>
                      <a:noFill/>
                    </a:lnR>
                    <a:lnT w="6350" cap="flat" cmpd="sng">
                      <a:solidFill>
                        <a:srgbClr val="000008"/>
                      </a:solidFill>
                      <a:prstDash val="solid"/>
                      <a:headEnd type="none" w="med" len="med"/>
                      <a:tailEnd type="none" w="med" len="med"/>
                    </a:lnT>
                    <a:lnB>
                      <a:noFill/>
                    </a:lnB>
                    <a:noFill/>
                  </a:tcPr>
                </a:tc>
                <a:extLst>
                  <a:ext uri="{0D108BD9-81ED-4DB2-BD59-A6C34878D82A}">
                    <a16:rowId xmlns:a16="http://schemas.microsoft.com/office/drawing/2014/main" val="10001"/>
                  </a:ext>
                </a:extLst>
              </a:tr>
              <a:tr h="252730">
                <a:tc>
                  <a:txBody>
                    <a:bodyPr/>
                    <a:lstStyle/>
                    <a:p>
                      <a:pPr marL="0" indent="0" algn="ctr">
                        <a:spcBef>
                          <a:spcPct val="0"/>
                        </a:spcBef>
                        <a:spcAft>
                          <a:spcPct val="0"/>
                        </a:spcAft>
                      </a:pPr>
                      <a:r>
                        <a:rPr lang="en-US" altLang="zh-CN" sz="1400">
                          <a:latin typeface="Times New Roman" panose="02020603050405020304"/>
                          <a:ea typeface="宋体" panose="02010600030101010101" pitchFamily="2" charset="-122"/>
                        </a:rPr>
                        <a:t>2010</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0.2628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0.0156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0.0250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0.0157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0.1867 </a:t>
                      </a:r>
                    </a:p>
                  </a:txBody>
                  <a:tcPr marL="68580" marR="68580" marT="0" marB="0" anchor="ctr">
                    <a:lnL>
                      <a:noFill/>
                    </a:lnL>
                    <a:lnR>
                      <a:noFill/>
                    </a:lnR>
                    <a:lnT>
                      <a:noFill/>
                    </a:lnT>
                    <a:lnB>
                      <a:noFill/>
                    </a:lnB>
                    <a:noFill/>
                  </a:tcPr>
                </a:tc>
                <a:extLst>
                  <a:ext uri="{0D108BD9-81ED-4DB2-BD59-A6C34878D82A}">
                    <a16:rowId xmlns:a16="http://schemas.microsoft.com/office/drawing/2014/main" val="10002"/>
                  </a:ext>
                </a:extLst>
              </a:tr>
              <a:tr h="253365">
                <a:tc>
                  <a:txBody>
                    <a:bodyPr/>
                    <a:lstStyle/>
                    <a:p>
                      <a:pPr marL="0" indent="0" algn="ctr">
                        <a:spcBef>
                          <a:spcPct val="0"/>
                        </a:spcBef>
                        <a:spcAft>
                          <a:spcPct val="0"/>
                        </a:spcAft>
                      </a:pPr>
                      <a:r>
                        <a:rPr lang="en-US" altLang="zh-CN" sz="1400">
                          <a:latin typeface="Times New Roman" panose="02020603050405020304"/>
                          <a:ea typeface="宋体" panose="02010600030101010101" pitchFamily="2" charset="-122"/>
                        </a:rPr>
                        <a:t>2011</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0.1144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0.0269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0.0381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0.0256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0.0883 </a:t>
                      </a:r>
                    </a:p>
                  </a:txBody>
                  <a:tcPr marL="68580" marR="68580" marT="0" marB="0" anchor="ctr">
                    <a:lnL>
                      <a:noFill/>
                    </a:lnL>
                    <a:lnR>
                      <a:noFill/>
                    </a:lnR>
                    <a:lnT>
                      <a:noFill/>
                    </a:lnT>
                    <a:lnB>
                      <a:noFill/>
                    </a:lnB>
                    <a:noFill/>
                  </a:tcPr>
                </a:tc>
                <a:extLst>
                  <a:ext uri="{0D108BD9-81ED-4DB2-BD59-A6C34878D82A}">
                    <a16:rowId xmlns:a16="http://schemas.microsoft.com/office/drawing/2014/main" val="10003"/>
                  </a:ext>
                </a:extLst>
              </a:tr>
              <a:tr h="254000">
                <a:tc>
                  <a:txBody>
                    <a:bodyPr/>
                    <a:lstStyle/>
                    <a:p>
                      <a:pPr marL="0" indent="0" algn="ctr">
                        <a:spcBef>
                          <a:spcPct val="0"/>
                        </a:spcBef>
                        <a:spcAft>
                          <a:spcPct val="0"/>
                        </a:spcAft>
                      </a:pPr>
                      <a:r>
                        <a:rPr lang="en-US" altLang="zh-CN" sz="1400">
                          <a:latin typeface="Times New Roman" panose="02020603050405020304"/>
                          <a:ea typeface="宋体" panose="02010600030101010101" pitchFamily="2" charset="-122"/>
                        </a:rPr>
                        <a:t>2012</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0.1606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0.0342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0.0458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0.0426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0.1236 </a:t>
                      </a:r>
                    </a:p>
                  </a:txBody>
                  <a:tcPr marL="68580" marR="68580" marT="0" marB="0" anchor="ctr">
                    <a:lnL>
                      <a:noFill/>
                    </a:lnL>
                    <a:lnR>
                      <a:noFill/>
                    </a:lnR>
                    <a:lnT>
                      <a:noFill/>
                    </a:lnT>
                    <a:lnB>
                      <a:noFill/>
                    </a:lnB>
                    <a:noFill/>
                  </a:tcPr>
                </a:tc>
                <a:extLst>
                  <a:ext uri="{0D108BD9-81ED-4DB2-BD59-A6C34878D82A}">
                    <a16:rowId xmlns:a16="http://schemas.microsoft.com/office/drawing/2014/main" val="10004"/>
                  </a:ext>
                </a:extLst>
              </a:tr>
              <a:tr h="253365">
                <a:tc>
                  <a:txBody>
                    <a:bodyPr/>
                    <a:lstStyle/>
                    <a:p>
                      <a:pPr marL="0" indent="0" algn="ctr">
                        <a:spcBef>
                          <a:spcPct val="0"/>
                        </a:spcBef>
                        <a:spcAft>
                          <a:spcPct val="0"/>
                        </a:spcAft>
                      </a:pPr>
                      <a:r>
                        <a:rPr lang="en-US" altLang="zh-CN" sz="1400">
                          <a:latin typeface="Times New Roman" panose="02020603050405020304"/>
                          <a:ea typeface="宋体" panose="02010600030101010101" pitchFamily="2" charset="-122"/>
                        </a:rPr>
                        <a:t>2013</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0.1775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0.0317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0.0614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0.0426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0.1372 </a:t>
                      </a:r>
                    </a:p>
                  </a:txBody>
                  <a:tcPr marL="68580" marR="68580" marT="0" marB="0" anchor="ctr">
                    <a:lnL>
                      <a:noFill/>
                    </a:lnL>
                    <a:lnR>
                      <a:noFill/>
                    </a:lnR>
                    <a:lnT>
                      <a:noFill/>
                    </a:lnT>
                    <a:lnB>
                      <a:noFill/>
                    </a:lnB>
                    <a:noFill/>
                  </a:tcPr>
                </a:tc>
                <a:extLst>
                  <a:ext uri="{0D108BD9-81ED-4DB2-BD59-A6C34878D82A}">
                    <a16:rowId xmlns:a16="http://schemas.microsoft.com/office/drawing/2014/main" val="10005"/>
                  </a:ext>
                </a:extLst>
              </a:tr>
              <a:tr h="252730">
                <a:tc>
                  <a:txBody>
                    <a:bodyPr/>
                    <a:lstStyle/>
                    <a:p>
                      <a:pPr marL="0" indent="0" algn="ctr">
                        <a:spcBef>
                          <a:spcPct val="0"/>
                        </a:spcBef>
                        <a:spcAft>
                          <a:spcPct val="0"/>
                        </a:spcAft>
                      </a:pPr>
                      <a:r>
                        <a:rPr lang="en-US" altLang="zh-CN" sz="1400">
                          <a:latin typeface="Times New Roman" panose="02020603050405020304"/>
                          <a:ea typeface="宋体" panose="02010600030101010101" pitchFamily="2" charset="-122"/>
                        </a:rPr>
                        <a:t>2014</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0.2208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0.0290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0.0678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0.0481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0.1684 </a:t>
                      </a:r>
                    </a:p>
                  </a:txBody>
                  <a:tcPr marL="68580" marR="68580" marT="0" marB="0" anchor="ctr">
                    <a:lnL>
                      <a:noFill/>
                    </a:lnL>
                    <a:lnR>
                      <a:noFill/>
                    </a:lnR>
                    <a:lnT>
                      <a:noFill/>
                    </a:lnT>
                    <a:lnB>
                      <a:noFill/>
                    </a:lnB>
                    <a:noFill/>
                  </a:tcPr>
                </a:tc>
                <a:extLst>
                  <a:ext uri="{0D108BD9-81ED-4DB2-BD59-A6C34878D82A}">
                    <a16:rowId xmlns:a16="http://schemas.microsoft.com/office/drawing/2014/main" val="10006"/>
                  </a:ext>
                </a:extLst>
              </a:tr>
              <a:tr h="254000">
                <a:tc>
                  <a:txBody>
                    <a:bodyPr/>
                    <a:lstStyle/>
                    <a:p>
                      <a:pPr marL="0" indent="0" algn="ctr">
                        <a:spcBef>
                          <a:spcPct val="0"/>
                        </a:spcBef>
                        <a:spcAft>
                          <a:spcPct val="0"/>
                        </a:spcAft>
                      </a:pPr>
                      <a:r>
                        <a:rPr lang="en-US" altLang="zh-CN" sz="1400">
                          <a:latin typeface="Times New Roman" panose="02020603050405020304"/>
                          <a:ea typeface="宋体" panose="02010600030101010101" pitchFamily="2" charset="-122"/>
                        </a:rPr>
                        <a:t>2015</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0.2963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0.0275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0.0727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0.0547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0.2216 </a:t>
                      </a:r>
                    </a:p>
                  </a:txBody>
                  <a:tcPr marL="68580" marR="68580" marT="0" marB="0" anchor="ctr">
                    <a:lnL>
                      <a:noFill/>
                    </a:lnL>
                    <a:lnR>
                      <a:noFill/>
                    </a:lnR>
                    <a:lnT>
                      <a:noFill/>
                    </a:lnT>
                    <a:lnB>
                      <a:noFill/>
                    </a:lnB>
                    <a:noFill/>
                  </a:tcPr>
                </a:tc>
                <a:extLst>
                  <a:ext uri="{0D108BD9-81ED-4DB2-BD59-A6C34878D82A}">
                    <a16:rowId xmlns:a16="http://schemas.microsoft.com/office/drawing/2014/main" val="10007"/>
                  </a:ext>
                </a:extLst>
              </a:tr>
              <a:tr h="253365">
                <a:tc>
                  <a:txBody>
                    <a:bodyPr/>
                    <a:lstStyle/>
                    <a:p>
                      <a:pPr marL="0" indent="0" algn="ctr">
                        <a:spcBef>
                          <a:spcPct val="0"/>
                        </a:spcBef>
                        <a:spcAft>
                          <a:spcPct val="0"/>
                        </a:spcAft>
                      </a:pPr>
                      <a:r>
                        <a:rPr lang="en-US" altLang="zh-CN" sz="1400">
                          <a:latin typeface="Times New Roman" panose="02020603050405020304"/>
                          <a:ea typeface="宋体" panose="02010600030101010101" pitchFamily="2" charset="-122"/>
                        </a:rPr>
                        <a:t>2016</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0.3166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0.0292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0.0922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0.0663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0.2397 </a:t>
                      </a:r>
                    </a:p>
                  </a:txBody>
                  <a:tcPr marL="68580" marR="68580" marT="0" marB="0" anchor="ctr">
                    <a:lnL>
                      <a:noFill/>
                    </a:lnL>
                    <a:lnR>
                      <a:noFill/>
                    </a:lnR>
                    <a:lnT>
                      <a:noFill/>
                    </a:lnT>
                    <a:lnB>
                      <a:noFill/>
                    </a:lnB>
                    <a:noFill/>
                  </a:tcPr>
                </a:tc>
                <a:extLst>
                  <a:ext uri="{0D108BD9-81ED-4DB2-BD59-A6C34878D82A}">
                    <a16:rowId xmlns:a16="http://schemas.microsoft.com/office/drawing/2014/main" val="10008"/>
                  </a:ext>
                </a:extLst>
              </a:tr>
              <a:tr h="253365">
                <a:tc>
                  <a:txBody>
                    <a:bodyPr/>
                    <a:lstStyle/>
                    <a:p>
                      <a:pPr marL="0" indent="0" algn="ctr">
                        <a:spcBef>
                          <a:spcPct val="0"/>
                        </a:spcBef>
                        <a:spcAft>
                          <a:spcPct val="0"/>
                        </a:spcAft>
                      </a:pPr>
                      <a:r>
                        <a:rPr lang="en-US" altLang="zh-CN" sz="1400">
                          <a:latin typeface="Times New Roman" panose="02020603050405020304"/>
                          <a:ea typeface="宋体" panose="02010600030101010101" pitchFamily="2" charset="-122"/>
                        </a:rPr>
                        <a:t>2017</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0.3494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0.0300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0.1075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0.0804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0.2662 </a:t>
                      </a:r>
                    </a:p>
                  </a:txBody>
                  <a:tcPr marL="68580" marR="68580" marT="0" marB="0" anchor="ctr">
                    <a:lnL>
                      <a:noFill/>
                    </a:lnL>
                    <a:lnR>
                      <a:noFill/>
                    </a:lnR>
                    <a:lnT>
                      <a:noFill/>
                    </a:lnT>
                    <a:lnB>
                      <a:noFill/>
                    </a:lnB>
                    <a:noFill/>
                  </a:tcPr>
                </a:tc>
                <a:extLst>
                  <a:ext uri="{0D108BD9-81ED-4DB2-BD59-A6C34878D82A}">
                    <a16:rowId xmlns:a16="http://schemas.microsoft.com/office/drawing/2014/main" val="10009"/>
                  </a:ext>
                </a:extLst>
              </a:tr>
              <a:tr h="253365">
                <a:tc>
                  <a:txBody>
                    <a:bodyPr/>
                    <a:lstStyle/>
                    <a:p>
                      <a:pPr marL="0" indent="0" algn="ctr">
                        <a:spcBef>
                          <a:spcPct val="0"/>
                        </a:spcBef>
                        <a:spcAft>
                          <a:spcPct val="0"/>
                        </a:spcAft>
                      </a:pPr>
                      <a:r>
                        <a:rPr lang="en-US" altLang="zh-CN" sz="1400">
                          <a:latin typeface="Times New Roman" panose="02020603050405020304"/>
                          <a:ea typeface="宋体" panose="02010600030101010101" pitchFamily="2" charset="-122"/>
                        </a:rPr>
                        <a:t>2018</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0.3962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0.0371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0.1084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0.0992 </a:t>
                      </a:r>
                    </a:p>
                  </a:txBody>
                  <a:tcPr marL="68580" marR="68580" marT="0" marB="0" anchor="ctr">
                    <a:lnL>
                      <a:noFill/>
                    </a:lnL>
                    <a:lnR>
                      <a:noFill/>
                    </a:lnR>
                    <a:lnT>
                      <a:noFill/>
                    </a:lnT>
                    <a:lnB>
                      <a:noFill/>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0.3013 </a:t>
                      </a:r>
                    </a:p>
                  </a:txBody>
                  <a:tcPr marL="68580" marR="68580" marT="0" marB="0" anchor="ctr">
                    <a:lnL>
                      <a:noFill/>
                    </a:lnL>
                    <a:lnR>
                      <a:noFill/>
                    </a:lnR>
                    <a:lnT>
                      <a:noFill/>
                    </a:lnT>
                    <a:lnB>
                      <a:noFill/>
                    </a:lnB>
                    <a:noFill/>
                  </a:tcPr>
                </a:tc>
                <a:extLst>
                  <a:ext uri="{0D108BD9-81ED-4DB2-BD59-A6C34878D82A}">
                    <a16:rowId xmlns:a16="http://schemas.microsoft.com/office/drawing/2014/main" val="10010"/>
                  </a:ext>
                </a:extLst>
              </a:tr>
              <a:tr h="253365">
                <a:tc>
                  <a:txBody>
                    <a:bodyPr/>
                    <a:lstStyle/>
                    <a:p>
                      <a:pPr marL="0" indent="0" algn="ctr">
                        <a:spcBef>
                          <a:spcPct val="0"/>
                        </a:spcBef>
                        <a:spcAft>
                          <a:spcPct val="0"/>
                        </a:spcAft>
                      </a:pPr>
                      <a:r>
                        <a:rPr lang="en-US" altLang="zh-CN" sz="1400">
                          <a:latin typeface="Times New Roman" panose="02020603050405020304"/>
                          <a:ea typeface="宋体" panose="02010600030101010101" pitchFamily="2" charset="-122"/>
                        </a:rPr>
                        <a:t>2019</a:t>
                      </a:r>
                    </a:p>
                  </a:txBody>
                  <a:tcPr marL="68580" marR="68580" marT="0" marB="0" anchor="ctr">
                    <a:lnL>
                      <a:noFill/>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0.4364 </a:t>
                      </a:r>
                    </a:p>
                  </a:txBody>
                  <a:tcPr marL="68580" marR="68580" marT="0" marB="0" anchor="ctr">
                    <a:lnL>
                      <a:noFill/>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0.0392 </a:t>
                      </a:r>
                    </a:p>
                  </a:txBody>
                  <a:tcPr marL="68580" marR="68580" marT="0" marB="0" anchor="ctr">
                    <a:lnL>
                      <a:noFill/>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0.1169 </a:t>
                      </a:r>
                    </a:p>
                  </a:txBody>
                  <a:tcPr marL="68580" marR="68580" marT="0" marB="0" anchor="ctr">
                    <a:lnL>
                      <a:noFill/>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0.1160 </a:t>
                      </a:r>
                    </a:p>
                  </a:txBody>
                  <a:tcPr marL="68580" marR="68580" marT="0" marB="0" anchor="ctr">
                    <a:lnL>
                      <a:noFill/>
                    </a:lnL>
                    <a:lnR>
                      <a:noFill/>
                    </a:lnR>
                    <a:lnT>
                      <a:noFill/>
                    </a:lnT>
                    <a:lnB w="19050" cap="flat" cmpd="sng">
                      <a:solidFill>
                        <a:srgbClr val="000008"/>
                      </a:solidFill>
                      <a:prstDash val="solid"/>
                      <a:headEnd type="none" w="med" len="med"/>
                      <a:tailEnd type="none" w="med" len="med"/>
                    </a:lnB>
                    <a:noFill/>
                  </a:tcPr>
                </a:tc>
                <a:tc>
                  <a:txBody>
                    <a:bodyPr/>
                    <a:lstStyle/>
                    <a:p>
                      <a:pPr marL="0" indent="0" algn="ctr">
                        <a:spcBef>
                          <a:spcPct val="0"/>
                        </a:spcBef>
                        <a:spcAft>
                          <a:spcPct val="0"/>
                        </a:spcAft>
                      </a:pPr>
                      <a:r>
                        <a:rPr lang="en-US" altLang="zh-CN" sz="1400">
                          <a:latin typeface="Times New Roman" panose="02020603050405020304"/>
                          <a:ea typeface="Times New Roman" panose="02020603050405020304"/>
                        </a:rPr>
                        <a:t>0.3323 </a:t>
                      </a:r>
                    </a:p>
                  </a:txBody>
                  <a:tcPr marL="68580" marR="68580" marT="0" marB="0" anchor="ctr">
                    <a:lnL>
                      <a:noFill/>
                    </a:lnL>
                    <a:lnR>
                      <a:noFill/>
                    </a:lnR>
                    <a:lnT>
                      <a:noFill/>
                    </a:lnT>
                    <a:lnB w="19050" cap="flat" cmpd="sng">
                      <a:solidFill>
                        <a:srgbClr val="000008"/>
                      </a:solidFill>
                      <a:prstDash val="solid"/>
                      <a:headEnd type="none" w="med" len="med"/>
                      <a:tailEnd type="none" w="med" len="med"/>
                    </a:lnB>
                    <a:noFill/>
                  </a:tcPr>
                </a:tc>
                <a:extLst>
                  <a:ext uri="{0D108BD9-81ED-4DB2-BD59-A6C34878D82A}">
                    <a16:rowId xmlns:a16="http://schemas.microsoft.com/office/drawing/2014/main" val="10011"/>
                  </a:ext>
                </a:extLst>
              </a:tr>
            </a:tbl>
          </a:graphicData>
        </a:graphic>
      </p:graphicFrame>
      <p:sp>
        <p:nvSpPr>
          <p:cNvPr id="5" name="矩形 4"/>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12</a:t>
            </a:fld>
            <a:endParaRPr lang="zh-CN" altLang="en-US" sz="2000" dirty="0">
              <a:solidFill>
                <a:schemeClr val="tx1"/>
              </a:solidFill>
            </a:endParaRPr>
          </a:p>
        </p:txBody>
      </p:sp>
      <p:sp>
        <p:nvSpPr>
          <p:cNvPr id="6" name="Rectangle 4"/>
          <p:cNvSpPr>
            <a:spLocks noGrp="1" noChangeArrowheads="1"/>
          </p:cNvSpPr>
          <p:nvPr/>
        </p:nvSpPr>
        <p:spPr>
          <a:xfrm>
            <a:off x="871220" y="856615"/>
            <a:ext cx="11019790"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36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第三节  基于</a:t>
            </a:r>
            <a:r>
              <a:rPr lang="en-US" altLang="zh-CN" sz="3600" b="1" dirty="0">
                <a:effectLst>
                  <a:outerShdw blurRad="38100" dist="19050" dir="2700000" algn="tl" rotWithShape="0">
                    <a:schemeClr val="dk1">
                      <a:alpha val="40000"/>
                    </a:schemeClr>
                  </a:outerShdw>
                </a:effectLst>
                <a:latin typeface="Times New Roman" panose="02020603050405020304" pitchFamily="18" charset="0"/>
                <a:ea typeface="楷体" panose="02010609060101010101" charset="-122"/>
                <a:cs typeface="Times New Roman" panose="02020603050405020304" pitchFamily="18" charset="0"/>
                <a:sym typeface="+mn-ea"/>
              </a:rPr>
              <a:t>Forecast ML</a:t>
            </a:r>
            <a:r>
              <a:rPr lang="zh-CN" altLang="en-US" sz="36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算法的数据要素生产力预测</a:t>
            </a:r>
          </a:p>
        </p:txBody>
      </p:sp>
      <p:sp>
        <p:nvSpPr>
          <p:cNvPr id="7"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一、</a:t>
            </a:r>
            <a:r>
              <a:rPr lang="en-US" altLang="zh-CN"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Forecast ML</a:t>
            </a: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算法基本思想</a:t>
            </a: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二、回归算法的选择</a:t>
            </a: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三、结果分析</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81025" y="816610"/>
            <a:ext cx="11315700" cy="5584190"/>
          </a:xfrm>
          <a:prstGeom prst="rect">
            <a:avLst/>
          </a:prstGeom>
        </p:spPr>
        <p:txBody>
          <a:bodyPr wrap="square">
            <a:noAutofit/>
          </a:bodyPr>
          <a:lstStyle/>
          <a:p>
            <a:pPr marL="0" indent="252095" algn="just" defTabSz="266700">
              <a:lnSpc>
                <a:spcPct val="150000"/>
              </a:lnSpc>
              <a:buClrTx/>
              <a:buSzTx/>
              <a:buFontTx/>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（一）基本概念</a:t>
            </a:r>
          </a:p>
          <a:p>
            <a:pPr indent="609600" algn="just" defTabSz="266700" fontAlgn="auto">
              <a:lnSpc>
                <a:spcPct val="150000"/>
              </a:lnSpc>
              <a:buClrTx/>
              <a:buSzTx/>
              <a:buFontTx/>
              <a:extLst>
                <a:ext uri="{35155182-B16C-46BC-9424-99874614C6A1}">
                  <wpsdc:indentchars xmlns:wpsdc="http://www.wps.cn/officeDocument/2017/drawingmlCustomData" xmlns="" val="200" checksum="4158780845"/>
                </a:ext>
              </a:extLst>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Forecast ML</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算法（</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FML）</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是一种基于改进的直接多步预测策略和多输出预测策略，利用标准机器学习算法简化多步预测过程并以嵌套交叉验证的方式对模型进行验证的组合方法，凭借其高灵活性、高准确性、高稳定三个特质良好作用于高维机器学习模型的多步预测过程。</a:t>
            </a:r>
          </a:p>
          <a:p>
            <a:pPr marL="0" indent="252095" algn="just" defTabSz="266700">
              <a:lnSpc>
                <a:spcPct val="150000"/>
              </a:lnSpc>
              <a:spcAft>
                <a:spcPct val="0"/>
              </a:spcAft>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    </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latin typeface="微软雅黑" panose="020B0503020204020204" charset="-122"/>
                <a:ea typeface="微软雅黑" panose="020B0503020204020204" charset="-122"/>
              </a:rPr>
              <a:t>   </a:t>
            </a: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13</a:t>
            </a:fld>
            <a:endParaRPr lang="zh-CN" altLang="en-US" sz="2000" dirty="0">
              <a:solidFill>
                <a:schemeClr val="tx1"/>
              </a:solidFill>
            </a:endParaRPr>
          </a:p>
        </p:txBody>
      </p:sp>
      <p:sp>
        <p:nvSpPr>
          <p:cNvPr id="9" name="Rectangle 4" descr="浅色上对角线"/>
          <p:cNvSpPr>
            <a:spLocks noChangeArrowheads="1"/>
          </p:cNvSpPr>
          <p:nvPr/>
        </p:nvSpPr>
        <p:spPr bwMode="auto">
          <a:xfrm>
            <a:off x="861695" y="107315"/>
            <a:ext cx="55759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Forecast ML</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算法基本思想</a:t>
            </a:r>
          </a:p>
        </p:txBody>
      </p:sp>
      <p:pic>
        <p:nvPicPr>
          <p:cNvPr id="2" name="图片 9"/>
          <p:cNvPicPr>
            <a:picLocks noChangeAspect="1"/>
          </p:cNvPicPr>
          <p:nvPr/>
        </p:nvPicPr>
        <p:blipFill>
          <a:blip r:embed="rId2">
            <a:extLst>
              <a:ext uri="{28A0092B-C50C-407E-A947-70E740481C1C}">
                <a14:useLocalDpi xmlns:a14="http://schemas.microsoft.com/office/drawing/2010/main" val="0"/>
              </a:ext>
            </a:extLst>
          </a:blip>
          <a:srcRect l="5818" t="17637" r="7542" b="41824"/>
          <a:stretch>
            <a:fillRect/>
          </a:stretch>
        </p:blipFill>
        <p:spPr>
          <a:xfrm>
            <a:off x="2745105" y="3730625"/>
            <a:ext cx="6448425" cy="2513965"/>
          </a:xfrm>
          <a:prstGeom prst="rect">
            <a:avLst/>
          </a:prstGeom>
          <a:ln>
            <a:noFill/>
          </a:ln>
        </p:spPr>
      </p:pic>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800735" y="370205"/>
            <a:ext cx="11179810" cy="555752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endParaRPr lang="zh-CN" altLang="en-US" sz="2400" dirty="0">
              <a:latin typeface="楷体" panose="02010609060101010101" charset="-122"/>
              <a:ea typeface="楷体" panose="02010609060101010101" charset="-122"/>
              <a:sym typeface="+mn-ea"/>
            </a:endParaRPr>
          </a:p>
          <a:p>
            <a:pPr indent="252095" algn="just" defTabSz="266700" eaLnBrk="1" fontAlgn="auto" hangingPunct="1">
              <a:lnSpc>
                <a:spcPts val="3400"/>
              </a:lnSpc>
              <a:spcBef>
                <a:spcPts val="700"/>
              </a:spcBef>
              <a:buClrTx/>
              <a:buSzTx/>
              <a:buFontTx/>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（二）回归算法的选择</a:t>
            </a:r>
          </a:p>
          <a:p>
            <a:pPr indent="252095" algn="just" defTabSz="266700" eaLnBrk="1" fontAlgn="auto" hangingPunct="1">
              <a:lnSpc>
                <a:spcPts val="3400"/>
              </a:lnSpc>
              <a:spcBef>
                <a:spcPts val="700"/>
              </a:spcBef>
              <a:buClrTx/>
              <a:buSzTx/>
              <a:buFontTx/>
            </a:pP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1.</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在选择回归算法以建立回归模型时，为了尽可能使计算简便，回归结果贴合模型特征的同时减少过拟合，考虑选取</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LASSO</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算法与随机森林算法进行回归。</a:t>
            </a:r>
            <a:endPar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eaLnBrk="1" fontAlgn="auto" hangingPunct="1">
              <a:lnSpc>
                <a:spcPts val="3400"/>
              </a:lnSpc>
              <a:spcBef>
                <a:spcPts val="700"/>
              </a:spcBef>
              <a:buClrTx/>
              <a:buSzTx/>
              <a:buFontTx/>
            </a:pP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2.</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随机森林（</a:t>
            </a:r>
            <a:r>
              <a:rPr lang="zh-CN" altLang="en-US" sz="2400" i="1"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RF</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）是一种以决策树为基本单位，通过集成学习将输入样本不断分类从而训练模型的方法。针对预测问题求解时通常使用随机森林的回归算法进行计算，其使用的决策树为以最小均方差（</a:t>
            </a:r>
            <a:r>
              <a:rPr lang="zh-CN" altLang="en-US" sz="2400" i="1"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MSE</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）作为筛选原则的</a:t>
            </a:r>
            <a:r>
              <a:rPr lang="zh-CN" altLang="en-US" sz="2400" i="1"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CART</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回归树。</a:t>
            </a:r>
          </a:p>
          <a:p>
            <a:pPr indent="252095" algn="just" defTabSz="266700" eaLnBrk="1" fontAlgn="auto" hangingPunct="1">
              <a:lnSpc>
                <a:spcPts val="3400"/>
              </a:lnSpc>
              <a:spcBef>
                <a:spcPts val="700"/>
              </a:spcBef>
              <a:buClrTx/>
              <a:buSzTx/>
              <a:buFontTx/>
            </a:pP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p>
          <a:p>
            <a:pPr indent="304800" algn="just" defTabSz="266700" eaLnBrk="1" fontAlgn="auto" hangingPunct="1">
              <a:lnSpc>
                <a:spcPts val="3400"/>
              </a:lnSpc>
              <a:spcBef>
                <a:spcPts val="700"/>
              </a:spcBef>
              <a:buClrTx/>
              <a:buSzTx/>
              <a:buFontTx/>
            </a:pPr>
            <a:endPar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14</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37306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回归算法的选择</a:t>
            </a:r>
          </a:p>
        </p:txBody>
      </p:sp>
      <p:sp>
        <p:nvSpPr>
          <p:cNvPr id="3" name="矩形 2"/>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pic>
        <p:nvPicPr>
          <p:cNvPr id="4" name="图片 4"/>
          <p:cNvPicPr>
            <a:picLocks noChangeAspect="1"/>
          </p:cNvPicPr>
          <p:nvPr/>
        </p:nvPicPr>
        <p:blipFill>
          <a:blip r:embed="rId2">
            <a:extLst>
              <a:ext uri="{28A0092B-C50C-407E-A947-70E740481C1C}">
                <a14:useLocalDpi xmlns:a14="http://schemas.microsoft.com/office/drawing/2010/main" val="0"/>
              </a:ext>
            </a:extLst>
          </a:blip>
          <a:srcRect l="12715" t="20949" r="17564" b="21262"/>
          <a:stretch>
            <a:fillRect/>
          </a:stretch>
        </p:blipFill>
        <p:spPr>
          <a:xfrm>
            <a:off x="3749040" y="3744595"/>
            <a:ext cx="5048885" cy="2874010"/>
          </a:xfrm>
          <a:prstGeom prst="rect">
            <a:avLst/>
          </a:prstGeom>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763270" y="434340"/>
            <a:ext cx="6412865" cy="555752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endParaRPr lang="zh-CN" altLang="en-US" sz="2400" dirty="0">
              <a:latin typeface="楷体" panose="02010609060101010101" charset="-122"/>
              <a:ea typeface="楷体" panose="02010609060101010101" charset="-122"/>
              <a:sym typeface="+mn-ea"/>
            </a:endParaRPr>
          </a:p>
          <a:p>
            <a:pPr marL="342900" indent="-342900" algn="just" defTabSz="266700" eaLnBrk="1" fontAlgn="auto" hangingPunct="1">
              <a:lnSpc>
                <a:spcPts val="4500"/>
              </a:lnSpc>
              <a:spcBef>
                <a:spcPts val="700"/>
              </a:spcBef>
              <a:buClrTx/>
              <a:buSzTx/>
              <a:buFont typeface="Wingdings" panose="05000000000000000000" charset="0"/>
              <a:buChar char="Ø"/>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右侧图展示了</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Forecast ML</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算法的操作流程： </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p>
          <a:p>
            <a:pPr marL="342900" indent="-342900" algn="just" defTabSz="266700" eaLnBrk="1" fontAlgn="auto" hangingPunct="1">
              <a:lnSpc>
                <a:spcPts val="4500"/>
              </a:lnSpc>
              <a:spcBef>
                <a:spcPts val="700"/>
              </a:spcBef>
              <a:buClrTx/>
              <a:buSzTx/>
              <a:buFont typeface="Wingdings" panose="05000000000000000000" charset="0"/>
              <a:buChar char="Ø"/>
            </a:pP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该流程依次包括</a:t>
            </a:r>
            <a:r>
              <a:rPr lang="zh-CN" altLang="en-US" sz="2400" b="1"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数据处理、模型设定、预测期数与滞后期数的确定、嵌套交叉验证窗口的划分、算法选择、模型训练与评估，并通过历史数据拟合判断、回归指标判断和预测效果判断</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等多维度分析，最终完成算法再选择与模型再训练，输出预测结果。</a:t>
            </a:r>
          </a:p>
          <a:p>
            <a:pPr marL="342900" indent="-342900" algn="just" defTabSz="266700" eaLnBrk="1" fontAlgn="auto" hangingPunct="1">
              <a:lnSpc>
                <a:spcPts val="4500"/>
              </a:lnSpc>
              <a:spcBef>
                <a:spcPts val="700"/>
              </a:spcBef>
              <a:buClrTx/>
              <a:buSzTx/>
              <a:buFont typeface="Wingdings" panose="05000000000000000000" charset="0"/>
              <a:buChar char="Ø"/>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这一流程能够在保证预测精度的同时，有效避免误差传递和过拟合问题。</a:t>
            </a:r>
          </a:p>
          <a:p>
            <a:pPr indent="252095" algn="just" defTabSz="266700" eaLnBrk="1" fontAlgn="auto" hangingPunct="1">
              <a:lnSpc>
                <a:spcPts val="3400"/>
              </a:lnSpc>
              <a:spcBef>
                <a:spcPts val="700"/>
              </a:spcBef>
              <a:buClrTx/>
              <a:buSzTx/>
              <a:buFontTx/>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p>
          <a:p>
            <a:pPr indent="304800" algn="just" defTabSz="266700" eaLnBrk="1" fontAlgn="auto" hangingPunct="1">
              <a:lnSpc>
                <a:spcPts val="3400"/>
              </a:lnSpc>
              <a:spcBef>
                <a:spcPts val="700"/>
              </a:spcBef>
              <a:buClrTx/>
              <a:buSzTx/>
              <a:buFontTx/>
            </a:pPr>
            <a:endPar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15</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373824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回归算法的选择</a:t>
            </a:r>
          </a:p>
        </p:txBody>
      </p:sp>
      <p:pic>
        <p:nvPicPr>
          <p:cNvPr id="19" name="图片 19"/>
          <p:cNvPicPr>
            <a:picLocks noChangeAspect="1" noChangeArrowheads="1"/>
          </p:cNvPicPr>
          <p:nvPr/>
        </p:nvPicPr>
        <p:blipFill>
          <a:blip r:embed="rId2" cstate="print">
            <a:extLst>
              <a:ext uri="{28A0092B-C50C-407E-A947-70E740481C1C}">
                <a14:useLocalDpi xmlns:a14="http://schemas.microsoft.com/office/drawing/2010/main" val="0"/>
              </a:ext>
            </a:extLst>
          </a:blip>
          <a:srcRect t="3518"/>
          <a:stretch>
            <a:fillRect/>
          </a:stretch>
        </p:blipFill>
        <p:spPr>
          <a:xfrm>
            <a:off x="7262495" y="213995"/>
            <a:ext cx="4558665" cy="6405245"/>
          </a:xfrm>
          <a:prstGeom prst="rect">
            <a:avLst/>
          </a:prstGeom>
          <a:noFill/>
          <a:ln>
            <a:noFill/>
          </a:ln>
        </p:spPr>
      </p:pic>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640080" y="771525"/>
            <a:ext cx="7917180" cy="15659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（一）模型设定</a:t>
            </a:r>
          </a:p>
          <a:p>
            <a:pPr indent="252095" algn="just" defTabSz="266700" fontAlgn="auto">
              <a:lnSpc>
                <a:spcPts val="4000"/>
              </a:lnSpc>
              <a:spcBef>
                <a:spcPts val="700"/>
              </a:spcBef>
            </a:pPr>
            <a:r>
              <a:rPr lang="en-US" altLang="zh-CN" sz="2400" noProof="0" dirty="0">
                <a:solidFill>
                  <a:srgbClr val="000000"/>
                </a:solidFill>
                <a:latin typeface="华文楷体" panose="02010600040101010101" charset="-122"/>
                <a:ea typeface="华文楷体" panose="02010600040101010101" charset="-122"/>
                <a:sym typeface="+mn-ea"/>
              </a:rPr>
              <a:t>  </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1.根据调试结果为不同预测步长配置最优的滞后特征，滞后阶数范围从1阶到39阶，并经过筛选保留有效特征。</a:t>
            </a:r>
          </a:p>
          <a:p>
            <a:pPr indent="252095" algn="just" defTabSz="266700" fontAlgn="auto">
              <a:lnSpc>
                <a:spcPts val="4000"/>
              </a:lnSpc>
              <a:spcBef>
                <a:spcPts val="700"/>
              </a:spcBef>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2.按照流程图所示步骤，先完成数据处理与模型设定，再结合嵌套交叉验证方法进行训练与评估，比较LASSO回归与随机森林回归的表现。</a:t>
            </a:r>
          </a:p>
          <a:p>
            <a:pPr indent="252095" algn="just" defTabSz="266700" fontAlgn="auto">
              <a:lnSpc>
                <a:spcPts val="4000"/>
              </a:lnSpc>
              <a:spcBef>
                <a:spcPts val="700"/>
              </a:spcBef>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3.评估维度包括历史拟合程度、回归指标表现以及预测结果合理性判断，并在此基础上进行算法再选择与模型再训练，最终生成2020—2022年的数据要素生产力指数预测结果。</a:t>
            </a: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252095" algn="just" defTabSz="266700" fontAlgn="auto">
              <a:lnSpc>
                <a:spcPts val="4000"/>
              </a:lnSpc>
              <a:spcBef>
                <a:spcPts val="700"/>
              </a:spcBef>
            </a:pP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7" name="Rectangle 4" descr="浅色上对角线"/>
          <p:cNvSpPr>
            <a:spLocks noChangeArrowheads="1"/>
          </p:cNvSpPr>
          <p:nvPr/>
        </p:nvSpPr>
        <p:spPr bwMode="auto">
          <a:xfrm>
            <a:off x="861695" y="107315"/>
            <a:ext cx="253111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三、结果分析</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pic>
        <p:nvPicPr>
          <p:cNvPr id="3" name="图片 8" descr="ab213ef6-2c67-4ab7-9cad-5d952b6c16b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00110" y="1947545"/>
            <a:ext cx="3691890" cy="3419475"/>
          </a:xfrm>
          <a:prstGeom prst="rect">
            <a:avLst/>
          </a:prstGeom>
        </p:spPr>
      </p:pic>
      <p:sp>
        <p:nvSpPr>
          <p:cNvPr id="5" name="灯片编号占位符 6">
            <a:extLst>
              <a:ext uri="{FF2B5EF4-FFF2-40B4-BE49-F238E27FC236}">
                <a16:creationId xmlns:a16="http://schemas.microsoft.com/office/drawing/2014/main" id="{319D740C-B7AB-3CC8-A568-15923A526AC9}"/>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16</a:t>
            </a:fld>
            <a:endParaRPr lang="zh-CN" altLang="en-US" sz="20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417195" y="771525"/>
            <a:ext cx="6995160" cy="15659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a:t>
            </a: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sym typeface="+mn-ea"/>
              </a:rPr>
              <a:t>）</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嵌套交叉验证窗口划分</a:t>
            </a:r>
          </a:p>
          <a:p>
            <a:pPr indent="609600" eaLnBrk="1" fontAlgn="auto" hangingPunct="1">
              <a:lnSpc>
                <a:spcPts val="4000"/>
              </a:lnSpc>
              <a:spcBef>
                <a:spcPts val="0"/>
              </a:spcBef>
            </a:pPr>
            <a:r>
              <a:rPr lang="zh-CN" altLang="en-US" sz="2400" noProof="0" dirty="0">
                <a:solidFill>
                  <a:srgbClr val="000000"/>
                </a:solidFill>
                <a:latin typeface="华文楷体" panose="02010600040101010101" charset="-122"/>
                <a:ea typeface="华文楷体" panose="02010600040101010101" charset="-122"/>
                <a:sym typeface="+mn-ea"/>
              </a:rPr>
              <a:t>嵌套交叉验证（</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Nested Cross-Validation</a:t>
            </a:r>
            <a:r>
              <a:rPr lang="en-US" altLang="zh-CN" sz="2400" noProof="0" dirty="0">
                <a:solidFill>
                  <a:srgbClr val="000000"/>
                </a:solidFill>
                <a:latin typeface="华文楷体" panose="02010600040101010101" charset="-122"/>
                <a:ea typeface="华文楷体" panose="02010600040101010101" charset="-122"/>
                <a:sym typeface="+mn-ea"/>
              </a:rPr>
              <a:t>）</a:t>
            </a:r>
            <a:r>
              <a:rPr lang="zh-CN" altLang="en-US" sz="2400" noProof="0" dirty="0">
                <a:solidFill>
                  <a:srgbClr val="000000"/>
                </a:solidFill>
                <a:latin typeface="华文楷体" panose="02010600040101010101" charset="-122"/>
                <a:ea typeface="华文楷体" panose="02010600040101010101" charset="-122"/>
                <a:sym typeface="+mn-ea"/>
              </a:rPr>
              <a:t>是一种兼顾模型超参数调优与泛化性能评估的先进方法。</a:t>
            </a:r>
            <a:r>
              <a:rPr lang="en-US" altLang="zh-CN" sz="2400" noProof="0" dirty="0">
                <a:solidFill>
                  <a:srgbClr val="000000"/>
                </a:solidFill>
                <a:latin typeface="华文楷体" panose="02010600040101010101" charset="-122"/>
                <a:ea typeface="华文楷体" panose="02010600040101010101" charset="-122"/>
                <a:sym typeface="+mn-ea"/>
              </a:rPr>
              <a:t>    </a:t>
            </a:r>
          </a:p>
          <a:p>
            <a:pPr indent="609600" eaLnBrk="1" fontAlgn="auto" hangingPunct="1">
              <a:lnSpc>
                <a:spcPts val="4000"/>
              </a:lnSpc>
              <a:spcBef>
                <a:spcPts val="0"/>
              </a:spcBef>
            </a:pPr>
            <a:r>
              <a:rPr lang="zh-CN" altLang="en-US" sz="2400" noProof="0" dirty="0">
                <a:solidFill>
                  <a:srgbClr val="000000"/>
                </a:solidFill>
                <a:latin typeface="华文楷体" panose="02010600040101010101" charset="-122"/>
                <a:ea typeface="华文楷体" panose="02010600040101010101" charset="-122"/>
                <a:sym typeface="+mn-ea"/>
              </a:rPr>
              <a:t>其基本思想是在将数据集划分为训练集和测试集之后，再在测试集的外层框架下嵌套设置一个内</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7" name="Rectangle 4" descr="浅色上对角线"/>
          <p:cNvSpPr>
            <a:spLocks noChangeArrowheads="1"/>
          </p:cNvSpPr>
          <p:nvPr/>
        </p:nvSpPr>
        <p:spPr bwMode="auto">
          <a:xfrm>
            <a:off x="861695" y="107315"/>
            <a:ext cx="268732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三、结果分析</a:t>
            </a:r>
          </a:p>
        </p:txBody>
      </p:sp>
      <p:pic>
        <p:nvPicPr>
          <p:cNvPr id="208752952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412355" y="1374140"/>
            <a:ext cx="4567555" cy="3778885"/>
          </a:xfrm>
          <a:prstGeom prst="rect">
            <a:avLst/>
          </a:prstGeom>
          <a:noFill/>
          <a:ln>
            <a:noFill/>
          </a:ln>
        </p:spPr>
      </p:pic>
      <p:sp>
        <p:nvSpPr>
          <p:cNvPr id="2" name="文本框 1"/>
          <p:cNvSpPr txBox="1"/>
          <p:nvPr/>
        </p:nvSpPr>
        <p:spPr>
          <a:xfrm>
            <a:off x="436880" y="3336290"/>
            <a:ext cx="7052310" cy="3105150"/>
          </a:xfrm>
          <a:prstGeom prst="rect">
            <a:avLst/>
          </a:prstGeom>
          <a:noFill/>
        </p:spPr>
        <p:txBody>
          <a:bodyPr wrap="square" rtlCol="0">
            <a:noAutofit/>
          </a:bodyPr>
          <a:lstStyle/>
          <a:p>
            <a:pPr>
              <a:lnSpc>
                <a:spcPct val="150000"/>
              </a:lnSpc>
            </a:pPr>
            <a:r>
              <a:rPr lang="zh-CN" altLang="en-US" sz="2400" noProof="0" dirty="0">
                <a:solidFill>
                  <a:srgbClr val="000000"/>
                </a:solidFill>
                <a:latin typeface="华文楷体" panose="02010600040101010101" charset="-122"/>
                <a:ea typeface="华文楷体" panose="02010600040101010101" charset="-122"/>
                <a:sym typeface="+mn-ea"/>
              </a:rPr>
              <a:t>层交叉验证过程：内层用于搜索并确定最优超参数，外层则用于评估模型在未见数据上的预测性能。</a:t>
            </a:r>
          </a:p>
          <a:p>
            <a:pPr>
              <a:lnSpc>
                <a:spcPct val="150000"/>
              </a:lnSpc>
            </a:pPr>
            <a:r>
              <a:rPr lang="zh-CN" altLang="en-US" sz="2400" noProof="0" dirty="0">
                <a:solidFill>
                  <a:srgbClr val="000000"/>
                </a:solidFill>
                <a:latin typeface="华文楷体" panose="02010600040101010101" charset="-122"/>
                <a:ea typeface="华文楷体" panose="02010600040101010101" charset="-122"/>
                <a:sym typeface="+mn-ea"/>
              </a:rPr>
              <a:t> </a:t>
            </a:r>
            <a:r>
              <a:rPr lang="en-US" altLang="zh-CN" sz="2400" noProof="0" dirty="0">
                <a:solidFill>
                  <a:srgbClr val="000000"/>
                </a:solidFill>
                <a:latin typeface="华文楷体" panose="02010600040101010101" charset="-122"/>
                <a:ea typeface="华文楷体" panose="02010600040101010101" charset="-122"/>
                <a:sym typeface="+mn-ea"/>
              </a:rPr>
              <a:t>       </a:t>
            </a:r>
            <a:r>
              <a:rPr lang="zh-CN" altLang="en-US" sz="2400" noProof="0" dirty="0">
                <a:solidFill>
                  <a:srgbClr val="000000"/>
                </a:solidFill>
                <a:latin typeface="华文楷体" panose="02010600040101010101" charset="-122"/>
                <a:ea typeface="华文楷体" panose="02010600040101010101" charset="-122"/>
                <a:sym typeface="+mn-ea"/>
              </a:rPr>
              <a:t>该设计可以有效降低单次划分可能带来的偶然性偏差，避免过拟合现象，并使得所得结果在可靠性与稳健性方面均优于传统的单层交叉验证。</a:t>
            </a:r>
            <a:endParaRPr lang="zh-CN" altLang="en-US" sz="2400" noProof="0" dirty="0">
              <a:solidFill>
                <a:srgbClr val="000000"/>
              </a:solidFill>
              <a:latin typeface="华文楷体" panose="02010600040101010101" charset="-122"/>
              <a:ea typeface="华文楷体" panose="02010600040101010101" charset="-122"/>
            </a:endParaRPr>
          </a:p>
        </p:txBody>
      </p:sp>
      <p:sp>
        <p:nvSpPr>
          <p:cNvPr id="3" name="矩形 2"/>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
        <p:nvSpPr>
          <p:cNvPr id="5" name="灯片编号占位符 6">
            <a:extLst>
              <a:ext uri="{FF2B5EF4-FFF2-40B4-BE49-F238E27FC236}">
                <a16:creationId xmlns:a16="http://schemas.microsoft.com/office/drawing/2014/main" id="{3EF0522A-4B20-F395-FD57-D06724C00054}"/>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17</a:t>
            </a:fld>
            <a:endParaRPr lang="zh-CN" altLang="en-US" sz="20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591185" y="926465"/>
            <a:ext cx="11242040" cy="230759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（三）模型训练与评估</a:t>
            </a:r>
          </a:p>
          <a:p>
            <a:pPr indent="252095" algn="just" defTabSz="266700" fontAlgn="auto">
              <a:lnSpc>
                <a:spcPts val="4000"/>
              </a:lnSpc>
              <a:spcBef>
                <a:spcPts val="700"/>
              </a:spcBef>
            </a:pPr>
            <a:r>
              <a:rPr lang="en-US" altLang="zh-CN" sz="2400" noProof="0" dirty="0">
                <a:solidFill>
                  <a:srgbClr val="000000"/>
                </a:solidFill>
                <a:latin typeface="华文楷体" panose="02010600040101010101" charset="-122"/>
                <a:ea typeface="华文楷体" panose="02010600040101010101" charset="-122"/>
                <a:sym typeface="+mn-ea"/>
              </a:rPr>
              <a:t>     </a:t>
            </a:r>
            <a:r>
              <a:rPr lang="zh-CN" altLang="en-US" sz="2400" noProof="0" dirty="0">
                <a:solidFill>
                  <a:srgbClr val="000000"/>
                </a:solidFill>
                <a:latin typeface="华文楷体" panose="02010600040101010101" charset="-122"/>
                <a:ea typeface="华文楷体" panose="02010600040101010101" charset="-122"/>
                <a:sym typeface="+mn-ea"/>
              </a:rPr>
              <a:t>除通过模型与历史数值拟合的程度来判断模型的训练效果外，同时计算常见的回归评价指标如平均绝对误差（</a:t>
            </a:r>
            <a:r>
              <a:rPr lang="en-US" altLang="zh-CN" sz="2400" noProof="0" dirty="0">
                <a:solidFill>
                  <a:srgbClr val="000000"/>
                </a:solidFill>
                <a:latin typeface="华文楷体" panose="02010600040101010101" charset="-122"/>
                <a:ea typeface="华文楷体" panose="02010600040101010101" charset="-122"/>
                <a:sym typeface="+mn-ea"/>
              </a:rPr>
              <a:t>MAE）、</a:t>
            </a:r>
            <a:r>
              <a:rPr lang="zh-CN" altLang="en-US" sz="2400" noProof="0" dirty="0">
                <a:solidFill>
                  <a:srgbClr val="000000"/>
                </a:solidFill>
                <a:latin typeface="华文楷体" panose="02010600040101010101" charset="-122"/>
                <a:ea typeface="华文楷体" panose="02010600040101010101" charset="-122"/>
                <a:sym typeface="+mn-ea"/>
              </a:rPr>
              <a:t>平均绝对百分比误差（</a:t>
            </a:r>
            <a:r>
              <a:rPr lang="en-US" altLang="zh-CN" sz="2400" noProof="0" dirty="0">
                <a:solidFill>
                  <a:srgbClr val="000000"/>
                </a:solidFill>
                <a:latin typeface="华文楷体" panose="02010600040101010101" charset="-122"/>
                <a:ea typeface="华文楷体" panose="02010600040101010101" charset="-122"/>
                <a:sym typeface="+mn-ea"/>
              </a:rPr>
              <a:t>MAPE）、</a:t>
            </a:r>
            <a:r>
              <a:rPr lang="zh-CN" altLang="en-US" sz="2400" noProof="0" dirty="0">
                <a:solidFill>
                  <a:srgbClr val="000000"/>
                </a:solidFill>
                <a:latin typeface="华文楷体" panose="02010600040101010101" charset="-122"/>
                <a:ea typeface="华文楷体" panose="02010600040101010101" charset="-122"/>
                <a:sym typeface="+mn-ea"/>
              </a:rPr>
              <a:t>均方根误差（</a:t>
            </a:r>
            <a:r>
              <a:rPr lang="en-US" altLang="zh-CN" sz="2400" noProof="0" dirty="0">
                <a:solidFill>
                  <a:srgbClr val="000000"/>
                </a:solidFill>
                <a:latin typeface="华文楷体" panose="02010600040101010101" charset="-122"/>
                <a:ea typeface="华文楷体" panose="02010600040101010101" charset="-122"/>
                <a:sym typeface="+mn-ea"/>
              </a:rPr>
              <a:t>RMSE）、</a:t>
            </a:r>
            <a:r>
              <a:rPr lang="zh-CN" altLang="en-US" sz="2400" noProof="0" dirty="0">
                <a:solidFill>
                  <a:srgbClr val="000000"/>
                </a:solidFill>
                <a:latin typeface="华文楷体" panose="02010600040101010101" charset="-122"/>
                <a:ea typeface="华文楷体" panose="02010600040101010101" charset="-122"/>
                <a:sym typeface="+mn-ea"/>
              </a:rPr>
              <a:t>对称平均绝对百分比误差（</a:t>
            </a:r>
            <a:r>
              <a:rPr lang="en-US" altLang="zh-CN" sz="2400" noProof="0" dirty="0">
                <a:solidFill>
                  <a:srgbClr val="000000"/>
                </a:solidFill>
                <a:latin typeface="华文楷体" panose="02010600040101010101" charset="-122"/>
                <a:ea typeface="华文楷体" panose="02010600040101010101" charset="-122"/>
                <a:sym typeface="+mn-ea"/>
              </a:rPr>
              <a:t>SMAPE）</a:t>
            </a:r>
            <a:r>
              <a:rPr lang="zh-CN" altLang="en-US" sz="2400" noProof="0" dirty="0">
                <a:solidFill>
                  <a:srgbClr val="000000"/>
                </a:solidFill>
                <a:latin typeface="华文楷体" panose="02010600040101010101" charset="-122"/>
                <a:ea typeface="华文楷体" panose="02010600040101010101" charset="-122"/>
                <a:sym typeface="+mn-ea"/>
              </a:rPr>
              <a:t>来评价模型性能。</a:t>
            </a:r>
          </a:p>
        </p:txBody>
      </p:sp>
      <p:sp>
        <p:nvSpPr>
          <p:cNvPr id="7" name="Rectangle 4" descr="浅色上对角线"/>
          <p:cNvSpPr>
            <a:spLocks noChangeArrowheads="1"/>
          </p:cNvSpPr>
          <p:nvPr/>
        </p:nvSpPr>
        <p:spPr bwMode="auto">
          <a:xfrm>
            <a:off x="861695" y="107315"/>
            <a:ext cx="26803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三、结果分析</a:t>
            </a:r>
          </a:p>
        </p:txBody>
      </p:sp>
      <p:pic>
        <p:nvPicPr>
          <p:cNvPr id="50761663"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842770" y="3166745"/>
            <a:ext cx="4349750" cy="3007995"/>
          </a:xfrm>
          <a:prstGeom prst="rect">
            <a:avLst/>
          </a:prstGeom>
          <a:noFill/>
          <a:ln>
            <a:noFill/>
          </a:ln>
        </p:spPr>
      </p:pic>
      <p:sp>
        <p:nvSpPr>
          <p:cNvPr id="3" name="矩形 2"/>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pic>
        <p:nvPicPr>
          <p:cNvPr id="1721686912"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689090" y="3106738"/>
            <a:ext cx="4928870" cy="3168015"/>
          </a:xfrm>
          <a:prstGeom prst="rect">
            <a:avLst/>
          </a:prstGeom>
          <a:noFill/>
          <a:ln>
            <a:noFill/>
          </a:ln>
        </p:spPr>
      </p:pic>
      <p:sp>
        <p:nvSpPr>
          <p:cNvPr id="4" name="灯片编号占位符 6">
            <a:extLst>
              <a:ext uri="{FF2B5EF4-FFF2-40B4-BE49-F238E27FC236}">
                <a16:creationId xmlns:a16="http://schemas.microsoft.com/office/drawing/2014/main" id="{6DEB6BDA-2FC7-4D06-12C6-F0E0D3F462D6}"/>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18</a:t>
            </a:fld>
            <a:endParaRPr lang="zh-CN" altLang="en-US" sz="20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29554" y="1183341"/>
            <a:ext cx="10525655" cy="5238974"/>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a:t>
            </a:fld>
            <a:endParaRPr lang="zh-CN" altLang="en-US" sz="2000" dirty="0">
              <a:solidFill>
                <a:schemeClr val="tx1"/>
              </a:solidFill>
            </a:endParaRPr>
          </a:p>
        </p:txBody>
      </p:sp>
      <p:sp>
        <p:nvSpPr>
          <p:cNvPr id="10" name="圆角矩形 9"/>
          <p:cNvSpPr/>
          <p:nvPr/>
        </p:nvSpPr>
        <p:spPr>
          <a:xfrm>
            <a:off x="2647315" y="1758315"/>
            <a:ext cx="8807450" cy="722630"/>
          </a:xfrm>
          <a:prstGeom prst="roundRect">
            <a:avLst/>
          </a:pr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cs typeface="楷体" panose="02010609060101010101" charset="-122"/>
                <a:sym typeface="+mn-ea"/>
              </a:rPr>
              <a:t>第一节</a:t>
            </a:r>
            <a:r>
              <a:rPr lang="en-US" altLang="zh-CN" sz="2800" b="1" dirty="0">
                <a:latin typeface="楷体" panose="02010609060101010101" charset="-122"/>
                <a:ea typeface="楷体" panose="02010609060101010101" charset="-122"/>
                <a:cs typeface="楷体" panose="02010609060101010101" charset="-122"/>
                <a:sym typeface="+mn-ea"/>
              </a:rPr>
              <a:t> </a:t>
            </a:r>
            <a:r>
              <a:rPr lang="zh-CN" altLang="en-US" sz="2800" b="1" dirty="0">
                <a:latin typeface="楷体" panose="02010609060101010101" charset="-122"/>
                <a:ea typeface="楷体" panose="02010609060101010101" charset="-122"/>
                <a:cs typeface="楷体" panose="02010609060101010101" charset="-122"/>
                <a:sym typeface="+mn-ea"/>
              </a:rPr>
              <a:t>引言</a:t>
            </a:r>
          </a:p>
        </p:txBody>
      </p:sp>
      <p:sp>
        <p:nvSpPr>
          <p:cNvPr id="11" name="圆角矩形 10"/>
          <p:cNvSpPr/>
          <p:nvPr/>
        </p:nvSpPr>
        <p:spPr>
          <a:xfrm>
            <a:off x="2647315" y="3594100"/>
            <a:ext cx="8808720" cy="722630"/>
          </a:xfrm>
          <a:prstGeom prst="roundRect">
            <a:avLst/>
          </a:pr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spcAft>
                <a:spcPct val="35000"/>
              </a:spcAft>
              <a:buClrTx/>
              <a:buSzTx/>
              <a:buFontTx/>
            </a:pPr>
            <a:r>
              <a:rPr lang="zh-CN" altLang="en-US" sz="2800" b="1" dirty="0">
                <a:latin typeface="楷体" panose="02010609060101010101" charset="-122"/>
                <a:ea typeface="楷体" panose="02010609060101010101" charset="-122"/>
                <a:sym typeface="+mn-ea"/>
              </a:rPr>
              <a:t>第三节 基于</a:t>
            </a:r>
            <a:r>
              <a:rPr lang="zh-CN" altLang="en-US" sz="2800" b="1" dirty="0">
                <a:latin typeface="Times New Roman" panose="02020603050405020304" pitchFamily="18" charset="0"/>
                <a:ea typeface="楷体" panose="02010609060101010101" charset="-122"/>
                <a:cs typeface="Times New Roman" panose="02020603050405020304" pitchFamily="18" charset="0"/>
                <a:sym typeface="+mn-ea"/>
              </a:rPr>
              <a:t>Forecast ML</a:t>
            </a:r>
            <a:r>
              <a:rPr lang="zh-CN" altLang="en-US" sz="2800" b="1" dirty="0">
                <a:latin typeface="楷体" panose="02010609060101010101" charset="-122"/>
                <a:ea typeface="楷体" panose="02010609060101010101" charset="-122"/>
                <a:sym typeface="+mn-ea"/>
              </a:rPr>
              <a:t>算法的数据要素生产力预测</a:t>
            </a:r>
          </a:p>
        </p:txBody>
      </p:sp>
      <p:sp>
        <p:nvSpPr>
          <p:cNvPr id="15" name="圆角矩形 14"/>
          <p:cNvSpPr/>
          <p:nvPr/>
        </p:nvSpPr>
        <p:spPr>
          <a:xfrm>
            <a:off x="2647315" y="4505325"/>
            <a:ext cx="8809355"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sym typeface="+mn-ea"/>
              </a:rPr>
              <a:t>第四节</a:t>
            </a:r>
            <a:r>
              <a:rPr lang="en-US" altLang="zh-CN" sz="2800" b="1" dirty="0">
                <a:latin typeface="楷体" panose="02010609060101010101" charset="-122"/>
                <a:ea typeface="楷体" panose="02010609060101010101" charset="-122"/>
                <a:sym typeface="+mn-ea"/>
              </a:rPr>
              <a:t> </a:t>
            </a:r>
            <a:r>
              <a:rPr lang="zh-CN" altLang="en-US" sz="2800" b="1" dirty="0">
                <a:latin typeface="楷体" panose="02010609060101010101" charset="-122"/>
                <a:ea typeface="楷体" panose="02010609060101010101" charset="-122"/>
                <a:sym typeface="+mn-ea"/>
              </a:rPr>
              <a:t>结论及展望</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791" y="595281"/>
            <a:ext cx="1972024" cy="1972024"/>
          </a:xfrm>
          <a:prstGeom prst="rect">
            <a:avLst/>
          </a:prstGeom>
        </p:spPr>
      </p:pic>
      <p:sp>
        <p:nvSpPr>
          <p:cNvPr id="3" name="圆角矩形 14"/>
          <p:cNvSpPr/>
          <p:nvPr/>
        </p:nvSpPr>
        <p:spPr>
          <a:xfrm>
            <a:off x="2647315" y="2682875"/>
            <a:ext cx="8808085"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sym typeface="+mn-ea"/>
              </a:rPr>
              <a:t>第二节</a:t>
            </a:r>
            <a:r>
              <a:rPr lang="en-US" altLang="zh-CN" sz="2800" b="1" dirty="0">
                <a:latin typeface="楷体" panose="02010609060101010101" charset="-122"/>
                <a:ea typeface="楷体" panose="02010609060101010101" charset="-122"/>
                <a:sym typeface="+mn-ea"/>
              </a:rPr>
              <a:t> </a:t>
            </a:r>
            <a:r>
              <a:rPr lang="zh-CN" altLang="en-US" sz="2800" b="1" dirty="0">
                <a:latin typeface="楷体" panose="02010609060101010101" charset="-122"/>
                <a:ea typeface="楷体" panose="02010609060101010101" charset="-122"/>
                <a:sym typeface="+mn-ea"/>
              </a:rPr>
              <a:t>我国数据要素生产力统计测度</a:t>
            </a:r>
          </a:p>
        </p:txBody>
      </p:sp>
      <p:sp>
        <p:nvSpPr>
          <p:cNvPr id="8" name="Rectangle 2"/>
          <p:cNvSpPr txBox="1">
            <a:spLocks noChangeArrowheads="1"/>
          </p:cNvSpPr>
          <p:nvPr/>
        </p:nvSpPr>
        <p:spPr>
          <a:xfrm>
            <a:off x="1381771" y="158149"/>
            <a:ext cx="983274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本章内容</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a:p>
            <a:pPr algn="ctr"/>
            <a:endParaRPr lang="zh-CN" altLang="en-US" sz="2800" b="1">
              <a:solidFill>
                <a:schemeClr val="bg1"/>
              </a:solidFill>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591185" y="771525"/>
            <a:ext cx="11355070" cy="230759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4000"/>
              </a:lnSpc>
              <a:spcBef>
                <a:spcPts val="700"/>
              </a:spcBef>
            </a:pP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sym typeface="+mn-ea"/>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（三）模型训练与评估</a:t>
            </a:r>
            <a:endParaRPr lang="zh-CN" altLang="en-US" sz="2400" noProof="0" dirty="0">
              <a:solidFill>
                <a:srgbClr val="000000"/>
              </a:solidFill>
              <a:latin typeface="华文楷体" panose="02010600040101010101" charset="-122"/>
              <a:ea typeface="华文楷体" panose="02010600040101010101" charset="-122"/>
              <a:sym typeface="+mn-ea"/>
            </a:endParaRPr>
          </a:p>
        </p:txBody>
      </p:sp>
      <p:sp>
        <p:nvSpPr>
          <p:cNvPr id="7" name="Rectangle 4" descr="浅色上对角线"/>
          <p:cNvSpPr>
            <a:spLocks noChangeArrowheads="1"/>
          </p:cNvSpPr>
          <p:nvPr/>
        </p:nvSpPr>
        <p:spPr bwMode="auto">
          <a:xfrm>
            <a:off x="861695" y="107315"/>
            <a:ext cx="254635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三、结果分析</a:t>
            </a:r>
          </a:p>
        </p:txBody>
      </p:sp>
      <p:sp>
        <p:nvSpPr>
          <p:cNvPr id="2" name="文本框 1"/>
          <p:cNvSpPr txBox="1"/>
          <p:nvPr/>
        </p:nvSpPr>
        <p:spPr>
          <a:xfrm>
            <a:off x="654685" y="1427480"/>
            <a:ext cx="6715125" cy="5077460"/>
          </a:xfrm>
          <a:prstGeom prst="rect">
            <a:avLst/>
          </a:prstGeom>
        </p:spPr>
        <p:txBody>
          <a:bodyPr wrap="square">
            <a:spAutoFit/>
          </a:bodyPr>
          <a:lstStyle/>
          <a:p>
            <a:pPr marL="342900" indent="-342900" algn="just" defTabSz="266700">
              <a:lnSpc>
                <a:spcPct val="150000"/>
              </a:lnSpc>
              <a:spcBef>
                <a:spcPct val="0"/>
              </a:spcBef>
              <a:spcAft>
                <a:spcPct val="0"/>
              </a:spcAft>
              <a:buFont typeface="Wingdings" panose="05000000000000000000" charset="0"/>
              <a:buChar char="Ø"/>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在通过与历史真实数据对比后，将经过测试的模型对未来36步进行预测以从直观上判断LSSAO与RF进行回归建模的合理性。</a:t>
            </a:r>
          </a:p>
          <a:p>
            <a:pPr marL="342900" indent="-342900" algn="just" defTabSz="266700">
              <a:lnSpc>
                <a:spcPct val="150000"/>
              </a:lnSpc>
              <a:spcBef>
                <a:spcPct val="0"/>
              </a:spcBef>
              <a:spcAft>
                <a:spcPct val="0"/>
              </a:spcAft>
              <a:buFont typeface="Wingdings" panose="05000000000000000000" charset="0"/>
              <a:buChar char="Ø"/>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在不同的四段时间间隔内，LASSO算法的预测结果相比近乎一条直线的RF预测结果更符合已有的历史趋势。</a:t>
            </a:r>
          </a:p>
          <a:p>
            <a:pPr marL="342900" indent="-342900" algn="just" defTabSz="266700">
              <a:lnSpc>
                <a:spcPct val="150000"/>
              </a:lnSpc>
              <a:spcBef>
                <a:spcPct val="0"/>
              </a:spcBef>
              <a:spcAft>
                <a:spcPct val="0"/>
              </a:spcAft>
              <a:buFont typeface="Wingdings" panose="05000000000000000000" charset="0"/>
              <a:buChar char="Ø"/>
            </a:pPr>
            <a:r>
              <a:rPr lang="zh-CN" altLang="en-US" sz="2400" noProof="0" dirty="0">
                <a:solidFill>
                  <a:srgbClr val="000000"/>
                </a:solidFill>
                <a:latin typeface="华文楷体" panose="02010600040101010101" charset="-122"/>
                <a:ea typeface="华文楷体" panose="02010600040101010101" charset="-122"/>
                <a:sym typeface="+mn-ea"/>
              </a:rPr>
              <a:t>选取</a:t>
            </a:r>
            <a:r>
              <a:rPr lang="en-US" altLang="zh-CN" sz="2400" noProof="0" dirty="0">
                <a:solidFill>
                  <a:srgbClr val="000000"/>
                </a:solidFill>
                <a:latin typeface="华文楷体" panose="02010600040101010101" charset="-122"/>
                <a:ea typeface="华文楷体" panose="02010600040101010101" charset="-122"/>
                <a:sym typeface="+mn-ea"/>
              </a:rPr>
              <a:t>LASSO</a:t>
            </a:r>
            <a:r>
              <a:rPr lang="zh-CN" altLang="en-US" sz="2400" noProof="0" dirty="0">
                <a:solidFill>
                  <a:srgbClr val="000000"/>
                </a:solidFill>
                <a:latin typeface="华文楷体" panose="02010600040101010101" charset="-122"/>
                <a:ea typeface="华文楷体" panose="02010600040101010101" charset="-122"/>
                <a:sym typeface="+mn-ea"/>
              </a:rPr>
              <a:t>算法作为建立模型的单一算法后，重复上述的操作过程以单独评估</a:t>
            </a:r>
            <a:r>
              <a:rPr lang="en-US" altLang="zh-CN" sz="2400" noProof="0" dirty="0">
                <a:solidFill>
                  <a:srgbClr val="000000"/>
                </a:solidFill>
                <a:latin typeface="华文楷体" panose="02010600040101010101" charset="-122"/>
                <a:ea typeface="华文楷体" panose="02010600040101010101" charset="-122"/>
                <a:sym typeface="+mn-ea"/>
              </a:rPr>
              <a:t>LASSO</a:t>
            </a:r>
            <a:r>
              <a:rPr lang="zh-CN" altLang="en-US" sz="2400" noProof="0" dirty="0">
                <a:solidFill>
                  <a:srgbClr val="000000"/>
                </a:solidFill>
                <a:latin typeface="华文楷体" panose="02010600040101010101" charset="-122"/>
                <a:ea typeface="华文楷体" panose="02010600040101010101" charset="-122"/>
                <a:sym typeface="+mn-ea"/>
              </a:rPr>
              <a:t>算法的回归效果以及预测趋势。</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pic>
        <p:nvPicPr>
          <p:cNvPr id="702361601"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607300" y="878840"/>
            <a:ext cx="4639310" cy="2640965"/>
          </a:xfrm>
          <a:prstGeom prst="rect">
            <a:avLst/>
          </a:prstGeom>
          <a:noFill/>
          <a:ln>
            <a:noFill/>
          </a:ln>
        </p:spPr>
      </p:pic>
      <p:sp>
        <p:nvSpPr>
          <p:cNvPr id="4" name="矩形 3"/>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pic>
        <p:nvPicPr>
          <p:cNvPr id="368377870" name="图片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7779385" y="3626485"/>
            <a:ext cx="4467860" cy="2769870"/>
          </a:xfrm>
          <a:prstGeom prst="rect">
            <a:avLst/>
          </a:prstGeom>
          <a:noFill/>
          <a:ln>
            <a:noFill/>
          </a:ln>
        </p:spPr>
      </p:pic>
      <p:sp>
        <p:nvSpPr>
          <p:cNvPr id="5" name="灯片编号占位符 6">
            <a:extLst>
              <a:ext uri="{FF2B5EF4-FFF2-40B4-BE49-F238E27FC236}">
                <a16:creationId xmlns:a16="http://schemas.microsoft.com/office/drawing/2014/main" id="{BE29AF8F-C557-9AFB-2955-57EB783AD6D1}"/>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19</a:t>
            </a:fld>
            <a:endParaRPr lang="zh-CN" altLang="en-US" sz="20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591185" y="1120775"/>
            <a:ext cx="6179820" cy="230759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（四）模型的再训练与预测</a:t>
            </a:r>
          </a:p>
          <a:p>
            <a:pPr indent="252095" algn="just" defTabSz="266700" fontAlgn="auto">
              <a:lnSpc>
                <a:spcPts val="4000"/>
              </a:lnSpc>
              <a:spcBef>
                <a:spcPts val="700"/>
              </a:spcBef>
            </a:pPr>
            <a:r>
              <a:rPr lang="en-US" altLang="zh-CN" sz="2400" noProof="0" dirty="0">
                <a:solidFill>
                  <a:srgbClr val="000000"/>
                </a:solidFill>
                <a:latin typeface="华文楷体" panose="02010600040101010101" charset="-122"/>
                <a:ea typeface="华文楷体" panose="02010600040101010101" charset="-122"/>
                <a:sym typeface="+mn-ea"/>
              </a:rPr>
              <a:t>     </a:t>
            </a:r>
            <a:r>
              <a:rPr lang="zh-CN" altLang="en-US" sz="2400" noProof="0" dirty="0">
                <a:solidFill>
                  <a:srgbClr val="000000"/>
                </a:solidFill>
                <a:latin typeface="华文楷体" panose="02010600040101010101" charset="-122"/>
                <a:ea typeface="华文楷体" panose="02010600040101010101" charset="-122"/>
                <a:sym typeface="+mn-ea"/>
              </a:rPr>
              <a:t>预测期内指数保持平稳且持续上升，曲线走势光滑，无明显的剧烈波动。我国数据要素生产力短期内展现出较强的增长韧性与稳定性，不仅反映出新技术基础、数据资源配置以及应用场景不断深化所带来的推动作用，也说明数据要素已逐渐成为经济发展的持久动力来源，为实现经济结构优化与高质量发展提供了坚实支撑。</a:t>
            </a:r>
            <a:endParaRPr lang="zh-CN" altLang="en-US" sz="2400" noProof="0" dirty="0">
              <a:solidFill>
                <a:srgbClr val="000000"/>
              </a:solidFill>
              <a:latin typeface="华文楷体" panose="02010600040101010101" charset="-122"/>
              <a:ea typeface="华文楷体" panose="02010600040101010101" charset="-122"/>
            </a:endParaRPr>
          </a:p>
          <a:p>
            <a:pPr indent="252095" algn="just" defTabSz="266700" fontAlgn="auto">
              <a:lnSpc>
                <a:spcPts val="4000"/>
              </a:lnSpc>
              <a:spcBef>
                <a:spcPts val="700"/>
              </a:spcBef>
            </a:pPr>
            <a:endParaRPr lang="zh-CN" altLang="en-US" sz="2400" noProof="0" dirty="0">
              <a:solidFill>
                <a:srgbClr val="000000"/>
              </a:solidFill>
              <a:latin typeface="华文楷体" panose="02010600040101010101" charset="-122"/>
              <a:ea typeface="华文楷体" panose="02010600040101010101" charset="-122"/>
              <a:sym typeface="+mn-ea"/>
            </a:endParaRPr>
          </a:p>
        </p:txBody>
      </p:sp>
      <p:sp>
        <p:nvSpPr>
          <p:cNvPr id="7" name="Rectangle 4" descr="浅色上对角线"/>
          <p:cNvSpPr>
            <a:spLocks noChangeArrowheads="1"/>
          </p:cNvSpPr>
          <p:nvPr/>
        </p:nvSpPr>
        <p:spPr bwMode="auto">
          <a:xfrm>
            <a:off x="861695" y="107315"/>
            <a:ext cx="257619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三、结果分析</a:t>
            </a:r>
          </a:p>
        </p:txBody>
      </p:sp>
      <p:pic>
        <p:nvPicPr>
          <p:cNvPr id="826268799"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7167245" y="1025525"/>
            <a:ext cx="4808855" cy="2914650"/>
          </a:xfrm>
          <a:prstGeom prst="rect">
            <a:avLst/>
          </a:prstGeom>
          <a:noFill/>
          <a:ln>
            <a:noFill/>
          </a:ln>
        </p:spPr>
      </p:pic>
      <p:sp>
        <p:nvSpPr>
          <p:cNvPr id="2" name="文本框 1"/>
          <p:cNvSpPr txBox="1"/>
          <p:nvPr/>
        </p:nvSpPr>
        <p:spPr>
          <a:xfrm>
            <a:off x="6126480" y="1951990"/>
            <a:ext cx="6313170" cy="645160"/>
          </a:xfrm>
          <a:prstGeom prst="rect">
            <a:avLst/>
          </a:prstGeom>
        </p:spPr>
        <p:txBody>
          <a:bodyPr wrap="square">
            <a:spAutoFit/>
          </a:bodyPr>
          <a:lstStyle/>
          <a:p>
            <a:pPr defTabSz="266700">
              <a:lnSpc>
                <a:spcPct val="150000"/>
              </a:lnSpc>
            </a:pPr>
            <a:r>
              <a:rPr lang="en-US" altLang="zh-CN" sz="2400" noProof="0" dirty="0">
                <a:solidFill>
                  <a:srgbClr val="000000"/>
                </a:solidFill>
                <a:latin typeface="华文楷体" panose="02010600040101010101" charset="-122"/>
                <a:ea typeface="华文楷体" panose="02010600040101010101" charset="-122"/>
              </a:rPr>
              <a:t>    </a:t>
            </a:r>
            <a:endParaRPr lang="zh-CN" altLang="en-US" sz="2400" noProof="0" dirty="0">
              <a:solidFill>
                <a:srgbClr val="000000"/>
              </a:solidFill>
              <a:latin typeface="华文楷体" panose="02010600040101010101" charset="-122"/>
              <a:ea typeface="华文楷体" panose="02010600040101010101" charset="-122"/>
            </a:endParaRPr>
          </a:p>
        </p:txBody>
      </p:sp>
      <p:sp>
        <p:nvSpPr>
          <p:cNvPr id="3" name="矩形 2"/>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graphicFrame>
        <p:nvGraphicFramePr>
          <p:cNvPr id="5" name="表格 4"/>
          <p:cNvGraphicFramePr/>
          <p:nvPr>
            <p:custDataLst>
              <p:tags r:id="rId1"/>
            </p:custDataLst>
          </p:nvPr>
        </p:nvGraphicFramePr>
        <p:xfrm>
          <a:off x="6849110" y="4234180"/>
          <a:ext cx="5126355" cy="1905000"/>
        </p:xfrm>
        <a:graphic>
          <a:graphicData uri="http://schemas.openxmlformats.org/drawingml/2006/table">
            <a:tbl>
              <a:tblPr firstRow="1" bandRow="1">
                <a:tableStyleId>{5C22544A-7EE6-4342-B048-85BDC9FD1C3A}</a:tableStyleId>
              </a:tblPr>
              <a:tblGrid>
                <a:gridCol w="1140460">
                  <a:extLst>
                    <a:ext uri="{9D8B030D-6E8A-4147-A177-3AD203B41FA5}">
                      <a16:colId xmlns:a16="http://schemas.microsoft.com/office/drawing/2014/main" val="20000"/>
                    </a:ext>
                  </a:extLst>
                </a:gridCol>
                <a:gridCol w="2388235">
                  <a:extLst>
                    <a:ext uri="{9D8B030D-6E8A-4147-A177-3AD203B41FA5}">
                      <a16:colId xmlns:a16="http://schemas.microsoft.com/office/drawing/2014/main" val="20001"/>
                    </a:ext>
                  </a:extLst>
                </a:gridCol>
                <a:gridCol w="1597660">
                  <a:extLst>
                    <a:ext uri="{9D8B030D-6E8A-4147-A177-3AD203B41FA5}">
                      <a16:colId xmlns:a16="http://schemas.microsoft.com/office/drawing/2014/main" val="20002"/>
                    </a:ext>
                  </a:extLst>
                </a:gridCol>
              </a:tblGrid>
              <a:tr h="381000">
                <a:tc>
                  <a:txBody>
                    <a:bodyPr/>
                    <a:lstStyle/>
                    <a:p>
                      <a:pPr marL="0" indent="306070" algn="l">
                        <a:spcBef>
                          <a:spcPct val="0"/>
                        </a:spcBef>
                        <a:spcAft>
                          <a:spcPct val="0"/>
                        </a:spcAft>
                      </a:pPr>
                      <a:r>
                        <a:rPr lang="en-US" altLang="zh-CN" sz="1200" b="1">
                          <a:latin typeface="宋体" panose="02010600030101010101" pitchFamily="2" charset="-122"/>
                          <a:ea typeface="宋体" panose="02010600030101010101" pitchFamily="2" charset="-122"/>
                        </a:rPr>
                        <a:t>  </a:t>
                      </a:r>
                      <a:r>
                        <a:rPr lang="zh-CN" sz="1200" b="1">
                          <a:latin typeface="宋体" panose="02010600030101010101" pitchFamily="2" charset="-122"/>
                          <a:ea typeface="宋体" panose="02010600030101010101" pitchFamily="2" charset="-122"/>
                        </a:rPr>
                        <a:t>年份</a:t>
                      </a:r>
                    </a:p>
                  </a:txBody>
                  <a:tcPr marL="68580" marR="68580" marT="0" marB="0" anchor="ctr"/>
                </a:tc>
                <a:tc>
                  <a:txBody>
                    <a:bodyPr/>
                    <a:lstStyle/>
                    <a:p>
                      <a:pPr marL="0" indent="306070" algn="ctr">
                        <a:spcBef>
                          <a:spcPct val="0"/>
                        </a:spcBef>
                        <a:spcAft>
                          <a:spcPct val="0"/>
                        </a:spcAft>
                      </a:pPr>
                      <a:r>
                        <a:rPr lang="zh-CN" sz="1200" b="1">
                          <a:latin typeface="宋体" panose="02010600030101010101" pitchFamily="2" charset="-122"/>
                          <a:ea typeface="宋体" panose="02010600030101010101" pitchFamily="2" charset="-122"/>
                        </a:rPr>
                        <a:t>数据要素生产力指数预测值</a:t>
                      </a:r>
                    </a:p>
                  </a:txBody>
                  <a:tcPr marL="68580" marR="68580" marT="0" marB="0" anchor="ctr"/>
                </a:tc>
                <a:tc>
                  <a:txBody>
                    <a:bodyPr/>
                    <a:lstStyle/>
                    <a:p>
                      <a:pPr marL="0" indent="306070" algn="l">
                        <a:spcBef>
                          <a:spcPct val="0"/>
                        </a:spcBef>
                        <a:spcAft>
                          <a:spcPct val="0"/>
                        </a:spcAft>
                      </a:pPr>
                      <a:r>
                        <a:rPr lang="en-US" altLang="zh-CN" sz="1200" b="1">
                          <a:latin typeface="宋体" panose="02010600030101010101" pitchFamily="2" charset="-122"/>
                          <a:ea typeface="宋体" panose="02010600030101010101" pitchFamily="2" charset="-122"/>
                        </a:rPr>
                        <a:t>  </a:t>
                      </a:r>
                      <a:r>
                        <a:rPr lang="zh-CN" sz="1200" b="1">
                          <a:latin typeface="宋体" panose="02010600030101010101" pitchFamily="2" charset="-122"/>
                          <a:ea typeface="宋体" panose="02010600030101010101" pitchFamily="2" charset="-122"/>
                        </a:rPr>
                        <a:t>增长率</a:t>
                      </a:r>
                    </a:p>
                  </a:txBody>
                  <a:tcPr marL="68580" marR="68580" marT="0" marB="0" anchor="ctr"/>
                </a:tc>
                <a:extLst>
                  <a:ext uri="{0D108BD9-81ED-4DB2-BD59-A6C34878D82A}">
                    <a16:rowId xmlns:a16="http://schemas.microsoft.com/office/drawing/2014/main" val="10000"/>
                  </a:ext>
                </a:extLst>
              </a:tr>
              <a:tr h="381000">
                <a:tc>
                  <a:txBody>
                    <a:bodyPr/>
                    <a:lstStyle/>
                    <a:p>
                      <a:pPr marL="0" indent="0" algn="ctr">
                        <a:spcBef>
                          <a:spcPct val="0"/>
                        </a:spcBef>
                        <a:spcAft>
                          <a:spcPct val="0"/>
                        </a:spcAft>
                      </a:pPr>
                      <a:r>
                        <a:rPr lang="en-US" altLang="zh-CN" sz="1200">
                          <a:latin typeface="Times New Roman" panose="02020603050405020304"/>
                          <a:ea typeface="宋体" panose="02010600030101010101" pitchFamily="2" charset="-122"/>
                        </a:rPr>
                        <a:t>2019</a:t>
                      </a:r>
                    </a:p>
                  </a:txBody>
                  <a:tcPr marL="68580" marR="68580" marT="0" marB="0" anchor="ctr"/>
                </a:tc>
                <a:tc>
                  <a:txBody>
                    <a:bodyPr/>
                    <a:lstStyle/>
                    <a:p>
                      <a:pPr marL="0" indent="0" algn="ctr">
                        <a:spcBef>
                          <a:spcPct val="0"/>
                        </a:spcBef>
                        <a:spcAft>
                          <a:spcPct val="0"/>
                        </a:spcAft>
                      </a:pPr>
                      <a:r>
                        <a:rPr lang="en-US" altLang="zh-CN" sz="1200">
                          <a:latin typeface="Times New Roman" panose="02020603050405020304"/>
                          <a:ea typeface="Times New Roman" panose="02020603050405020304"/>
                        </a:rPr>
                        <a:t>0.3583</a:t>
                      </a:r>
                    </a:p>
                  </a:txBody>
                  <a:tcPr marL="68580" marR="68580" marT="0" marB="0" anchor="ctr"/>
                </a:tc>
                <a:tc>
                  <a:txBody>
                    <a:bodyPr/>
                    <a:lstStyle/>
                    <a:p>
                      <a:pPr marL="0" indent="0" algn="ctr">
                        <a:spcBef>
                          <a:spcPct val="0"/>
                        </a:spcBef>
                        <a:spcAft>
                          <a:spcPct val="0"/>
                        </a:spcAft>
                      </a:pPr>
                      <a:r>
                        <a:rPr lang="en-US" altLang="zh-CN" sz="1200">
                          <a:latin typeface="Times New Roman" panose="02020603050405020304"/>
                          <a:ea typeface="Times New Roman" panose="02020603050405020304"/>
                        </a:rPr>
                        <a:t>-</a:t>
                      </a:r>
                    </a:p>
                  </a:txBody>
                  <a:tcPr marL="68580" marR="68580" marT="0" marB="0" anchor="ctr"/>
                </a:tc>
                <a:extLst>
                  <a:ext uri="{0D108BD9-81ED-4DB2-BD59-A6C34878D82A}">
                    <a16:rowId xmlns:a16="http://schemas.microsoft.com/office/drawing/2014/main" val="10001"/>
                  </a:ext>
                </a:extLst>
              </a:tr>
              <a:tr h="381000">
                <a:tc>
                  <a:txBody>
                    <a:bodyPr/>
                    <a:lstStyle/>
                    <a:p>
                      <a:pPr marL="0" indent="0" algn="ctr">
                        <a:spcBef>
                          <a:spcPct val="0"/>
                        </a:spcBef>
                        <a:spcAft>
                          <a:spcPct val="0"/>
                        </a:spcAft>
                      </a:pPr>
                      <a:r>
                        <a:rPr lang="en-US" altLang="zh-CN" sz="1200">
                          <a:latin typeface="Times New Roman" panose="02020603050405020304"/>
                          <a:ea typeface="宋体" panose="02010600030101010101" pitchFamily="2" charset="-122"/>
                        </a:rPr>
                        <a:t>2020</a:t>
                      </a:r>
                    </a:p>
                  </a:txBody>
                  <a:tcPr marL="68580" marR="68580" marT="0" marB="0" anchor="ctr"/>
                </a:tc>
                <a:tc>
                  <a:txBody>
                    <a:bodyPr/>
                    <a:lstStyle/>
                    <a:p>
                      <a:pPr marL="0" indent="0" algn="ctr">
                        <a:spcBef>
                          <a:spcPct val="0"/>
                        </a:spcBef>
                        <a:spcAft>
                          <a:spcPct val="0"/>
                        </a:spcAft>
                      </a:pPr>
                      <a:r>
                        <a:rPr lang="en-US" altLang="zh-CN" sz="1200">
                          <a:latin typeface="Times New Roman" panose="02020603050405020304"/>
                          <a:ea typeface="Times New Roman" panose="02020603050405020304"/>
                        </a:rPr>
                        <a:t>0.4163</a:t>
                      </a:r>
                    </a:p>
                  </a:txBody>
                  <a:tcPr marL="68580" marR="68580" marT="0" marB="0" anchor="ctr"/>
                </a:tc>
                <a:tc>
                  <a:txBody>
                    <a:bodyPr/>
                    <a:lstStyle/>
                    <a:p>
                      <a:pPr marL="0" indent="0" algn="ctr">
                        <a:spcBef>
                          <a:spcPct val="0"/>
                        </a:spcBef>
                        <a:spcAft>
                          <a:spcPct val="0"/>
                        </a:spcAft>
                      </a:pPr>
                      <a:r>
                        <a:rPr lang="en-US" altLang="zh-CN" sz="1200">
                          <a:latin typeface="Times New Roman" panose="02020603050405020304"/>
                          <a:ea typeface="Times New Roman" panose="02020603050405020304"/>
                        </a:rPr>
                        <a:t>16.17%</a:t>
                      </a:r>
                    </a:p>
                  </a:txBody>
                  <a:tcPr marL="68580" marR="68580" marT="0" marB="0" anchor="ctr"/>
                </a:tc>
                <a:extLst>
                  <a:ext uri="{0D108BD9-81ED-4DB2-BD59-A6C34878D82A}">
                    <a16:rowId xmlns:a16="http://schemas.microsoft.com/office/drawing/2014/main" val="10002"/>
                  </a:ext>
                </a:extLst>
              </a:tr>
              <a:tr h="381000">
                <a:tc>
                  <a:txBody>
                    <a:bodyPr/>
                    <a:lstStyle/>
                    <a:p>
                      <a:pPr marL="0" indent="0" algn="ctr">
                        <a:spcBef>
                          <a:spcPct val="0"/>
                        </a:spcBef>
                        <a:spcAft>
                          <a:spcPct val="0"/>
                        </a:spcAft>
                      </a:pPr>
                      <a:r>
                        <a:rPr lang="en-US" altLang="zh-CN" sz="1200">
                          <a:latin typeface="Times New Roman" panose="02020603050405020304"/>
                          <a:ea typeface="宋体" panose="02010600030101010101" pitchFamily="2" charset="-122"/>
                        </a:rPr>
                        <a:t>2021</a:t>
                      </a:r>
                    </a:p>
                  </a:txBody>
                  <a:tcPr marL="68580" marR="68580" marT="0" marB="0" anchor="ctr"/>
                </a:tc>
                <a:tc>
                  <a:txBody>
                    <a:bodyPr/>
                    <a:lstStyle/>
                    <a:p>
                      <a:pPr marL="0" indent="0" algn="ctr">
                        <a:spcBef>
                          <a:spcPct val="0"/>
                        </a:spcBef>
                        <a:spcAft>
                          <a:spcPct val="0"/>
                        </a:spcAft>
                      </a:pPr>
                      <a:r>
                        <a:rPr lang="en-US" altLang="zh-CN" sz="1200">
                          <a:latin typeface="Times New Roman" panose="02020603050405020304"/>
                          <a:ea typeface="Times New Roman" panose="02020603050405020304"/>
                        </a:rPr>
                        <a:t>0.4786</a:t>
                      </a:r>
                    </a:p>
                  </a:txBody>
                  <a:tcPr marL="68580" marR="68580" marT="0" marB="0" anchor="ctr"/>
                </a:tc>
                <a:tc>
                  <a:txBody>
                    <a:bodyPr/>
                    <a:lstStyle/>
                    <a:p>
                      <a:pPr marL="0" indent="0" algn="ctr">
                        <a:spcBef>
                          <a:spcPct val="0"/>
                        </a:spcBef>
                        <a:spcAft>
                          <a:spcPct val="0"/>
                        </a:spcAft>
                      </a:pPr>
                      <a:r>
                        <a:rPr lang="en-US" altLang="zh-CN" sz="1200">
                          <a:latin typeface="Times New Roman" panose="02020603050405020304"/>
                          <a:ea typeface="Times New Roman" panose="02020603050405020304"/>
                        </a:rPr>
                        <a:t>14.97%</a:t>
                      </a:r>
                    </a:p>
                  </a:txBody>
                  <a:tcPr marL="68580" marR="68580" marT="0" marB="0" anchor="ctr"/>
                </a:tc>
                <a:extLst>
                  <a:ext uri="{0D108BD9-81ED-4DB2-BD59-A6C34878D82A}">
                    <a16:rowId xmlns:a16="http://schemas.microsoft.com/office/drawing/2014/main" val="10003"/>
                  </a:ext>
                </a:extLst>
              </a:tr>
              <a:tr h="381000">
                <a:tc>
                  <a:txBody>
                    <a:bodyPr/>
                    <a:lstStyle/>
                    <a:p>
                      <a:pPr marL="0" indent="0" algn="ctr">
                        <a:spcBef>
                          <a:spcPct val="0"/>
                        </a:spcBef>
                        <a:spcAft>
                          <a:spcPct val="0"/>
                        </a:spcAft>
                      </a:pPr>
                      <a:r>
                        <a:rPr lang="en-US" altLang="zh-CN" sz="1200">
                          <a:latin typeface="Times New Roman" panose="02020603050405020304"/>
                          <a:ea typeface="宋体" panose="02010600030101010101" pitchFamily="2" charset="-122"/>
                        </a:rPr>
                        <a:t>2022</a:t>
                      </a:r>
                    </a:p>
                  </a:txBody>
                  <a:tcPr marL="68580" marR="68580" marT="0" marB="0" anchor="ctr"/>
                </a:tc>
                <a:tc>
                  <a:txBody>
                    <a:bodyPr/>
                    <a:lstStyle/>
                    <a:p>
                      <a:pPr marL="0" indent="0" algn="ctr">
                        <a:spcBef>
                          <a:spcPct val="0"/>
                        </a:spcBef>
                        <a:spcAft>
                          <a:spcPct val="0"/>
                        </a:spcAft>
                      </a:pPr>
                      <a:r>
                        <a:rPr lang="en-US" altLang="zh-CN" sz="1200">
                          <a:latin typeface="Times New Roman" panose="02020603050405020304"/>
                          <a:ea typeface="Times New Roman" panose="02020603050405020304"/>
                        </a:rPr>
                        <a:t>0.5127</a:t>
                      </a:r>
                    </a:p>
                  </a:txBody>
                  <a:tcPr marL="68580" marR="68580" marT="0" marB="0" anchor="ctr"/>
                </a:tc>
                <a:tc>
                  <a:txBody>
                    <a:bodyPr/>
                    <a:lstStyle/>
                    <a:p>
                      <a:pPr marL="0" indent="0" algn="ctr">
                        <a:spcBef>
                          <a:spcPct val="0"/>
                        </a:spcBef>
                        <a:spcAft>
                          <a:spcPct val="0"/>
                        </a:spcAft>
                      </a:pPr>
                      <a:r>
                        <a:rPr lang="en-US" altLang="zh-CN" sz="1200">
                          <a:latin typeface="Times New Roman" panose="02020603050405020304"/>
                          <a:ea typeface="Times New Roman" panose="02020603050405020304"/>
                        </a:rPr>
                        <a:t>7.10%</a:t>
                      </a:r>
                    </a:p>
                  </a:txBody>
                  <a:tcPr marL="68580" marR="68580" marT="0" marB="0" anchor="ctr"/>
                </a:tc>
                <a:extLst>
                  <a:ext uri="{0D108BD9-81ED-4DB2-BD59-A6C34878D82A}">
                    <a16:rowId xmlns:a16="http://schemas.microsoft.com/office/drawing/2014/main" val="10004"/>
                  </a:ext>
                </a:extLst>
              </a:tr>
            </a:tbl>
          </a:graphicData>
        </a:graphic>
      </p:graphicFrame>
      <p:sp>
        <p:nvSpPr>
          <p:cNvPr id="6" name="灯片编号占位符 6">
            <a:extLst>
              <a:ext uri="{FF2B5EF4-FFF2-40B4-BE49-F238E27FC236}">
                <a16:creationId xmlns:a16="http://schemas.microsoft.com/office/drawing/2014/main" id="{4224A6E7-A049-C147-4451-E4436448026C}"/>
              </a:ext>
            </a:extLst>
          </p:cNvPr>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20</a:t>
            </a:fld>
            <a:endParaRPr lang="zh-CN" altLang="en-US" sz="20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21</a:t>
            </a:fld>
            <a:endParaRPr lang="zh-CN" altLang="en-US" sz="2000" dirty="0">
              <a:solidFill>
                <a:schemeClr val="tx1"/>
              </a:solidFill>
            </a:endParaRPr>
          </a:p>
        </p:txBody>
      </p:sp>
      <p:sp>
        <p:nvSpPr>
          <p:cNvPr id="6" name="Rectangle 4"/>
          <p:cNvSpPr>
            <a:spLocks noGrp="1" noChangeArrowheads="1"/>
          </p:cNvSpPr>
          <p:nvPr/>
        </p:nvSpPr>
        <p:spPr>
          <a:xfrm>
            <a:off x="706755" y="2317750"/>
            <a:ext cx="11105515"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第四节  结论及展望</a:t>
            </a:r>
          </a:p>
        </p:txBody>
      </p:sp>
      <p:sp>
        <p:nvSpPr>
          <p:cNvPr id="7"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endPar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604520" y="590550"/>
            <a:ext cx="11543030" cy="6161405"/>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fontAlgn="auto">
              <a:lnSpc>
                <a:spcPct val="150000"/>
              </a:lnSpc>
              <a:buNone/>
              <a:extLst>
                <a:ext uri="{35155182-B16C-46BC-9424-99874614C6A1}">
                  <wpsdc:indentchars xmlns:wpsdc="http://www.wps.cn/officeDocument/2017/drawingmlCustomData" xmlns="" val="200" checksum="4158780845"/>
                </a:ext>
              </a:extLst>
            </a:pPr>
            <a:r>
              <a:rPr lang="zh-CN" altLang="en-US" sz="2400" dirty="0">
                <a:latin typeface="Times New Roman" panose="02020603050405020304" pitchFamily="18" charset="0"/>
                <a:ea typeface="华文楷体" panose="02010600040101010101" charset="-122"/>
                <a:cs typeface="Times New Roman" panose="02020603050405020304" pitchFamily="18" charset="0"/>
              </a:rPr>
              <a:t>本案例基于2009—2019年我国数据要素生产力44数据要素生产力个宏观经济指标，构建了数据要素生产力指数，并结合数据要素生产力</a:t>
            </a:r>
            <a:r>
              <a:rPr lang="en-US" altLang="zh-CN" sz="2400" dirty="0">
                <a:latin typeface="Times New Roman" panose="02020603050405020304" pitchFamily="18" charset="0"/>
                <a:ea typeface="华文楷体" panose="02010600040101010101" charset="-122"/>
                <a:cs typeface="Times New Roman" panose="02020603050405020304" pitchFamily="18" charset="0"/>
              </a:rPr>
              <a:t>FML</a:t>
            </a:r>
            <a:r>
              <a:rPr lang="zh-CN" altLang="en-US" sz="2400" dirty="0">
                <a:latin typeface="Times New Roman" panose="02020603050405020304" pitchFamily="18" charset="0"/>
                <a:ea typeface="华文楷体" panose="02010600040101010101" charset="-122"/>
                <a:cs typeface="Times New Roman" panose="02020603050405020304" pitchFamily="18" charset="0"/>
              </a:rPr>
              <a:t>算法开展预测分析，力图揭示数据要素作为新型生产要素的发展特征、驱动机制及未来演进趋势。主要结论如下：</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indent="609600" algn="l" fontAlgn="auto">
              <a:lnSpc>
                <a:spcPts val="4000"/>
              </a:lnSpc>
              <a:spcBef>
                <a:spcPts val="0"/>
              </a:spcBef>
              <a:buClrTx/>
              <a:buSzTx/>
              <a:buFontTx/>
              <a:buNone/>
            </a:pP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1.数据要素生产力指数在早期表现出显著波动性。</a:t>
            </a:r>
          </a:p>
          <a:p>
            <a:pPr indent="609600" algn="l" fontAlgn="auto">
              <a:lnSpc>
                <a:spcPts val="4000"/>
              </a:lnSpc>
              <a:spcBef>
                <a:spcPts val="0"/>
              </a:spcBef>
              <a:buClrTx/>
              <a:buSzTx/>
              <a:buFontTx/>
              <a:buNone/>
            </a:pP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2.新技术基础是推动数据要素生产力提升的核心力量。</a:t>
            </a:r>
          </a:p>
          <a:p>
            <a:pPr indent="609600" algn="l" fontAlgn="auto">
              <a:lnSpc>
                <a:spcPts val="4000"/>
              </a:lnSpc>
              <a:spcBef>
                <a:spcPts val="0"/>
              </a:spcBef>
              <a:buClrTx/>
              <a:buSzTx/>
              <a:buFontTx/>
              <a:buNone/>
            </a:pP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3.数据要素生产力的发展趋势呈“高速增长—趋稳扩张”的特征。</a:t>
            </a:r>
          </a:p>
          <a:p>
            <a:pPr indent="609600" algn="l" fontAlgn="auto">
              <a:lnSpc>
                <a:spcPts val="4000"/>
              </a:lnSpc>
              <a:spcBef>
                <a:spcPts val="0"/>
              </a:spcBef>
              <a:buClrTx/>
              <a:buSzTx/>
              <a:buFontTx/>
              <a:buNone/>
            </a:pP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4.</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算法比较结果显示，</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LASSO</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数据要素生产力在预测精度与趋势延展性方面优于随机森林（</a:t>
            </a: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RF），</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更适合作为核心预测工具。</a:t>
            </a:r>
            <a:endPar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wpsdc="http://www.wps.cn/officeDocument/2017/drawingmlCustomData" xmlns=""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22</a:t>
            </a:fld>
            <a:endParaRPr lang="zh-CN" altLang="en-US" sz="2000" dirty="0">
              <a:solidFill>
                <a:schemeClr val="tx1"/>
              </a:solidFill>
            </a:endParaRPr>
          </a:p>
        </p:txBody>
      </p:sp>
      <p:sp>
        <p:nvSpPr>
          <p:cNvPr id="11" name="Rectangle 4" descr="浅色上对角线"/>
          <p:cNvSpPr>
            <a:spLocks noChangeArrowheads="1"/>
          </p:cNvSpPr>
          <p:nvPr/>
        </p:nvSpPr>
        <p:spPr bwMode="auto">
          <a:xfrm>
            <a:off x="861695" y="107315"/>
            <a:ext cx="304990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四、</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结论与展望</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3" descr="06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5779" y="1146810"/>
            <a:ext cx="10727026" cy="5256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2"/>
          <p:cNvSpPr>
            <a:spLocks noGrp="1" noChangeArrowheads="1"/>
          </p:cNvSpPr>
          <p:nvPr>
            <p:ph type="title"/>
          </p:nvPr>
        </p:nvSpPr>
        <p:spPr>
          <a:xfrm>
            <a:off x="1346731" y="159"/>
            <a:ext cx="9889490" cy="1325563"/>
          </a:xfrm>
        </p:spPr>
        <p:txBody>
          <a:bodyPr>
            <a:normAutofit/>
          </a:body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思考与练习</a:t>
            </a:r>
            <a:endParaRPr lang="en-US" altLang="zh-CN" b="1" dirty="0">
              <a:solidFill>
                <a:schemeClr val="accent1">
                  <a:lumMod val="50000"/>
                </a:schemeClr>
              </a:solidFill>
              <a:latin typeface="黑体" panose="02010609060101010101" pitchFamily="49" charset="-122"/>
              <a:ea typeface="黑体" panose="02010609060101010101" pitchFamily="49" charset="-122"/>
            </a:endParaRPr>
          </a:p>
        </p:txBody>
      </p:sp>
      <p:sp>
        <p:nvSpPr>
          <p:cNvPr id="6148" name="Rectangle 3"/>
          <p:cNvSpPr>
            <a:spLocks noGrp="1" noChangeArrowheads="1"/>
          </p:cNvSpPr>
          <p:nvPr>
            <p:ph idx="1"/>
          </p:nvPr>
        </p:nvSpPr>
        <p:spPr>
          <a:xfrm>
            <a:off x="1224280" y="1617345"/>
            <a:ext cx="10314940" cy="4503420"/>
          </a:xfrm>
        </p:spPr>
        <p:txBody>
          <a:bodyPr>
            <a:noAutofit/>
          </a:bodyPr>
          <a:lstStyle/>
          <a:p>
            <a:pPr marL="0" indent="0"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（1）2020年以来，我国数字经济快速发展背景下，数据要素在生产力提升中的作用是否进一步增强？</a:t>
            </a:r>
          </a:p>
          <a:p>
            <a:pPr marL="0" indent="0"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（2）不同地区（如东部与中西部）在数据要素生产力水平与发展速度上存在怎样的差异？请结合地区指标进行比较研究。</a:t>
            </a:r>
          </a:p>
          <a:p>
            <a:pPr marL="0" indent="0"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（3）查阅国内外相关文献，梳理数据要素生产力的决定机制，并结合实证模型进行检验。</a:t>
            </a:r>
          </a:p>
          <a:p>
            <a:pPr marL="0" indent="0"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（4）除 </a:t>
            </a:r>
            <a:r>
              <a:rPr lang="en-US" altLang="zh-CN"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LASSO</a:t>
            </a: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与 </a:t>
            </a:r>
            <a:r>
              <a:rPr lang="en-US" altLang="zh-CN"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RF</a:t>
            </a: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外，尝试应用神经网络、支持向量机等方法，比较其在预测数据要素生产力指数时的效果差异。</a:t>
            </a:r>
            <a:endPar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2919" y="207010"/>
            <a:ext cx="911860" cy="911860"/>
          </a:xfrm>
          <a:prstGeom prst="rect">
            <a:avLst/>
          </a:prstGeom>
        </p:spPr>
      </p:pic>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23</a:t>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a:xfrm>
            <a:off x="1817488"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4" name="标题 53"/>
          <p:cNvSpPr>
            <a:spLocks noGrp="1"/>
          </p:cNvSpPr>
          <p:nvPr>
            <p:ph type="ctrTitle"/>
          </p:nvPr>
        </p:nvSpPr>
        <p:spPr/>
        <p:txBody>
          <a:bodyPr/>
          <a:lstStyle/>
          <a:p>
            <a:endParaRPr lang="zh-CN" altLang="en-US"/>
          </a:p>
        </p:txBody>
      </p:sp>
      <p:pic>
        <p:nvPicPr>
          <p:cNvPr id="55" name="图片 54"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4098"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algn="ctr" fontAlgn="auto">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第一节  引言</a:t>
            </a:r>
          </a:p>
        </p:txBody>
      </p:sp>
      <p:sp>
        <p:nvSpPr>
          <p:cNvPr id="4"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a:t>
            </a:fld>
            <a:endParaRPr lang="zh-CN" altLang="en-US" sz="2000" dirty="0">
              <a:solidFill>
                <a:schemeClr val="tx1"/>
              </a:solidFill>
            </a:endParaRPr>
          </a:p>
        </p:txBody>
      </p:sp>
      <p:sp>
        <p:nvSpPr>
          <p:cNvPr id="5"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一、研究背景</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二、文献述评</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15315" y="393065"/>
            <a:ext cx="11459845" cy="5688330"/>
          </a:xfrm>
          <a:ln w="25400">
            <a:noFill/>
          </a:ln>
          <a:effectLst>
            <a:outerShdw blurRad="50800" dist="50800" dir="5400000" algn="ctr" rotWithShape="0">
              <a:schemeClr val="accent5">
                <a:lumMod val="20000"/>
                <a:lumOff val="80000"/>
              </a:schemeClr>
            </a:outerShdw>
          </a:effectLst>
        </p:spPr>
        <p:txBody>
          <a:bodyPr>
            <a:normAutofit fontScale="90000"/>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a:p>
            <a:pPr indent="558800" fontAlgn="auto">
              <a:lnSpc>
                <a:spcPct val="150000"/>
              </a:lnSpc>
              <a:buNone/>
              <a:extLst>
                <a:ext uri="{35155182-B16C-46BC-9424-99874614C6A1}">
                  <wpsdc:indentchars xmlns:wpsdc="http://www.wps.cn/officeDocument/2017/drawingmlCustomData" xmlns="" val="200" checksum="1956455923"/>
                </a:ext>
              </a:extLst>
            </a:pPr>
            <a:r>
              <a:rPr lang="zh-CN" altLang="en-US" sz="2400" dirty="0">
                <a:latin typeface="华文楷体" panose="02010600040101010101" charset="-122"/>
                <a:ea typeface="华文楷体" panose="02010600040101010101" charset="-122"/>
                <a:cs typeface="华文楷体" panose="02010600040101010101" charset="-122"/>
              </a:rPr>
              <a:t>数据要素生产力问题近年来逐渐成为我国经济研究的热点之一。伴随信息化时代的快速推进和数字经济的兴起，数据作为新型生产要素的地位日益凸显。</a:t>
            </a:r>
          </a:p>
          <a:p>
            <a:pPr marL="571500" indent="-342900" fontAlgn="auto">
              <a:lnSpc>
                <a:spcPct val="150000"/>
              </a:lnSpc>
              <a:buFont typeface="Wingdings" panose="05000000000000000000" charset="0"/>
              <a:buChar char="Ø"/>
            </a:pPr>
            <a:r>
              <a:rPr lang="zh-CN" altLang="en-US" sz="2400" dirty="0">
                <a:latin typeface="Times New Roman" panose="02020603050405020304" pitchFamily="18" charset="0"/>
                <a:ea typeface="华文楷体" panose="02010600040101010101" charset="-122"/>
                <a:cs typeface="Times New Roman" panose="02020603050405020304" pitchFamily="18" charset="0"/>
              </a:rPr>
              <a:t>2012年：</a:t>
            </a:r>
            <a:r>
              <a:rPr lang="zh-CN" altLang="en-US" sz="2400" dirty="0">
                <a:latin typeface="华文楷体" panose="02010600040101010101" charset="-122"/>
                <a:ea typeface="华文楷体" panose="02010600040101010101" charset="-122"/>
                <a:cs typeface="华文楷体" panose="02010600040101010101" charset="-122"/>
              </a:rPr>
              <a:t>《“十二五” 战略性新兴产业规划》支持大数据研发产业化</a:t>
            </a:r>
          </a:p>
          <a:p>
            <a:pPr marL="571500" indent="-342900" algn="l" fontAlgn="auto">
              <a:lnSpc>
                <a:spcPct val="150000"/>
              </a:lnSpc>
              <a:buFont typeface="Wingdings" panose="05000000000000000000" charset="0"/>
              <a:buChar char="Ø"/>
            </a:pPr>
            <a:r>
              <a:rPr lang="zh-CN" altLang="en-US" sz="2400" dirty="0">
                <a:latin typeface="Times New Roman" panose="02020603050405020304" pitchFamily="18" charset="0"/>
                <a:ea typeface="华文楷体" panose="02010600040101010101" charset="-122"/>
                <a:cs typeface="Times New Roman" panose="02020603050405020304" pitchFamily="18" charset="0"/>
              </a:rPr>
              <a:t>2017年</a:t>
            </a:r>
            <a:r>
              <a:rPr lang="zh-CN" altLang="en-US" sz="2400" dirty="0">
                <a:latin typeface="华文楷体" panose="02010600040101010101" charset="-122"/>
                <a:ea typeface="华文楷体" panose="02010600040101010101" charset="-122"/>
                <a:cs typeface="华文楷体" panose="02010600040101010101" charset="-122"/>
              </a:rPr>
              <a:t>：数据是基础性战略资源</a:t>
            </a:r>
          </a:p>
          <a:p>
            <a:pPr marL="571500" indent="-342900" algn="l" fontAlgn="auto">
              <a:lnSpc>
                <a:spcPct val="150000"/>
              </a:lnSpc>
              <a:buFont typeface="Wingdings" panose="05000000000000000000" charset="0"/>
              <a:buChar char="Ø"/>
            </a:pPr>
            <a:r>
              <a:rPr lang="zh-CN" altLang="en-US" sz="2400" dirty="0">
                <a:latin typeface="Times New Roman" panose="02020603050405020304" pitchFamily="18" charset="0"/>
                <a:ea typeface="华文楷体" panose="02010600040101010101" charset="-122"/>
                <a:cs typeface="Times New Roman" panose="02020603050405020304" pitchFamily="18" charset="0"/>
              </a:rPr>
              <a:t>2019年</a:t>
            </a:r>
            <a:r>
              <a:rPr lang="zh-CN" altLang="en-US" sz="2400" dirty="0">
                <a:latin typeface="华文楷体" panose="02010600040101010101" charset="-122"/>
                <a:ea typeface="华文楷体" panose="02010600040101010101" charset="-122"/>
                <a:cs typeface="华文楷体" panose="02010600040101010101" charset="-122"/>
              </a:rPr>
              <a:t>：十九届四中全会将数据正式列为关键生产要素</a:t>
            </a:r>
          </a:p>
          <a:p>
            <a:pPr marL="571500" indent="-342900" algn="l" fontAlgn="auto">
              <a:lnSpc>
                <a:spcPct val="150000"/>
              </a:lnSpc>
              <a:buFont typeface="Wingdings" panose="05000000000000000000" charset="0"/>
              <a:buChar char="Ø"/>
            </a:pPr>
            <a:r>
              <a:rPr lang="zh-CN" altLang="en-US" sz="2400" dirty="0">
                <a:latin typeface="Times New Roman" panose="02020603050405020304" pitchFamily="18" charset="0"/>
                <a:ea typeface="华文楷体" panose="02010600040101010101" charset="-122"/>
                <a:cs typeface="Times New Roman" panose="02020603050405020304" pitchFamily="18" charset="0"/>
              </a:rPr>
              <a:t>2020年：</a:t>
            </a:r>
            <a:r>
              <a:rPr lang="zh-CN" altLang="en-US" sz="2400" dirty="0">
                <a:latin typeface="华文楷体" panose="02010600040101010101" charset="-122"/>
                <a:ea typeface="华文楷体" panose="02010600040101010101" charset="-122"/>
                <a:cs typeface="华文楷体" panose="02010600040101010101" charset="-122"/>
              </a:rPr>
              <a:t>《关于构建更加完善的要素市场化配置体制机制的意见》培育数据要素市场</a:t>
            </a:r>
          </a:p>
          <a:p>
            <a:pPr indent="558800" algn="l" fontAlgn="auto">
              <a:lnSpc>
                <a:spcPct val="150000"/>
              </a:lnSpc>
              <a:buFont typeface="Wingdings" panose="05000000000000000000" charset="0"/>
              <a:buNone/>
              <a:extLst>
                <a:ext uri="{35155182-B16C-46BC-9424-99874614C6A1}">
                  <wpsdc:indentchars xmlns:wpsdc="http://www.wps.cn/officeDocument/2017/drawingmlCustomData" xmlns="" val="200" checksum="1956455923"/>
                </a:ext>
              </a:extLst>
            </a:pPr>
            <a:r>
              <a:rPr lang="zh-CN" altLang="en-US" sz="2400" dirty="0">
                <a:latin typeface="华文楷体" panose="02010600040101010101" charset="-122"/>
                <a:ea typeface="华文楷体" panose="02010600040101010101" charset="-122"/>
                <a:cs typeface="华文楷体" panose="02010600040101010101" charset="-122"/>
              </a:rPr>
              <a:t>现有研究对数据要素生产力的研究往往聚焦于数据经济整体或特定行业发展现状的描述，较少深入探讨数据要素生产力指标体系的构建及未来发展趋势的动态预测。</a:t>
            </a: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28035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一、研究背景</a:t>
            </a:r>
          </a:p>
        </p:txBody>
      </p:sp>
      <p:sp>
        <p:nvSpPr>
          <p:cNvPr id="2" name="矩形 1"/>
          <p:cNvSpPr/>
          <p:nvPr/>
        </p:nvSpPr>
        <p:spPr>
          <a:xfrm>
            <a:off x="29845"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1168400" y="1190625"/>
            <a:ext cx="11457305" cy="5740400"/>
          </a:xfrm>
          <a:ln>
            <a:noFill/>
          </a:ln>
        </p:spPr>
        <p:txBody>
          <a:bodyPr>
            <a:noAutofit/>
          </a:bodyPr>
          <a:lstStyle/>
          <a:p>
            <a:pPr marL="571500" indent="-342900" fontAlgn="auto">
              <a:lnSpc>
                <a:spcPct val="150000"/>
              </a:lnSpc>
              <a:spcBef>
                <a:spcPts val="0"/>
              </a:spcBef>
              <a:buFont typeface="Wingdings" panose="05000000000000000000" charset="0"/>
              <a:buChar char="Ø"/>
            </a:pPr>
            <a:r>
              <a:rPr lang="zh-CN" altLang="en-US" sz="2400" b="1" dirty="0">
                <a:latin typeface="华文楷体" panose="02010600040101010101" charset="-122"/>
                <a:ea typeface="华文楷体" panose="02010600040101010101" charset="-122"/>
              </a:rPr>
              <a:t>新动能测度研究</a:t>
            </a:r>
          </a:p>
          <a:p>
            <a:pPr indent="0" fontAlgn="auto">
              <a:lnSpc>
                <a:spcPct val="150000"/>
              </a:lnSpc>
              <a:spcBef>
                <a:spcPts val="0"/>
              </a:spcBef>
              <a:buFont typeface="Wingdings" panose="05000000000000000000" charset="0"/>
              <a:buNone/>
            </a:pPr>
            <a:r>
              <a:rPr lang="en-US" altLang="zh-CN" sz="2400" dirty="0">
                <a:latin typeface="华文楷体" panose="02010600040101010101" charset="-122"/>
                <a:ea typeface="华文楷体" panose="02010600040101010101" charset="-122"/>
              </a:rPr>
              <a:t>     </a:t>
            </a:r>
            <a:r>
              <a:rPr lang="zh-CN" altLang="en-US" sz="2400" dirty="0">
                <a:latin typeface="华文楷体" panose="02010600040101010101" charset="-122"/>
                <a:ea typeface="华文楷体" panose="02010600040101010101" charset="-122"/>
              </a:rPr>
              <a:t>构建评价指标体系进行综合测度：郭晗（2020）、柴士改（2021）</a:t>
            </a:r>
          </a:p>
          <a:p>
            <a:pPr marL="571500" indent="-342900" algn="l" fontAlgn="auto">
              <a:lnSpc>
                <a:spcPct val="150000"/>
              </a:lnSpc>
              <a:spcBef>
                <a:spcPts val="0"/>
              </a:spcBef>
              <a:buClrTx/>
              <a:buSzTx/>
              <a:buFont typeface="Wingdings" panose="05000000000000000000" charset="0"/>
              <a:buChar char="Ø"/>
            </a:pPr>
            <a:r>
              <a:rPr lang="en-US" altLang="zh-CN" sz="2400" b="1" dirty="0">
                <a:latin typeface="华文楷体" panose="02010600040101010101" charset="-122"/>
                <a:ea typeface="华文楷体" panose="02010600040101010101" charset="-122"/>
              </a:rPr>
              <a:t>TFP测度法</a:t>
            </a:r>
          </a:p>
          <a:p>
            <a:pPr algn="l" fontAlgn="auto">
              <a:lnSpc>
                <a:spcPct val="150000"/>
              </a:lnSpc>
              <a:spcBef>
                <a:spcPts val="0"/>
              </a:spcBef>
              <a:buClrTx/>
              <a:buSzTx/>
              <a:buFont typeface="Wingdings" panose="05000000000000000000" charset="0"/>
              <a:buNone/>
            </a:pPr>
            <a:r>
              <a:rPr lang="en-US" altLang="zh-CN" sz="2400" dirty="0">
                <a:latin typeface="华文楷体" panose="02010600040101010101" charset="-122"/>
                <a:ea typeface="华文楷体" panose="02010600040101010101" charset="-122"/>
              </a:rPr>
              <a:t>        以全要素生产率衡量新旧动能转换代表：白洁（2018）、刘宏笪（2020）</a:t>
            </a:r>
          </a:p>
          <a:p>
            <a:pPr marL="571500" indent="-342900" fontAlgn="auto">
              <a:lnSpc>
                <a:spcPct val="150000"/>
              </a:lnSpc>
              <a:spcBef>
                <a:spcPts val="0"/>
              </a:spcBef>
              <a:buFont typeface="Wingdings" panose="05000000000000000000" charset="0"/>
              <a:buChar char="Ø"/>
            </a:pPr>
            <a:r>
              <a:rPr lang="zh-CN" altLang="en-US" sz="2400" b="1" dirty="0">
                <a:latin typeface="华文楷体" panose="02010600040101010101" charset="-122"/>
                <a:ea typeface="华文楷体" panose="02010600040101010101" charset="-122"/>
              </a:rPr>
              <a:t>评价方法</a:t>
            </a:r>
          </a:p>
          <a:p>
            <a:pPr indent="0" fontAlgn="auto">
              <a:lnSpc>
                <a:spcPct val="150000"/>
              </a:lnSpc>
              <a:spcBef>
                <a:spcPts val="0"/>
              </a:spcBef>
              <a:buFont typeface="Wingdings" panose="05000000000000000000" charset="0"/>
              <a:buNone/>
            </a:pPr>
            <a:r>
              <a:rPr lang="en-US" altLang="zh-CN" sz="2400" b="1" dirty="0">
                <a:latin typeface="华文楷体" panose="02010600040101010101" charset="-122"/>
                <a:ea typeface="华文楷体" panose="02010600040101010101" charset="-122"/>
              </a:rPr>
              <a:t>   </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AHP、TOPSIS、</a:t>
            </a:r>
            <a:r>
              <a:rPr lang="zh-CN" altLang="en-US" sz="2400" dirty="0">
                <a:latin typeface="Times New Roman" panose="02020603050405020304" pitchFamily="18" charset="0"/>
                <a:ea typeface="华文楷体" panose="02010600040101010101" charset="-122"/>
                <a:cs typeface="Times New Roman" panose="02020603050405020304" pitchFamily="18" charset="0"/>
              </a:rPr>
              <a:t>灰色关联、熵权法等，重点解决指标筛选与综合评价问题</a:t>
            </a:r>
            <a:endParaRPr lang="en-US" altLang="zh-CN" sz="2400" dirty="0">
              <a:latin typeface="华文楷体" panose="02010600040101010101" charset="-122"/>
              <a:ea typeface="华文楷体" panose="02010600040101010101" charset="-122"/>
            </a:endParaRPr>
          </a:p>
          <a:p>
            <a:pPr indent="0" fontAlgn="auto">
              <a:lnSpc>
                <a:spcPct val="150000"/>
              </a:lnSpc>
              <a:spcBef>
                <a:spcPts val="0"/>
              </a:spcBef>
              <a:buFont typeface="Wingdings" panose="05000000000000000000" charset="0"/>
              <a:buNone/>
            </a:pPr>
            <a:r>
              <a:rPr lang="en-US" altLang="zh-CN" sz="2400" dirty="0">
                <a:latin typeface="华文楷体" panose="02010600040101010101" charset="-122"/>
                <a:ea typeface="华文楷体" panose="02010600040101010101" charset="-122"/>
              </a:rPr>
              <a:t>    </a:t>
            </a:r>
            <a:r>
              <a:rPr lang="zh-CN" altLang="en-US" sz="2400" b="1" dirty="0">
                <a:latin typeface="华文楷体" panose="02010600040101010101" charset="-122"/>
                <a:ea typeface="华文楷体" panose="02010600040101010101" charset="-122"/>
              </a:rPr>
              <a:t>研究特点：</a:t>
            </a:r>
            <a:r>
              <a:rPr lang="zh-CN" altLang="en-US" sz="2400" dirty="0">
                <a:latin typeface="华文楷体" panose="02010600040101010101" charset="-122"/>
                <a:ea typeface="华文楷体" panose="02010600040101010101" charset="-122"/>
              </a:rPr>
              <a:t>已形成</a:t>
            </a:r>
            <a:r>
              <a:rPr lang="en-US" altLang="zh-CN" sz="2400" dirty="0">
                <a:latin typeface="华文楷体" panose="02010600040101010101" charset="-122"/>
                <a:ea typeface="华文楷体" panose="02010600040101010101" charset="-122"/>
              </a:rPr>
              <a:t>“</a:t>
            </a:r>
            <a:r>
              <a:rPr lang="zh-CN" altLang="en-US" sz="2400" dirty="0">
                <a:latin typeface="华文楷体" panose="02010600040101010101" charset="-122"/>
                <a:ea typeface="华文楷体" panose="02010600040101010101" charset="-122"/>
              </a:rPr>
              <a:t>指标构建+综合评价</a:t>
            </a:r>
            <a:r>
              <a:rPr lang="en-US" altLang="zh-CN" sz="2400" dirty="0">
                <a:latin typeface="华文楷体" panose="02010600040101010101" charset="-122"/>
                <a:ea typeface="华文楷体" panose="02010600040101010101" charset="-122"/>
              </a:rPr>
              <a:t>”</a:t>
            </a:r>
            <a:r>
              <a:rPr lang="zh-CN" altLang="en-US" sz="2400" dirty="0">
                <a:latin typeface="华文楷体" panose="02010600040101010101" charset="-122"/>
                <a:ea typeface="华文楷体" panose="02010600040101010101" charset="-122"/>
              </a:rPr>
              <a:t>两类主流研究思路。</a:t>
            </a:r>
          </a:p>
          <a:p>
            <a:pPr fontAlgn="auto">
              <a:lnSpc>
                <a:spcPts val="3400"/>
              </a:lnSpc>
              <a:spcBef>
                <a:spcPts val="0"/>
              </a:spcBef>
              <a:buFontTx/>
              <a:buNone/>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a:t>
            </a:fld>
            <a:endParaRPr lang="zh-CN" altLang="en-US" sz="2000" dirty="0">
              <a:solidFill>
                <a:schemeClr val="tx1"/>
              </a:solidFill>
            </a:endParaRPr>
          </a:p>
        </p:txBody>
      </p:sp>
      <p:sp>
        <p:nvSpPr>
          <p:cNvPr id="6" name="Rectangle 4" descr="浅色上对角线"/>
          <p:cNvSpPr>
            <a:spLocks noChangeArrowheads="1"/>
          </p:cNvSpPr>
          <p:nvPr/>
        </p:nvSpPr>
        <p:spPr bwMode="auto">
          <a:xfrm>
            <a:off x="868680" y="107315"/>
            <a:ext cx="258953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二、文献述评</a:t>
            </a: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1520825" y="914400"/>
            <a:ext cx="11145520" cy="5166360"/>
          </a:xfrm>
          <a:ln>
            <a:noFill/>
          </a:ln>
        </p:spPr>
        <p:txBody>
          <a:bodyPr>
            <a:noAutofit/>
          </a:bodyPr>
          <a:lstStyle/>
          <a:p>
            <a:pPr marL="571500" indent="-342900" algn="l" fontAlgn="auto">
              <a:lnSpc>
                <a:spcPct val="150000"/>
              </a:lnSpc>
              <a:spcBef>
                <a:spcPts val="0"/>
              </a:spcBef>
              <a:buClrTx/>
              <a:buSzTx/>
              <a:buFont typeface="Wingdings" panose="05000000000000000000" charset="0"/>
              <a:buChar char="Ø"/>
            </a:pPr>
            <a:r>
              <a:rPr lang="zh-CN" altLang="en-US" sz="2400" b="1" dirty="0">
                <a:latin typeface="华文楷体" panose="02010600040101010101" charset="-122"/>
                <a:ea typeface="华文楷体" panose="02010600040101010101" charset="-122"/>
              </a:rPr>
              <a:t>预测方法研究</a:t>
            </a:r>
          </a:p>
          <a:p>
            <a:pPr fontAlgn="auto">
              <a:lnSpc>
                <a:spcPct val="150000"/>
              </a:lnSpc>
              <a:spcBef>
                <a:spcPts val="0"/>
              </a:spcBef>
              <a:buFont typeface="Arial" panose="020B0604020202020204" pitchFamily="34" charset="0"/>
              <a:buChar char="•"/>
            </a:pPr>
            <a:r>
              <a:rPr lang="en-US" altLang="zh-CN" sz="2400" dirty="0">
                <a:latin typeface="Times New Roman" panose="02020603050405020304" pitchFamily="18" charset="0"/>
                <a:ea typeface="华文楷体" panose="02010600040101010101" charset="-122"/>
                <a:cs typeface="Times New Roman" panose="02020603050405020304" pitchFamily="18" charset="0"/>
              </a:rPr>
              <a:t>   Recursive、Direct、DirRec、MIMO</a:t>
            </a:r>
          </a:p>
          <a:p>
            <a:pPr fontAlgn="auto">
              <a:lnSpc>
                <a:spcPct val="150000"/>
              </a:lnSpc>
              <a:spcBef>
                <a:spcPts val="0"/>
              </a:spcBef>
              <a:buFont typeface="Arial" panose="020B0604020202020204" pitchFamily="34" charset="0"/>
              <a:buChar char="•"/>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不同预测步长对应不同最优策略</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marL="571500" indent="-342900" algn="l" fontAlgn="auto">
              <a:lnSpc>
                <a:spcPct val="150000"/>
              </a:lnSpc>
              <a:spcBef>
                <a:spcPts val="0"/>
              </a:spcBef>
              <a:buClrTx/>
              <a:buSzTx/>
              <a:buFont typeface="Wingdings" panose="05000000000000000000" charset="0"/>
              <a:buChar char="Ø"/>
            </a:pPr>
            <a:r>
              <a:rPr lang="zh-CN" altLang="en-US" sz="2400" b="1" dirty="0">
                <a:latin typeface="华文楷体" panose="02010600040101010101" charset="-122"/>
                <a:ea typeface="华文楷体" panose="02010600040101010101" charset="-122"/>
              </a:rPr>
              <a:t>机器学习算法</a:t>
            </a:r>
          </a:p>
          <a:p>
            <a:pPr fontAlgn="auto">
              <a:lnSpc>
                <a:spcPct val="150000"/>
              </a:lnSpc>
              <a:spcBef>
                <a:spcPts val="0"/>
              </a:spcBef>
              <a:buFontTx/>
              <a:buNone/>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随机森林（</a:t>
            </a:r>
            <a:r>
              <a:rPr lang="en-US" altLang="zh-CN" sz="2400" dirty="0">
                <a:latin typeface="Times New Roman" panose="02020603050405020304" pitchFamily="18" charset="0"/>
                <a:ea typeface="华文楷体" panose="02010600040101010101" charset="-122"/>
                <a:cs typeface="Times New Roman" panose="02020603050405020304" pitchFamily="18" charset="0"/>
              </a:rPr>
              <a:t>RF）LASSO   </a:t>
            </a:r>
            <a:r>
              <a:rPr lang="zh-CN" altLang="en-US" sz="2400" dirty="0">
                <a:latin typeface="Times New Roman" panose="02020603050405020304" pitchFamily="18" charset="0"/>
                <a:ea typeface="华文楷体" panose="02010600040101010101" charset="-122"/>
                <a:cs typeface="Times New Roman" panose="02020603050405020304" pitchFamily="18" charset="0"/>
              </a:rPr>
              <a:t>支持向量机（</a:t>
            </a:r>
            <a:r>
              <a:rPr lang="en-US" altLang="zh-CN" sz="2400" dirty="0">
                <a:latin typeface="Times New Roman" panose="02020603050405020304" pitchFamily="18" charset="0"/>
                <a:ea typeface="华文楷体" panose="02010600040101010101" charset="-122"/>
                <a:cs typeface="Times New Roman" panose="02020603050405020304" pitchFamily="18" charset="0"/>
              </a:rPr>
              <a:t>SVR）</a:t>
            </a:r>
          </a:p>
          <a:p>
            <a:pPr marL="571500" indent="-342900" algn="l" fontAlgn="auto">
              <a:lnSpc>
                <a:spcPct val="150000"/>
              </a:lnSpc>
              <a:spcBef>
                <a:spcPts val="0"/>
              </a:spcBef>
              <a:buClrTx/>
              <a:buSzTx/>
              <a:buFont typeface="Wingdings" panose="05000000000000000000" charset="0"/>
              <a:buChar char="Ø"/>
            </a:pPr>
            <a:r>
              <a:rPr lang="zh-CN" altLang="en-US" sz="2400" b="1" dirty="0">
                <a:latin typeface="华文楷体" panose="02010600040101010101" charset="-122"/>
                <a:ea typeface="华文楷体" panose="02010600040101010101" charset="-122"/>
              </a:rPr>
              <a:t>文献总结</a:t>
            </a:r>
          </a:p>
          <a:p>
            <a:pPr fontAlgn="auto">
              <a:lnSpc>
                <a:spcPct val="150000"/>
              </a:lnSpc>
              <a:spcBef>
                <a:spcPts val="0"/>
              </a:spcBef>
              <a:buFont typeface="Arial" panose="020B0604020202020204" pitchFamily="34" charset="0"/>
              <a:buChar char="•"/>
            </a:pPr>
            <a:r>
              <a:rPr lang="zh-CN" altLang="en-US" sz="2400" dirty="0">
                <a:latin typeface="Times New Roman" panose="02020603050405020304" pitchFamily="18" charset="0"/>
                <a:ea typeface="华文楷体" panose="02010600040101010101" charset="-122"/>
                <a:cs typeface="Times New Roman" panose="02020603050405020304" pitchFamily="18" charset="0"/>
              </a:rPr>
              <a:t>机器学习显著提升预测精度。</a:t>
            </a:r>
          </a:p>
          <a:p>
            <a:pPr fontAlgn="auto">
              <a:lnSpc>
                <a:spcPct val="150000"/>
              </a:lnSpc>
              <a:spcBef>
                <a:spcPts val="0"/>
              </a:spcBef>
              <a:buFont typeface="Arial" panose="020B0604020202020204" pitchFamily="34" charset="0"/>
              <a:buChar char="•"/>
            </a:pPr>
            <a:r>
              <a:rPr lang="zh-CN" altLang="en-US" sz="2400" dirty="0">
                <a:latin typeface="Times New Roman" panose="02020603050405020304" pitchFamily="18" charset="0"/>
                <a:ea typeface="华文楷体" panose="02010600040101010101" charset="-122"/>
                <a:cs typeface="Times New Roman" panose="02020603050405020304" pitchFamily="18" charset="0"/>
              </a:rPr>
              <a:t>预测策略需结合具体应用场景选择。</a:t>
            </a:r>
          </a:p>
          <a:p>
            <a:pPr fontAlgn="auto">
              <a:lnSpc>
                <a:spcPct val="150000"/>
              </a:lnSpc>
              <a:spcBef>
                <a:spcPts val="0"/>
              </a:spcBef>
              <a:buFont typeface="Arial" panose="020B0604020202020204" pitchFamily="34" charset="0"/>
              <a:buChar char="•"/>
            </a:pPr>
            <a:r>
              <a:rPr lang="zh-CN" altLang="en-US" sz="2400" dirty="0">
                <a:latin typeface="Times New Roman" panose="02020603050405020304" pitchFamily="18" charset="0"/>
                <a:ea typeface="华文楷体" panose="02010600040101010101" charset="-122"/>
                <a:cs typeface="Times New Roman" panose="02020603050405020304" pitchFamily="18" charset="0"/>
              </a:rPr>
              <a:t>新动能评价与预测仍有进一步优化空间。</a:t>
            </a: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a:t>
            </a:fld>
            <a:endParaRPr lang="zh-CN" altLang="en-US" sz="2000" dirty="0">
              <a:solidFill>
                <a:schemeClr val="tx1"/>
              </a:solidFill>
            </a:endParaRPr>
          </a:p>
        </p:txBody>
      </p:sp>
      <p:sp>
        <p:nvSpPr>
          <p:cNvPr id="6" name="Rectangle 4" descr="浅色上对角线"/>
          <p:cNvSpPr>
            <a:spLocks noChangeArrowheads="1"/>
          </p:cNvSpPr>
          <p:nvPr/>
        </p:nvSpPr>
        <p:spPr bwMode="auto">
          <a:xfrm>
            <a:off x="861695" y="107315"/>
            <a:ext cx="264287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二、文献述评</a:t>
            </a:r>
          </a:p>
        </p:txBody>
      </p:sp>
      <p:sp>
        <p:nvSpPr>
          <p:cNvPr id="2" name="矩形 1"/>
          <p:cNvSpPr/>
          <p:nvPr/>
        </p:nvSpPr>
        <p:spPr>
          <a:xfrm>
            <a:off x="22860" y="914400"/>
            <a:ext cx="375285" cy="458025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a:t>
            </a:fld>
            <a:endParaRPr lang="zh-CN" altLang="en-US" sz="2000" dirty="0">
              <a:solidFill>
                <a:schemeClr val="tx1"/>
              </a:solidFill>
            </a:endParaRPr>
          </a:p>
        </p:txBody>
      </p:sp>
      <p:sp>
        <p:nvSpPr>
          <p:cNvPr id="10"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第二节</a:t>
            </a:r>
            <a:r>
              <a:rPr lang="en-US" altLang="zh-CN"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  </a:t>
            </a: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我国数据要素生产力统计测度</a:t>
            </a:r>
          </a:p>
        </p:txBody>
      </p:sp>
      <p:sp>
        <p:nvSpPr>
          <p:cNvPr id="13" name="Rectangle 9"/>
          <p:cNvSpPr txBox="1">
            <a:spLocks noChangeArrowheads="1"/>
          </p:cNvSpPr>
          <p:nvPr/>
        </p:nvSpPr>
        <p:spPr>
          <a:xfrm>
            <a:off x="1992769" y="2496755"/>
            <a:ext cx="8735060" cy="2109283"/>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t"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一、指标选取与数据来源</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二、数据要素生产力指数测算</a:t>
            </a:r>
          </a:p>
          <a:p>
            <a:pPr algn="l">
              <a:lnSpc>
                <a:spcPct val="150000"/>
              </a:lnSpc>
            </a:pPr>
            <a:endParaRPr lang="zh-CN" altLang="en-US" sz="3600" b="1" dirty="0">
              <a:solidFill>
                <a:srgbClr val="0070C0"/>
              </a:solidFill>
              <a:latin typeface="楷体" panose="02010609060101010101" charset="-122"/>
              <a:ea typeface="楷体" panose="02010609060101010101" charset="-122"/>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ln>
                  <a:noFill/>
                </a:ln>
              </a:rPr>
              <a:t>宏观经济监测统计分析</a:t>
            </a:r>
          </a:p>
        </p:txBody>
      </p:sp>
      <p:sp>
        <p:nvSpPr>
          <p:cNvPr id="4" name="矩形 3"/>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algn="l"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rPr>
              <a:t>（一）指标选取</a:t>
            </a:r>
          </a:p>
          <a:p>
            <a:pPr marL="0"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 参照《数据要素生产力崛起：新动能，新治理》研究报告思路，从</a:t>
            </a:r>
            <a:r>
              <a:rPr lang="zh-CN" altLang="en-US" sz="2400" b="1" dirty="0">
                <a:latin typeface="华文楷体" panose="02010600040101010101" charset="-122"/>
                <a:ea typeface="华文楷体" panose="02010600040101010101" charset="-122"/>
                <a:cs typeface="华文楷体" panose="02010600040101010101" charset="-122"/>
              </a:rPr>
              <a:t>新技术基础、新劳动主体、新生产工具</a:t>
            </a:r>
            <a:r>
              <a:rPr lang="zh-CN" altLang="en-US" sz="2400" dirty="0">
                <a:latin typeface="华文楷体" panose="02010600040101010101" charset="-122"/>
                <a:ea typeface="华文楷体" panose="02010600040101010101" charset="-122"/>
                <a:cs typeface="华文楷体" panose="02010600040101010101" charset="-122"/>
              </a:rPr>
              <a:t>和</a:t>
            </a:r>
            <a:r>
              <a:rPr lang="zh-CN" altLang="en-US" sz="2400" b="1" dirty="0">
                <a:latin typeface="华文楷体" panose="02010600040101010101" charset="-122"/>
                <a:ea typeface="华文楷体" panose="02010600040101010101" charset="-122"/>
                <a:cs typeface="华文楷体" panose="02010600040101010101" charset="-122"/>
              </a:rPr>
              <a:t>新生产要素</a:t>
            </a:r>
            <a:r>
              <a:rPr lang="zh-CN" altLang="en-US" sz="2400" dirty="0">
                <a:latin typeface="华文楷体" panose="02010600040101010101" charset="-122"/>
                <a:ea typeface="华文楷体" panose="02010600040101010101" charset="-122"/>
                <a:cs typeface="华文楷体" panose="02010600040101010101" charset="-122"/>
              </a:rPr>
              <a:t>四个维度出发，构建了一个综合而完整的数据要素生产力评价指标体系</a:t>
            </a:r>
            <a:r>
              <a:rPr lang="zh-CN" altLang="en-US" sz="2400" dirty="0">
                <a:latin typeface="Times New Roman" panose="02020603050405020304" pitchFamily="18" charset="0"/>
                <a:ea typeface="华文楷体" panose="02010600040101010101" charset="-122"/>
                <a:cs typeface="Times New Roman" panose="02020603050405020304" pitchFamily="18" charset="0"/>
              </a:rPr>
              <a:t>，体系共包含4个一级指标、10个二级指标和44个三级指标，以充分涵盖数据要素生产力各方面的内涵与发展水平</a:t>
            </a:r>
            <a:r>
              <a:rPr lang="zh-CN" altLang="en-US" sz="2400" dirty="0">
                <a:latin typeface="华文楷体" panose="02010600040101010101" charset="-122"/>
                <a:ea typeface="华文楷体" panose="02010600040101010101" charset="-122"/>
                <a:cs typeface="华文楷体" panose="02010600040101010101" charset="-122"/>
              </a:rPr>
              <a:t>。</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7</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449008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一、指标选取与数据来源</a:t>
            </a: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3" name="文本框 2"/>
          <p:cNvSpPr txBox="1"/>
          <p:nvPr/>
        </p:nvSpPr>
        <p:spPr>
          <a:xfrm>
            <a:off x="802640" y="3917315"/>
            <a:ext cx="11018520" cy="3225165"/>
          </a:xfrm>
          <a:prstGeom prst="rect">
            <a:avLst/>
          </a:prstGeom>
          <a:noFill/>
        </p:spPr>
        <p:txBody>
          <a:bodyPr wrap="square" rtlCol="0" anchor="t">
            <a:spAutoFit/>
          </a:bodyPr>
          <a:lstStyle/>
          <a:p>
            <a:pPr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sym typeface="+mn-ea"/>
              </a:rPr>
              <a:t> </a:t>
            </a:r>
            <a:r>
              <a:rPr lang="zh-CN" altLang="en-US" sz="2800" b="1" dirty="0">
                <a:solidFill>
                  <a:schemeClr val="accent2"/>
                </a:solidFill>
                <a:latin typeface="华文楷体" panose="02010600040101010101" charset="-122"/>
                <a:ea typeface="华文楷体" panose="02010600040101010101" charset="-122"/>
                <a:sym typeface="+mn-ea"/>
              </a:rPr>
              <a:t>（二）数据来源</a:t>
            </a:r>
          </a:p>
          <a:p>
            <a:pPr indent="252095" algn="just" defTabSz="266700">
              <a:lnSpc>
                <a:spcPct val="150000"/>
              </a:lnSpc>
              <a:spcBef>
                <a:spcPts val="70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sym typeface="+mn-ea"/>
              </a:rPr>
              <a:t>   </a:t>
            </a:r>
            <a:r>
              <a:rPr lang="zh-CN" altLang="en-US" sz="2400" dirty="0">
                <a:latin typeface="华文楷体" panose="02010600040101010101" charset="-122"/>
                <a:ea typeface="华文楷体" panose="02010600040101010101" charset="-122"/>
                <a:cs typeface="华文楷体" panose="02010600040101010101" charset="-122"/>
                <a:sym typeface="+mn-ea"/>
              </a:rPr>
              <a:t>数据主要来源于《中国统计年鉴》、《中国科技统计年鉴》、《中国第三产业统计年鉴》、《中国高技术产业统计年鉴》、《中国互联网发展状况统计报告》，中国国家统计局、中国专利数据库等。</a:t>
            </a:r>
            <a:endParaRPr lang="zh-CN" altLang="en-US" sz="2400"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zh-CN" altLang="en-US" sz="2800" dirty="0">
              <a:solidFill>
                <a:schemeClr val="accent2"/>
              </a:solidFill>
              <a:latin typeface="华文楷体" panose="02010600040101010101" charset="-122"/>
              <a:ea typeface="华文楷体" panose="02010600040101010101" charset="-122"/>
              <a:sym typeface="+mn-ea"/>
            </a:endParaRPr>
          </a:p>
        </p:txBody>
      </p:sp>
    </p:spTree>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95985"/>
            <a:ext cx="10800080" cy="5882640"/>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（一）指标权重测算</a:t>
            </a: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rPr>
              <a:t>首先对已有的指标进行正向指标与负向指标的区分，对正向指标进行标准化，按照公式（11.2）对负向指标进行标准化以去除量纲差异。</a:t>
            </a:r>
          </a:p>
          <a:p>
            <a:pPr indent="711200" algn="just" defTabSz="266700" fontAlgn="auto">
              <a:lnSpc>
                <a:spcPct val="150000"/>
              </a:lnSpc>
              <a:spcBef>
                <a:spcPts val="0"/>
              </a:spcBef>
              <a:spcAft>
                <a:spcPct val="0"/>
              </a:spcAft>
            </a:pPr>
            <a:r>
              <a:rPr lang="en-US" altLang="zh-CN" sz="2400" dirty="0">
                <a:latin typeface="Times New Roman" panose="02020603050405020304" pitchFamily="18" charset="0"/>
                <a:ea typeface="华文楷体" panose="02010600040101010101" charset="-122"/>
                <a:cs typeface="Times New Roman" panose="02020603050405020304" pitchFamily="18" charset="0"/>
              </a:rPr>
              <a:t>                                                                                                     （11.1）           </a:t>
            </a:r>
          </a:p>
          <a:p>
            <a:pPr indent="711200" algn="just" defTabSz="266700" fontAlgn="auto">
              <a:lnSpc>
                <a:spcPct val="150000"/>
              </a:lnSpc>
              <a:spcBef>
                <a:spcPts val="0"/>
              </a:spcBef>
              <a:spcAft>
                <a:spcPct val="0"/>
              </a:spcAft>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r>
              <a:rPr lang="en-US" altLang="zh-CN" sz="2400" dirty="0">
                <a:latin typeface="Times New Roman" panose="02020603050405020304" pitchFamily="18" charset="0"/>
                <a:ea typeface="华文楷体" panose="02010600040101010101" charset="-122"/>
                <a:cs typeface="Times New Roman" panose="02020603050405020304" pitchFamily="18" charset="0"/>
              </a:rPr>
              <a:t>                                                                                                     （11.2</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spcAft>
                <a:spcPct val="0"/>
              </a:spcAft>
            </a:pPr>
            <a:endParaRPr lang="zh-CN" altLang="en-US" sz="2400" dirty="0">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rPr>
              <a:t>其中</a:t>
            </a:r>
            <a:r>
              <a:rPr lang="en-US" altLang="zh-CN" sz="2400" i="1" dirty="0">
                <a:latin typeface="Times New Roman" panose="02020603050405020304" pitchFamily="18" charset="0"/>
                <a:ea typeface="华文楷体" panose="02010600040101010101" charset="-122"/>
                <a:cs typeface="Times New Roman" panose="02020603050405020304" pitchFamily="18" charset="0"/>
              </a:rPr>
              <a:t>x</a:t>
            </a:r>
            <a:r>
              <a:rPr lang="en-US" altLang="zh-CN" sz="2400" i="1" baseline="-25000" dirty="0">
                <a:latin typeface="Times New Roman" panose="02020603050405020304" pitchFamily="18" charset="0"/>
                <a:ea typeface="华文楷体" panose="02010600040101010101" charset="-122"/>
                <a:cs typeface="Times New Roman" panose="02020603050405020304" pitchFamily="18" charset="0"/>
              </a:rPr>
              <a:t>ij</a:t>
            </a:r>
            <a:r>
              <a:rPr lang="zh-CN" altLang="en-US" sz="2400" dirty="0">
                <a:latin typeface="Times New Roman" panose="02020603050405020304" pitchFamily="18" charset="0"/>
                <a:ea typeface="华文楷体" panose="02010600040101010101" charset="-122"/>
                <a:cs typeface="Times New Roman" panose="02020603050405020304" pitchFamily="18" charset="0"/>
              </a:rPr>
              <a:t>代表第</a:t>
            </a:r>
            <a:r>
              <a:rPr lang="en-US" altLang="zh-CN" sz="2400" i="1" dirty="0">
                <a:latin typeface="Times New Roman" panose="02020603050405020304" pitchFamily="18" charset="0"/>
                <a:ea typeface="华文楷体" panose="02010600040101010101" charset="-122"/>
                <a:cs typeface="Times New Roman" panose="02020603050405020304" pitchFamily="18" charset="0"/>
              </a:rPr>
              <a:t>i</a:t>
            </a:r>
            <a:r>
              <a:rPr lang="zh-CN" altLang="en-US" sz="2400" dirty="0">
                <a:latin typeface="Times New Roman" panose="02020603050405020304" pitchFamily="18" charset="0"/>
                <a:ea typeface="华文楷体" panose="02010600040101010101" charset="-122"/>
                <a:cs typeface="Times New Roman" panose="02020603050405020304" pitchFamily="18" charset="0"/>
              </a:rPr>
              <a:t>年第</a:t>
            </a:r>
            <a:r>
              <a:rPr lang="en-US" altLang="zh-CN" sz="2400" i="1" dirty="0">
                <a:latin typeface="Times New Roman" panose="02020603050405020304" pitchFamily="18" charset="0"/>
                <a:ea typeface="华文楷体" panose="02010600040101010101" charset="-122"/>
                <a:cs typeface="Times New Roman" panose="02020603050405020304" pitchFamily="18" charset="0"/>
              </a:rPr>
              <a:t>j</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个指标的初始数值，</a:t>
            </a:r>
            <a:r>
              <a:rPr lang="en-US" altLang="zh-CN" sz="2400" i="1" dirty="0">
                <a:latin typeface="Times New Roman" panose="02020603050405020304" pitchFamily="18" charset="0"/>
                <a:ea typeface="华文楷体" panose="02010600040101010101" charset="-122"/>
                <a:cs typeface="Times New Roman" panose="02020603050405020304" pitchFamily="18" charset="0"/>
              </a:rPr>
              <a:t>y</a:t>
            </a:r>
            <a:r>
              <a:rPr lang="en-US" altLang="zh-CN" sz="2400" i="1" baseline="-25000" dirty="0">
                <a:latin typeface="Times New Roman" panose="02020603050405020304" pitchFamily="18" charset="0"/>
                <a:ea typeface="华文楷体" panose="02010600040101010101" charset="-122"/>
                <a:cs typeface="Times New Roman" panose="02020603050405020304" pitchFamily="18" charset="0"/>
              </a:rPr>
              <a:t>ij</a:t>
            </a:r>
            <a:r>
              <a:rPr lang="zh-CN" altLang="en-US" sz="2400" dirty="0">
                <a:latin typeface="Times New Roman" panose="02020603050405020304" pitchFamily="18" charset="0"/>
                <a:ea typeface="华文楷体" panose="02010600040101010101" charset="-122"/>
                <a:cs typeface="Times New Roman" panose="02020603050405020304" pitchFamily="18" charset="0"/>
              </a:rPr>
              <a:t>代表第</a:t>
            </a:r>
            <a:r>
              <a:rPr lang="en-US" altLang="zh-CN" sz="2400" i="1" dirty="0">
                <a:latin typeface="Times New Roman" panose="02020603050405020304" pitchFamily="18" charset="0"/>
                <a:ea typeface="华文楷体" panose="02010600040101010101" charset="-122"/>
                <a:cs typeface="Times New Roman" panose="02020603050405020304" pitchFamily="18" charset="0"/>
              </a:rPr>
              <a:t>i</a:t>
            </a:r>
            <a:r>
              <a:rPr lang="zh-CN" altLang="en-US" sz="2400" dirty="0">
                <a:latin typeface="Times New Roman" panose="02020603050405020304" pitchFamily="18" charset="0"/>
                <a:ea typeface="华文楷体" panose="02010600040101010101" charset="-122"/>
                <a:cs typeface="Times New Roman" panose="02020603050405020304" pitchFamily="18" charset="0"/>
              </a:rPr>
              <a:t>年第</a:t>
            </a:r>
            <a:r>
              <a:rPr lang="en-US" altLang="zh-CN" sz="2400" i="1" dirty="0">
                <a:latin typeface="Times New Roman" panose="02020603050405020304" pitchFamily="18" charset="0"/>
                <a:ea typeface="华文楷体" panose="02010600040101010101" charset="-122"/>
                <a:cs typeface="Times New Roman" panose="02020603050405020304" pitchFamily="18" charset="0"/>
              </a:rPr>
              <a:t>j</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个指标的标准化数值，</a:t>
            </a:r>
            <a:r>
              <a:rPr lang="en-US" altLang="zh-CN" sz="2400" i="1" dirty="0">
                <a:latin typeface="Times New Roman" panose="02020603050405020304" pitchFamily="18" charset="0"/>
                <a:ea typeface="华文楷体" panose="02010600040101010101" charset="-122"/>
                <a:cs typeface="Times New Roman" panose="02020603050405020304" pitchFamily="18" charset="0"/>
              </a:rPr>
              <a:t>minx</a:t>
            </a:r>
            <a:r>
              <a:rPr lang="en-US" altLang="zh-CN" sz="2400" i="1" baseline="-25000" dirty="0">
                <a:latin typeface="Times New Roman" panose="02020603050405020304" pitchFamily="18" charset="0"/>
                <a:ea typeface="华文楷体" panose="02010600040101010101" charset="-122"/>
                <a:cs typeface="Times New Roman" panose="02020603050405020304" pitchFamily="18" charset="0"/>
              </a:rPr>
              <a:t>j</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与</a:t>
            </a:r>
            <a:r>
              <a:rPr lang="en-US" altLang="zh-CN" sz="2400" i="1" dirty="0">
                <a:latin typeface="Times New Roman" panose="02020603050405020304" pitchFamily="18" charset="0"/>
                <a:ea typeface="华文楷体" panose="02010600040101010101" charset="-122"/>
                <a:cs typeface="Times New Roman" panose="02020603050405020304" pitchFamily="18" charset="0"/>
              </a:rPr>
              <a:t>max</a:t>
            </a:r>
            <a:r>
              <a:rPr lang="en-US" altLang="zh-CN" sz="2400" dirty="0">
                <a:latin typeface="Times New Roman" panose="02020603050405020304" pitchFamily="18" charset="0"/>
                <a:ea typeface="华文楷体" panose="02010600040101010101" charset="-122"/>
                <a:cs typeface="Times New Roman" panose="02020603050405020304" pitchFamily="18" charset="0"/>
              </a:rPr>
              <a:t>[</a:t>
            </a:r>
            <a:r>
              <a:rPr lang="en-US" altLang="zh-CN" sz="2400" i="1" dirty="0">
                <a:latin typeface="Times New Roman" panose="02020603050405020304" pitchFamily="18" charset="0"/>
                <a:ea typeface="华文楷体" panose="02010600040101010101" charset="-122"/>
                <a:cs typeface="Times New Roman" panose="02020603050405020304" pitchFamily="18" charset="0"/>
              </a:rPr>
              <a:t>x</a:t>
            </a:r>
            <a:r>
              <a:rPr lang="en-US" altLang="zh-CN" sz="2400" i="1" baseline="-25000" dirty="0">
                <a:latin typeface="Times New Roman" panose="02020603050405020304" pitchFamily="18" charset="0"/>
                <a:ea typeface="华文楷体" panose="02010600040101010101" charset="-122"/>
                <a:cs typeface="Times New Roman" panose="02020603050405020304" pitchFamily="18" charset="0"/>
              </a:rPr>
              <a:t>j</a:t>
            </a:r>
            <a:r>
              <a:rPr lang="en-US" altLang="zh-CN" sz="2400" dirty="0">
                <a:latin typeface="Times New Roman" panose="02020603050405020304" pitchFamily="18" charset="0"/>
                <a:ea typeface="华文楷体" panose="02010600040101010101" charset="-122"/>
                <a:cs typeface="Times New Roman" panose="02020603050405020304" pitchFamily="18" charset="0"/>
              </a:rPr>
              <a:t>]</a:t>
            </a:r>
            <a:r>
              <a:rPr lang="zh-CN" altLang="en-US" sz="2400" dirty="0">
                <a:latin typeface="Times New Roman" panose="02020603050405020304" pitchFamily="18" charset="0"/>
                <a:ea typeface="华文楷体" panose="02010600040101010101" charset="-122"/>
                <a:cs typeface="Times New Roman" panose="02020603050405020304" pitchFamily="18" charset="0"/>
              </a:rPr>
              <a:t>分别表示所有年份中第</a:t>
            </a:r>
            <a:r>
              <a:rPr lang="en-US" altLang="zh-CN" sz="2400" dirty="0">
                <a:latin typeface="Times New Roman" panose="02020603050405020304" pitchFamily="18" charset="0"/>
                <a:ea typeface="华文楷体" panose="02010600040101010101" charset="-122"/>
                <a:cs typeface="Times New Roman" panose="02020603050405020304" pitchFamily="18" charset="0"/>
              </a:rPr>
              <a:t>j</a:t>
            </a:r>
            <a:r>
              <a:rPr lang="zh-CN" altLang="en-US" sz="2400" dirty="0">
                <a:latin typeface="Times New Roman" panose="02020603050405020304" pitchFamily="18" charset="0"/>
                <a:ea typeface="华文楷体" panose="02010600040101010101" charset="-122"/>
                <a:cs typeface="Times New Roman" panose="02020603050405020304" pitchFamily="18" charset="0"/>
              </a:rPr>
              <a:t>项指标的最小值与最大值，其中0&lt;</a:t>
            </a:r>
            <a:r>
              <a:rPr lang="en-US" altLang="zh-CN" sz="2400" i="1" dirty="0">
                <a:latin typeface="Times New Roman" panose="02020603050405020304" pitchFamily="18" charset="0"/>
                <a:ea typeface="华文楷体" panose="02010600040101010101" charset="-122"/>
                <a:cs typeface="Times New Roman" panose="02020603050405020304" pitchFamily="18" charset="0"/>
              </a:rPr>
              <a:t>i</a:t>
            </a:r>
            <a:r>
              <a:rPr lang="en-US" altLang="zh-CN" sz="2400" dirty="0">
                <a:latin typeface="Times New Roman" panose="02020603050405020304" pitchFamily="18" charset="0"/>
                <a:ea typeface="华文楷体" panose="02010600040101010101" charset="-122"/>
                <a:cs typeface="Times New Roman" panose="02020603050405020304" pitchFamily="18" charset="0"/>
              </a:rPr>
              <a:t>≤11，0&lt;</a:t>
            </a:r>
            <a:r>
              <a:rPr lang="en-US" altLang="zh-CN" sz="2400" i="1" dirty="0">
                <a:latin typeface="Times New Roman" panose="02020603050405020304" pitchFamily="18" charset="0"/>
                <a:ea typeface="华文楷体" panose="02010600040101010101" charset="-122"/>
                <a:cs typeface="Times New Roman" panose="02020603050405020304" pitchFamily="18" charset="0"/>
              </a:rPr>
              <a:t>j</a:t>
            </a:r>
            <a:r>
              <a:rPr lang="en-US" altLang="zh-CN" sz="2400" dirty="0">
                <a:latin typeface="Times New Roman" panose="02020603050405020304" pitchFamily="18" charset="0"/>
                <a:ea typeface="华文楷体" panose="02010600040101010101" charset="-122"/>
                <a:cs typeface="Times New Roman" panose="02020603050405020304" pitchFamily="18" charset="0"/>
              </a:rPr>
              <a:t>≤44</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8</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9270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二、数据要素生产力指数测算</a:t>
            </a:r>
          </a:p>
        </p:txBody>
      </p:sp>
      <p:graphicFrame>
        <p:nvGraphicFramePr>
          <p:cNvPr id="2" name="对象 -2147482624"/>
          <p:cNvGraphicFramePr>
            <a:graphicFrameLocks noChangeAspect="1"/>
          </p:cNvGraphicFramePr>
          <p:nvPr/>
        </p:nvGraphicFramePr>
        <p:xfrm>
          <a:off x="4201160" y="2682240"/>
          <a:ext cx="2795905" cy="934720"/>
        </p:xfrm>
        <a:graphic>
          <a:graphicData uri="http://schemas.openxmlformats.org/presentationml/2006/ole">
            <mc:AlternateContent xmlns:mc="http://schemas.openxmlformats.org/markup-compatibility/2006">
              <mc:Choice xmlns:v="urn:schemas-microsoft-com:vml" Requires="v">
                <p:oleObj r:id="rId2" imgW="1600200" imgH="533400" progId="Equation.DSMT4">
                  <p:embed/>
                </p:oleObj>
              </mc:Choice>
              <mc:Fallback>
                <p:oleObj r:id="rId2" imgW="1600200" imgH="533400" progId="Equation.DSMT4">
                  <p:embed/>
                  <p:pic>
                    <p:nvPicPr>
                      <p:cNvPr id="0" name="图片 3075"/>
                      <p:cNvPicPr/>
                      <p:nvPr/>
                    </p:nvPicPr>
                    <p:blipFill>
                      <a:blip r:embed="rId3"/>
                      <a:stretch>
                        <a:fillRect/>
                      </a:stretch>
                    </p:blipFill>
                    <p:spPr>
                      <a:xfrm>
                        <a:off x="4201160" y="2682240"/>
                        <a:ext cx="2795905" cy="934720"/>
                      </a:xfrm>
                      <a:prstGeom prst="rect">
                        <a:avLst/>
                      </a:prstGeom>
                      <a:noFill/>
                      <a:ln w="38100">
                        <a:noFill/>
                        <a:miter/>
                      </a:ln>
                    </p:spPr>
                  </p:pic>
                </p:oleObj>
              </mc:Fallback>
            </mc:AlternateContent>
          </a:graphicData>
        </a:graphic>
      </p:graphicFrame>
      <p:graphicFrame>
        <p:nvGraphicFramePr>
          <p:cNvPr id="4" name="对象 -2147482623"/>
          <p:cNvGraphicFramePr>
            <a:graphicFrameLocks noChangeAspect="1"/>
          </p:cNvGraphicFramePr>
          <p:nvPr/>
        </p:nvGraphicFramePr>
        <p:xfrm>
          <a:off x="4306570" y="3721735"/>
          <a:ext cx="2585085" cy="862330"/>
        </p:xfrm>
        <a:graphic>
          <a:graphicData uri="http://schemas.openxmlformats.org/presentationml/2006/ole">
            <mc:AlternateContent xmlns:mc="http://schemas.openxmlformats.org/markup-compatibility/2006">
              <mc:Choice xmlns:v="urn:schemas-microsoft-com:vml" Requires="v">
                <p:oleObj r:id="rId4" imgW="1600200" imgH="533400" progId="Equation.DSMT4">
                  <p:embed/>
                </p:oleObj>
              </mc:Choice>
              <mc:Fallback>
                <p:oleObj r:id="rId4" imgW="1600200" imgH="533400" progId="Equation.DSMT4">
                  <p:embed/>
                  <p:pic>
                    <p:nvPicPr>
                      <p:cNvPr id="0" name="图片 1"/>
                      <p:cNvPicPr/>
                      <p:nvPr/>
                    </p:nvPicPr>
                    <p:blipFill>
                      <a:blip r:embed="rId5"/>
                      <a:stretch>
                        <a:fillRect/>
                      </a:stretch>
                    </p:blipFill>
                    <p:spPr>
                      <a:xfrm>
                        <a:off x="4306570" y="3721735"/>
                        <a:ext cx="2585085" cy="862330"/>
                      </a:xfrm>
                      <a:prstGeom prst="rect">
                        <a:avLst/>
                      </a:prstGeom>
                      <a:noFill/>
                      <a:ln w="38100">
                        <a:noFill/>
                        <a:miter/>
                      </a:ln>
                    </p:spPr>
                  </p:pic>
                </p:oleObj>
              </mc:Fallback>
            </mc:AlternateContent>
          </a:graphicData>
        </a:graphic>
      </p:graphicFrame>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mE0ZGFhNTg2NGIxM2MwYzc0MGFhNjc1YjQzMGNlMWIifQ=="/>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403*150"/>
  <p:tag name="TABLE_ENDDRAG_RECT" val="544*290*403*150"/>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1</TotalTime>
  <Words>3464</Words>
  <Application>Microsoft Office PowerPoint</Application>
  <PresentationFormat>宽屏</PresentationFormat>
  <Paragraphs>299</Paragraphs>
  <Slides>24</Slides>
  <Notes>4</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嵌入 OLE 服务器</vt:lpstr>
      </vt:variant>
      <vt:variant>
        <vt:i4>1</vt:i4>
      </vt:variant>
      <vt:variant>
        <vt:lpstr>幻灯片标题</vt:lpstr>
      </vt:variant>
      <vt:variant>
        <vt:i4>24</vt:i4>
      </vt:variant>
    </vt:vector>
  </HeadingPairs>
  <TitlesOfParts>
    <vt:vector size="39" baseType="lpstr">
      <vt:lpstr>黑体</vt:lpstr>
      <vt:lpstr>华文楷体</vt:lpstr>
      <vt:lpstr>华文隶书</vt:lpstr>
      <vt:lpstr>华文中宋</vt:lpstr>
      <vt:lpstr>楷体</vt:lpstr>
      <vt:lpstr>宋体</vt:lpstr>
      <vt:lpstr>微软雅黑</vt:lpstr>
      <vt:lpstr>Arial</vt:lpstr>
      <vt:lpstr>Calibri</vt:lpstr>
      <vt:lpstr>Calibri Light</vt:lpstr>
      <vt:lpstr>Times New Roman</vt:lpstr>
      <vt:lpstr>Wingdings</vt:lpstr>
      <vt:lpstr>1_Office 主题</vt:lpstr>
      <vt:lpstr>2_Office 主题</vt:lpstr>
      <vt:lpstr>MathType 6.0 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feng hao</cp:lastModifiedBy>
  <cp:revision>69</cp:revision>
  <dcterms:created xsi:type="dcterms:W3CDTF">2015-12-05T08:51:00Z</dcterms:created>
  <dcterms:modified xsi:type="dcterms:W3CDTF">2026-07-24T13:44:00Z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5EB457806B3E459789E6A3B51E5D466F_13</vt:lpwstr>
  </property>
  <property fmtid="{D5CDD505-2E9C-101B-9397-08002B2CF9AE}" pid="3" name="KSOProductBuildVer">
    <vt:lpwstr>2052-12.1.0.26895</vt:lpwstr>
  </property>
  <property fmtid="{D5CDD505-2E9C-101B-9397-08002B2CF9AE}" pid="4" name="KSOTemplateUUID">
    <vt:lpwstr>v1.0_mb_46fif/lngfIZSzxymcPcdg==</vt:lpwstr>
  </property>
</Properties>
</file>