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2"/>
  </p:sldMasterIdLst>
  <p:notesMasterIdLst>
    <p:notesMasterId r:id="rId44"/>
  </p:notesMasterIdLst>
  <p:sldIdLst>
    <p:sldId id="369" r:id="rId3"/>
    <p:sldId id="352" r:id="rId4"/>
    <p:sldId id="370" r:id="rId5"/>
    <p:sldId id="268" r:id="rId6"/>
    <p:sldId id="303" r:id="rId7"/>
    <p:sldId id="371" r:id="rId8"/>
    <p:sldId id="354" r:id="rId9"/>
    <p:sldId id="432" r:id="rId10"/>
    <p:sldId id="431" r:id="rId11"/>
    <p:sldId id="384" r:id="rId12"/>
    <p:sldId id="433" r:id="rId13"/>
    <p:sldId id="435" r:id="rId14"/>
    <p:sldId id="405" r:id="rId15"/>
    <p:sldId id="406" r:id="rId16"/>
    <p:sldId id="436" r:id="rId17"/>
    <p:sldId id="437" r:id="rId18"/>
    <p:sldId id="408" r:id="rId19"/>
    <p:sldId id="439" r:id="rId20"/>
    <p:sldId id="438" r:id="rId21"/>
    <p:sldId id="411" r:id="rId22"/>
    <p:sldId id="440" r:id="rId23"/>
    <p:sldId id="441" r:id="rId24"/>
    <p:sldId id="442" r:id="rId25"/>
    <p:sldId id="443" r:id="rId26"/>
    <p:sldId id="424" r:id="rId27"/>
    <p:sldId id="429" r:id="rId28"/>
    <p:sldId id="444" r:id="rId29"/>
    <p:sldId id="430" r:id="rId30"/>
    <p:sldId id="445" r:id="rId31"/>
    <p:sldId id="446" r:id="rId32"/>
    <p:sldId id="447" r:id="rId33"/>
    <p:sldId id="448" r:id="rId34"/>
    <p:sldId id="425" r:id="rId35"/>
    <p:sldId id="449" r:id="rId36"/>
    <p:sldId id="450" r:id="rId37"/>
    <p:sldId id="451" r:id="rId38"/>
    <p:sldId id="452" r:id="rId39"/>
    <p:sldId id="426" r:id="rId40"/>
    <p:sldId id="339" r:id="rId41"/>
    <p:sldId id="453" r:id="rId42"/>
    <p:sldId id="422" r:id="rId43"/>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83" autoAdjust="0"/>
    <p:restoredTop sz="92215" autoAdjust="0"/>
  </p:normalViewPr>
  <p:slideViewPr>
    <p:cSldViewPr snapToGrid="0">
      <p:cViewPr varScale="1">
        <p:scale>
          <a:sx n="76" d="100"/>
          <a:sy n="76" d="100"/>
        </p:scale>
        <p:origin x="715"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t>2026/7/24</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 Id="rId5" Type="http://schemas.openxmlformats.org/officeDocument/2006/relationships/image" Target="../media/image20.wmf"/><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2"/>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60" y="906145"/>
            <a:ext cx="9809480" cy="456692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00000"/>
              </a:lnSpc>
              <a:spcBef>
                <a:spcPts val="1200"/>
              </a:spcBef>
              <a:buClrTx/>
              <a:buSzTx/>
              <a:buNone/>
            </a:pP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第五章 </a:t>
            </a:r>
            <a:b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b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国民经济核算：我国初次收入分配结构分析</a:t>
            </a:r>
            <a:endParaRPr lang="zh-CN" altLang="en-US" sz="54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endParaRP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rPr>
              <a:t>经济统计案例分析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579651" y="692629"/>
            <a:ext cx="10800080" cy="684841"/>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 xmlns:wpsdc="http://www.wps.cn/officeDocument/2017/drawingmlCustomData"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（一）收入法</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GDP</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核算公式</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9</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265420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二、分析指标</a:t>
            </a: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graphicFrame>
        <p:nvGraphicFramePr>
          <p:cNvPr id="5" name="表格 4">
            <a:extLst>
              <a:ext uri="{FF2B5EF4-FFF2-40B4-BE49-F238E27FC236}">
                <a16:creationId xmlns:a16="http://schemas.microsoft.com/office/drawing/2014/main" id="{C511F109-C9D5-D68E-76F8-3F100D8C674B}"/>
              </a:ext>
            </a:extLst>
          </p:cNvPr>
          <p:cNvGraphicFramePr>
            <a:graphicFrameLocks noGrp="1"/>
          </p:cNvGraphicFramePr>
          <p:nvPr>
            <p:extLst>
              <p:ext uri="{D42A27DB-BD31-4B8C-83A1-F6EECF244321}">
                <p14:modId xmlns:p14="http://schemas.microsoft.com/office/powerpoint/2010/main" val="4142079492"/>
              </p:ext>
            </p:extLst>
          </p:nvPr>
        </p:nvGraphicFramePr>
        <p:xfrm>
          <a:off x="731378" y="1457960"/>
          <a:ext cx="11316335" cy="3943350"/>
        </p:xfrm>
        <a:graphic>
          <a:graphicData uri="http://schemas.openxmlformats.org/drawingml/2006/table">
            <a:tbl>
              <a:tblPr firstRow="1" bandRow="1">
                <a:tableStyleId>{5C22544A-7EE6-4342-B048-85BDC9FD1C3A}</a:tableStyleId>
              </a:tblPr>
              <a:tblGrid>
                <a:gridCol w="1660545">
                  <a:extLst>
                    <a:ext uri="{9D8B030D-6E8A-4147-A177-3AD203B41FA5}">
                      <a16:colId xmlns:a16="http://schemas.microsoft.com/office/drawing/2014/main" val="4098939526"/>
                    </a:ext>
                  </a:extLst>
                </a:gridCol>
                <a:gridCol w="5509136">
                  <a:extLst>
                    <a:ext uri="{9D8B030D-6E8A-4147-A177-3AD203B41FA5}">
                      <a16:colId xmlns:a16="http://schemas.microsoft.com/office/drawing/2014/main" val="61241844"/>
                    </a:ext>
                  </a:extLst>
                </a:gridCol>
                <a:gridCol w="4146654">
                  <a:extLst>
                    <a:ext uri="{9D8B030D-6E8A-4147-A177-3AD203B41FA5}">
                      <a16:colId xmlns:a16="http://schemas.microsoft.com/office/drawing/2014/main" val="4183112161"/>
                    </a:ext>
                  </a:extLst>
                </a:gridCol>
              </a:tblGrid>
              <a:tr h="854711">
                <a:tc>
                  <a:txBody>
                    <a:bodyPr/>
                    <a:lstStyle/>
                    <a:p>
                      <a:pPr algn="ctr"/>
                      <a:r>
                        <a:rPr lang="zh-CN" altLang="en-US" sz="2400" b="0" i="0" kern="1200" dirty="0">
                          <a:solidFill>
                            <a:schemeClr val="lt1"/>
                          </a:solidFill>
                          <a:effectLst/>
                          <a:latin typeface="华文楷体" panose="02010600040101010101" pitchFamily="2" charset="-122"/>
                          <a:ea typeface="华文楷体" panose="02010600040101010101" pitchFamily="2" charset="-122"/>
                          <a:cs typeface="+mn-cs"/>
                        </a:rPr>
                        <a:t>国家</a:t>
                      </a:r>
                      <a:endParaRPr lang="zh-CN" altLang="en-US" sz="2400" dirty="0">
                        <a:latin typeface="华文楷体" panose="02010600040101010101" pitchFamily="2" charset="-122"/>
                        <a:ea typeface="华文楷体" panose="02010600040101010101" pitchFamily="2" charset="-122"/>
                      </a:endParaRPr>
                    </a:p>
                  </a:txBody>
                  <a:tcPr anchor="ctr"/>
                </a:tc>
                <a:tc>
                  <a:txBody>
                    <a:bodyPr/>
                    <a:lstStyle/>
                    <a:p>
                      <a:pPr algn="ctr"/>
                      <a:r>
                        <a:rPr lang="zh-CN" altLang="en-US" sz="2400" b="0" i="0" kern="1200" dirty="0">
                          <a:solidFill>
                            <a:schemeClr val="lt1"/>
                          </a:solidFill>
                          <a:effectLst/>
                          <a:latin typeface="华文楷体" panose="02010600040101010101" pitchFamily="2" charset="-122"/>
                          <a:ea typeface="华文楷体" panose="02010600040101010101" pitchFamily="2" charset="-122"/>
                          <a:cs typeface="+mn-cs"/>
                        </a:rPr>
                        <a:t>核算公式</a:t>
                      </a:r>
                      <a:endParaRPr lang="zh-CN" altLang="en-US" sz="2400" dirty="0">
                        <a:latin typeface="华文楷体" panose="02010600040101010101" pitchFamily="2" charset="-122"/>
                        <a:ea typeface="华文楷体" panose="02010600040101010101" pitchFamily="2" charset="-122"/>
                      </a:endParaRPr>
                    </a:p>
                  </a:txBody>
                  <a:tcPr anchor="ctr"/>
                </a:tc>
                <a:tc>
                  <a:txBody>
                    <a:bodyPr/>
                    <a:lstStyle/>
                    <a:p>
                      <a:pPr algn="ctr"/>
                      <a:r>
                        <a:rPr lang="zh-CN" altLang="en-US" sz="2400" b="0" i="0" kern="1200" dirty="0">
                          <a:solidFill>
                            <a:schemeClr val="lt1"/>
                          </a:solidFill>
                          <a:effectLst/>
                          <a:latin typeface="华文楷体" panose="02010600040101010101" pitchFamily="2" charset="-122"/>
                          <a:ea typeface="华文楷体" panose="02010600040101010101" pitchFamily="2" charset="-122"/>
                          <a:cs typeface="+mn-cs"/>
                        </a:rPr>
                        <a:t>说明</a:t>
                      </a:r>
                      <a:endParaRPr lang="zh-CN" altLang="en-US" sz="2400" dirty="0">
                        <a:latin typeface="华文楷体" panose="02010600040101010101" pitchFamily="2" charset="-122"/>
                        <a:ea typeface="华文楷体" panose="02010600040101010101" pitchFamily="2" charset="-122"/>
                      </a:endParaRPr>
                    </a:p>
                  </a:txBody>
                  <a:tcPr anchor="ctr"/>
                </a:tc>
                <a:extLst>
                  <a:ext uri="{0D108BD9-81ED-4DB2-BD59-A6C34878D82A}">
                    <a16:rowId xmlns:a16="http://schemas.microsoft.com/office/drawing/2014/main" val="1542762337"/>
                  </a:ext>
                </a:extLst>
              </a:tr>
              <a:tr h="1258918">
                <a:tc>
                  <a:txBody>
                    <a:bodyPr/>
                    <a:lstStyle/>
                    <a:p>
                      <a:pPr algn="ctr"/>
                      <a:r>
                        <a:rPr lang="zh-CN" altLang="en-US" sz="2400" b="1" dirty="0">
                          <a:latin typeface="华文楷体" panose="02010600040101010101" pitchFamily="2" charset="-122"/>
                          <a:ea typeface="华文楷体" panose="02010600040101010101" pitchFamily="2" charset="-122"/>
                        </a:rPr>
                        <a:t>中国</a:t>
                      </a:r>
                    </a:p>
                  </a:txBody>
                  <a:tcPr anchor="ctr"/>
                </a:tc>
                <a:tc>
                  <a:txBody>
                    <a:bodyPr/>
                    <a:lstStyle/>
                    <a:p>
                      <a:r>
                        <a:rPr lang="en-US" altLang="zh-CN"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GDP = COMP + DEP + NTP + NOS</a:t>
                      </a:r>
                      <a:r>
                        <a:rPr lang="zh-CN" altLang="en-US"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5.1</a:t>
                      </a:r>
                      <a:r>
                        <a:rPr lang="zh-CN" altLang="en-US"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a:t>
                      </a:r>
                      <a:endParaRPr lang="zh-CN" altLang="en-US" sz="2200" dirty="0">
                        <a:latin typeface="Times New Roman" panose="02020603050405020304" pitchFamily="18" charset="0"/>
                        <a:ea typeface="华文楷体" panose="02010600040101010101" pitchFamily="2" charset="-122"/>
                        <a:cs typeface="Times New Roman" panose="02020603050405020304" pitchFamily="18" charset="0"/>
                      </a:endParaRPr>
                    </a:p>
                  </a:txBody>
                  <a:tcPr anchor="ctr"/>
                </a:tc>
                <a:tc>
                  <a:txBody>
                    <a:bodyPr/>
                    <a:lstStyle/>
                    <a:p>
                      <a:pPr algn="just"/>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COMP=</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劳动者报酬；</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DEP=</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固定资产折旧；</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NTP=</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生产税净额；</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NOS=</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净营业盈余</a:t>
                      </a:r>
                      <a:endParaRPr lang="zh-CN" altLang="en-US" sz="2200" dirty="0">
                        <a:latin typeface="华文楷体" panose="02010600040101010101" pitchFamily="2" charset="-122"/>
                        <a:ea typeface="华文楷体" panose="02010600040101010101" pitchFamily="2" charset="-122"/>
                      </a:endParaRPr>
                    </a:p>
                  </a:txBody>
                  <a:tcPr anchor="ctr"/>
                </a:tc>
                <a:extLst>
                  <a:ext uri="{0D108BD9-81ED-4DB2-BD59-A6C34878D82A}">
                    <a16:rowId xmlns:a16="http://schemas.microsoft.com/office/drawing/2014/main" val="1123535075"/>
                  </a:ext>
                </a:extLst>
              </a:tr>
              <a:tr h="838200">
                <a:tc>
                  <a:txBody>
                    <a:bodyPr/>
                    <a:lstStyle/>
                    <a:p>
                      <a:pPr algn="ctr"/>
                      <a:r>
                        <a:rPr lang="zh-CN" altLang="en-US" sz="2400" b="1" dirty="0">
                          <a:latin typeface="华文楷体" panose="02010600040101010101" pitchFamily="2" charset="-122"/>
                          <a:ea typeface="华文楷体" panose="02010600040101010101" pitchFamily="2" charset="-122"/>
                        </a:rPr>
                        <a:t>美国</a:t>
                      </a:r>
                    </a:p>
                  </a:txBody>
                  <a:tcPr anchor="ctr"/>
                </a:tc>
                <a:tc>
                  <a:txBody>
                    <a:bodyPr/>
                    <a:lstStyle/>
                    <a:p>
                      <a:r>
                        <a:rPr lang="en-US" altLang="zh-CN"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GDP = COMP + TXPIXS + GOS</a:t>
                      </a:r>
                      <a:r>
                        <a:rPr lang="zh-CN" altLang="en-US"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5.2</a:t>
                      </a:r>
                      <a:r>
                        <a:rPr lang="zh-CN" altLang="en-US"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a:t>
                      </a:r>
                      <a:endParaRPr lang="zh-CN" altLang="en-US" sz="2200" dirty="0">
                        <a:latin typeface="Times New Roman" panose="02020603050405020304" pitchFamily="18" charset="0"/>
                        <a:ea typeface="华文楷体" panose="02010600040101010101" pitchFamily="2" charset="-122"/>
                        <a:cs typeface="Times New Roman" panose="02020603050405020304" pitchFamily="18" charset="0"/>
                      </a:endParaRPr>
                    </a:p>
                  </a:txBody>
                  <a:tcPr anchor="ctr"/>
                </a:tc>
                <a:tc>
                  <a:txBody>
                    <a:bodyPr/>
                    <a:lstStyle/>
                    <a:p>
                      <a:pPr algn="just"/>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COMP=</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雇员报酬；</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TXPIXS=</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产品税</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补贴；</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GOS=</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总营业盈余</a:t>
                      </a:r>
                      <a:endParaRPr lang="zh-CN" altLang="en-US" sz="2200" dirty="0">
                        <a:latin typeface="华文楷体" panose="02010600040101010101" pitchFamily="2" charset="-122"/>
                        <a:ea typeface="华文楷体" panose="02010600040101010101" pitchFamily="2" charset="-122"/>
                      </a:endParaRPr>
                    </a:p>
                  </a:txBody>
                  <a:tcPr anchor="ctr"/>
                </a:tc>
                <a:extLst>
                  <a:ext uri="{0D108BD9-81ED-4DB2-BD59-A6C34878D82A}">
                    <a16:rowId xmlns:a16="http://schemas.microsoft.com/office/drawing/2014/main" val="1649946335"/>
                  </a:ext>
                </a:extLst>
              </a:tr>
              <a:tr h="991521">
                <a:tc>
                  <a:txBody>
                    <a:bodyPr/>
                    <a:lstStyle/>
                    <a:p>
                      <a:pPr algn="ctr"/>
                      <a:r>
                        <a:rPr lang="en-US" altLang="zh-CN" sz="2400" b="1" i="0" kern="1200" dirty="0">
                          <a:solidFill>
                            <a:schemeClr val="dk1"/>
                          </a:solidFill>
                          <a:effectLst/>
                          <a:latin typeface="华文楷体" panose="02010600040101010101" pitchFamily="2" charset="-122"/>
                          <a:ea typeface="华文楷体" panose="02010600040101010101" pitchFamily="2" charset="-122"/>
                          <a:cs typeface="+mn-cs"/>
                        </a:rPr>
                        <a:t>15</a:t>
                      </a:r>
                      <a:r>
                        <a:rPr lang="zh-CN" altLang="en-US" sz="2400" b="1" i="0" kern="1200" dirty="0">
                          <a:solidFill>
                            <a:schemeClr val="dk1"/>
                          </a:solidFill>
                          <a:effectLst/>
                          <a:latin typeface="华文楷体" panose="02010600040101010101" pitchFamily="2" charset="-122"/>
                          <a:ea typeface="华文楷体" panose="02010600040101010101" pitchFamily="2" charset="-122"/>
                          <a:cs typeface="+mn-cs"/>
                        </a:rPr>
                        <a:t>个发展中经济体</a:t>
                      </a:r>
                      <a:endParaRPr lang="zh-CN" altLang="en-US" sz="2400" b="1" dirty="0">
                        <a:latin typeface="华文楷体" panose="02010600040101010101" pitchFamily="2" charset="-122"/>
                        <a:ea typeface="华文楷体" panose="02010600040101010101" pitchFamily="2" charset="-122"/>
                      </a:endParaRPr>
                    </a:p>
                  </a:txBody>
                  <a:tcPr anchor="ctr"/>
                </a:tc>
                <a:tc>
                  <a:txBody>
                    <a:bodyPr/>
                    <a:lstStyle/>
                    <a:p>
                      <a:r>
                        <a:rPr lang="en-US" altLang="zh-CN"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GDP = COMP + TXPIXS + GOS + GMI</a:t>
                      </a:r>
                      <a:r>
                        <a:rPr lang="zh-CN" altLang="en-US"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5.3</a:t>
                      </a:r>
                      <a:r>
                        <a:rPr lang="zh-CN" altLang="en-US" sz="2200" b="0" i="0" kern="1200" dirty="0">
                          <a:solidFill>
                            <a:schemeClr val="dk1"/>
                          </a:solidFill>
                          <a:effectLst/>
                          <a:latin typeface="Times New Roman" panose="02020603050405020304" pitchFamily="18" charset="0"/>
                          <a:ea typeface="华文楷体" panose="02010600040101010101" pitchFamily="2" charset="-122"/>
                          <a:cs typeface="Times New Roman" panose="02020603050405020304" pitchFamily="18" charset="0"/>
                        </a:rPr>
                        <a:t>）</a:t>
                      </a:r>
                      <a:endParaRPr lang="zh-CN" altLang="en-US" sz="2200" b="0" dirty="0">
                        <a:latin typeface="Times New Roman" panose="02020603050405020304" pitchFamily="18" charset="0"/>
                        <a:ea typeface="华文楷体" panose="02010600040101010101" pitchFamily="2" charset="-122"/>
                        <a:cs typeface="Times New Roman" panose="02020603050405020304" pitchFamily="18" charset="0"/>
                      </a:endParaRPr>
                    </a:p>
                  </a:txBody>
                  <a:tcPr anchor="ctr"/>
                </a:tc>
                <a:tc>
                  <a:txBody>
                    <a:bodyPr/>
                    <a:lstStyle/>
                    <a:p>
                      <a:pPr algn="just"/>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GMI=</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总混合收入</a:t>
                      </a:r>
                      <a:endParaRPr lang="zh-CN" altLang="en-US" sz="2200" dirty="0">
                        <a:latin typeface="华文楷体" panose="02010600040101010101" pitchFamily="2" charset="-122"/>
                        <a:ea typeface="华文楷体" panose="02010600040101010101" pitchFamily="2" charset="-122"/>
                      </a:endParaRPr>
                    </a:p>
                  </a:txBody>
                  <a:tcPr anchor="ctr"/>
                </a:tc>
                <a:extLst>
                  <a:ext uri="{0D108BD9-81ED-4DB2-BD59-A6C34878D82A}">
                    <a16:rowId xmlns:a16="http://schemas.microsoft.com/office/drawing/2014/main" val="61069972"/>
                  </a:ext>
                </a:extLst>
              </a:tr>
            </a:tbl>
          </a:graphicData>
        </a:graphic>
      </p:graphicFrame>
      <p:sp>
        <p:nvSpPr>
          <p:cNvPr id="8" name="文本框 7">
            <a:extLst>
              <a:ext uri="{FF2B5EF4-FFF2-40B4-BE49-F238E27FC236}">
                <a16:creationId xmlns:a16="http://schemas.microsoft.com/office/drawing/2014/main" id="{11F03A82-28FB-BA81-565A-26A47837D6BD}"/>
              </a:ext>
            </a:extLst>
          </p:cNvPr>
          <p:cNvSpPr txBox="1"/>
          <p:nvPr/>
        </p:nvSpPr>
        <p:spPr>
          <a:xfrm>
            <a:off x="957684" y="5559749"/>
            <a:ext cx="10863724" cy="684841"/>
          </a:xfrm>
          <a:prstGeom prst="rect">
            <a:avLst/>
          </a:prstGeom>
        </p:spPr>
        <p:txBody>
          <a:bodyPr wrap="square">
            <a:noAutofit/>
          </a:bodyPr>
          <a:lstStyle/>
          <a:p>
            <a:pPr indent="640800" algn="just" defTabSz="266700" fontAlgn="auto">
              <a:spcBef>
                <a:spcPts val="0"/>
              </a:spcBef>
              <a:spcAft>
                <a:spcPct val="0"/>
              </a:spcAft>
              <a:extLst>
                <a:ext uri="{35155182-B16C-46BC-9424-99874614C6A1}">
                  <wpsdc:indentchars xmlns="" xmlns:wpsdc="http://www.wps.cn/officeDocument/2017/drawingmlCustomData" val="200" checksum="3773799597"/>
                </a:ext>
              </a:extLst>
            </a:pP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由于</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GOS</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为</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DEP</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与</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NOS</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之和，</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NTP</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与</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TXPIXS</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概念基本一致，一旦能将</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GMI</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分解为劳动收入和资本收入，式（</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5.3</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）与式（</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5.1</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）和式（</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5.2</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）并无本质不同。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79D5F-E7C0-96CE-EE67-7CCE1751DC20}"/>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D9523DC3-F8DD-F13B-F683-BA25C1CD668E}"/>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59A1999D-DD7F-468C-6517-030025332292}"/>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59737F18-8C0F-B509-2692-38F2092E90E1}"/>
              </a:ext>
            </a:extLst>
          </p:cNvPr>
          <p:cNvSpPr txBox="1"/>
          <p:nvPr/>
        </p:nvSpPr>
        <p:spPr>
          <a:xfrm>
            <a:off x="840105" y="634168"/>
            <a:ext cx="10800080" cy="684841"/>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（二）初次分配结构分析指标</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5D683E0F-672F-68C7-DC88-B387C532F6EF}"/>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10</a:t>
            </a:fld>
            <a:endParaRPr lang="zh-CN" altLang="en-US" sz="2000" dirty="0">
              <a:solidFill>
                <a:schemeClr val="tx1"/>
              </a:solidFill>
            </a:endParaRPr>
          </a:p>
        </p:txBody>
      </p:sp>
      <p:sp>
        <p:nvSpPr>
          <p:cNvPr id="10" name="Rectangle 4" descr="浅色上对角线">
            <a:extLst>
              <a:ext uri="{FF2B5EF4-FFF2-40B4-BE49-F238E27FC236}">
                <a16:creationId xmlns:a16="http://schemas.microsoft.com/office/drawing/2014/main" id="{68587B5B-E42F-D58C-CBCB-02BFC2BBF79E}"/>
              </a:ext>
            </a:extLst>
          </p:cNvPr>
          <p:cNvSpPr>
            <a:spLocks noChangeArrowheads="1"/>
          </p:cNvSpPr>
          <p:nvPr/>
        </p:nvSpPr>
        <p:spPr bwMode="auto">
          <a:xfrm>
            <a:off x="840105" y="107315"/>
            <a:ext cx="265420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二、分析指标</a:t>
            </a:r>
          </a:p>
        </p:txBody>
      </p:sp>
      <p:sp>
        <p:nvSpPr>
          <p:cNvPr id="7" name="矩形 6">
            <a:extLst>
              <a:ext uri="{FF2B5EF4-FFF2-40B4-BE49-F238E27FC236}">
                <a16:creationId xmlns:a16="http://schemas.microsoft.com/office/drawing/2014/main" id="{3E815E03-2753-9A70-E2BC-FDB3C6FBF0DC}"/>
              </a:ext>
            </a:extLst>
          </p:cNvPr>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sp>
        <p:nvSpPr>
          <p:cNvPr id="8" name="文本框 7">
            <a:extLst>
              <a:ext uri="{FF2B5EF4-FFF2-40B4-BE49-F238E27FC236}">
                <a16:creationId xmlns:a16="http://schemas.microsoft.com/office/drawing/2014/main" id="{6D01153D-39A2-58C6-94DE-D71A6F345BE3}"/>
              </a:ext>
            </a:extLst>
          </p:cNvPr>
          <p:cNvSpPr txBox="1"/>
          <p:nvPr/>
        </p:nvSpPr>
        <p:spPr>
          <a:xfrm>
            <a:off x="776461" y="976588"/>
            <a:ext cx="10863724" cy="4159163"/>
          </a:xfrm>
          <a:prstGeom prst="rect">
            <a:avLst/>
          </a:prstGeom>
        </p:spPr>
        <p:txBody>
          <a:bodyPr wrap="square">
            <a:noAutofit/>
          </a:bodyPr>
          <a:lstStyle/>
          <a:p>
            <a:pPr indent="640800" algn="just" defTabSz="266700" fontAlgn="auto">
              <a:spcBef>
                <a:spcPts val="0"/>
              </a:spcBef>
              <a:spcAft>
                <a:spcPct val="0"/>
              </a:spcAft>
              <a:extLst>
                <a:ext uri="{35155182-B16C-46BC-9424-99874614C6A1}">
                  <wpsdc:indentchars xmlns:wpsdc="http://www.wps.cn/officeDocument/2017/drawingmlCustomData" xmlns="" val="200" checksum="3773799597"/>
                </a:ext>
              </a:extLst>
            </a:pPr>
            <a:endPar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endParaRPr>
          </a:p>
          <a:p>
            <a:pPr indent="640800" algn="just" defTabSz="266700" fontAlgn="auto">
              <a:lnSpc>
                <a:spcPct val="114000"/>
              </a:lnSpc>
              <a:spcBef>
                <a:spcPts val="0"/>
              </a:spcBef>
              <a:spcAft>
                <a:spcPts val="1200"/>
              </a:spcAft>
              <a:extLst>
                <a:ext uri="{35155182-B16C-46BC-9424-99874614C6A1}">
                  <wpsdc:indentchars xmlns:wpsdc="http://www.wps.cn/officeDocument/2017/drawingmlCustomData" xmlns="" val="200" checksum="3773799597"/>
                </a:ext>
              </a:extLst>
            </a:pP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对采用式（</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5.1</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）核算的经济体，初次分配结构分析计算四个指标：①劳动份额</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SL</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，劳动者报酬占“要素价格（或基本价格）</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GDP” </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的比重。②折旧份额</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dep</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DEP</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占要素价格</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GDP</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的比重。③净盈余份额</a:t>
            </a:r>
            <a:r>
              <a:rPr lang="en-US" altLang="zh-CN" sz="2400" dirty="0" err="1">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nos</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NOS</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占要素价格</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GDP</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的比重。④生产税净额比重</a:t>
            </a:r>
            <a:r>
              <a:rPr lang="en-US" altLang="zh-CN" sz="2400" dirty="0" err="1">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ntp</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NTP</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占市场价格</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GDP</a:t>
            </a:r>
            <a:r>
              <a:rPr lang="zh-CN" altLang="en-US"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的比重。</a:t>
            </a:r>
            <a:endPar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endParaRPr>
          </a:p>
          <a:p>
            <a:pPr indent="457200">
              <a:lnSpc>
                <a:spcPct val="114000"/>
              </a:lnSpc>
              <a:spcBef>
                <a:spcPts val="600"/>
              </a:spcBef>
            </a:pPr>
            <a:r>
              <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根据定义，前三个指标之和为</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1</a:t>
            </a:r>
            <a:r>
              <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a:t>
            </a:r>
          </a:p>
          <a:p>
            <a:pPr indent="1897200">
              <a:lnSpc>
                <a:spcPct val="114000"/>
              </a:lnSpc>
            </a:pP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SL + dep + </a:t>
            </a:r>
            <a:r>
              <a:rPr lang="en-US" altLang="zh-CN" sz="2400" dirty="0" err="1">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nos</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 = 1                                                              </a:t>
            </a:r>
            <a:endPar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endParaRPr>
          </a:p>
          <a:p>
            <a:pPr indent="457200">
              <a:lnSpc>
                <a:spcPct val="114000"/>
              </a:lnSpc>
              <a:spcBef>
                <a:spcPts val="600"/>
              </a:spcBef>
            </a:pPr>
            <a:r>
              <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折旧份额和净盈余份额相加，即为总盈余份额：</a:t>
            </a:r>
          </a:p>
          <a:p>
            <a:pPr indent="1897200">
              <a:lnSpc>
                <a:spcPct val="114000"/>
              </a:lnSpc>
            </a:pPr>
            <a:r>
              <a:rPr lang="en-US" altLang="zh-CN" sz="2400" dirty="0" err="1">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gos</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 = dep + </a:t>
            </a:r>
            <a:r>
              <a:rPr lang="en-US" altLang="zh-CN" sz="2400" dirty="0" err="1">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nos</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                                                    </a:t>
            </a:r>
          </a:p>
          <a:p>
            <a:pPr indent="457200">
              <a:lnSpc>
                <a:spcPct val="114000"/>
              </a:lnSpc>
              <a:spcBef>
                <a:spcPts val="600"/>
              </a:spcBef>
            </a:pPr>
            <a:r>
              <a:rPr lang="en-US" altLang="zh-CN" sz="2400" dirty="0" err="1">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gos</a:t>
            </a:r>
            <a:r>
              <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实际就是资本份额</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SK</a:t>
            </a:r>
            <a:r>
              <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share of capital</a:t>
            </a:r>
            <a:r>
              <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）。因此，式（</a:t>
            </a: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5.4</a:t>
            </a:r>
            <a:r>
              <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）改写为：</a:t>
            </a:r>
          </a:p>
          <a:p>
            <a:pPr indent="1897200">
              <a:lnSpc>
                <a:spcPct val="114000"/>
              </a:lnSpc>
            </a:pPr>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SL + SK = 1           </a:t>
            </a:r>
          </a:p>
          <a:p>
            <a:pPr indent="1897200"/>
            <a:r>
              <a:rPr lang="en-US"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                                             </a:t>
            </a:r>
            <a:endPar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endParaRPr>
          </a:p>
        </p:txBody>
      </p:sp>
      <p:sp>
        <p:nvSpPr>
          <p:cNvPr id="2" name="文本框 1">
            <a:extLst>
              <a:ext uri="{FF2B5EF4-FFF2-40B4-BE49-F238E27FC236}">
                <a16:creationId xmlns:a16="http://schemas.microsoft.com/office/drawing/2014/main" id="{0317D4AF-6FC0-80C9-49D9-90D0CA94319D}"/>
              </a:ext>
            </a:extLst>
          </p:cNvPr>
          <p:cNvSpPr txBox="1"/>
          <p:nvPr/>
        </p:nvSpPr>
        <p:spPr>
          <a:xfrm>
            <a:off x="10822398" y="3471690"/>
            <a:ext cx="2143433" cy="461665"/>
          </a:xfrm>
          <a:prstGeom prst="rect">
            <a:avLst/>
          </a:prstGeom>
          <a:noFill/>
        </p:spPr>
        <p:txBody>
          <a:bodyPr wrap="square" rtlCol="0">
            <a:spAutoFit/>
          </a:bodyPr>
          <a:lstStyle/>
          <a:p>
            <a:r>
              <a:rPr lang="zh-CN" altLang="zh-CN"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5.4</a:t>
            </a:r>
            <a:r>
              <a:rPr lang="zh-CN" altLang="zh-CN" sz="2400" dirty="0">
                <a:latin typeface="华文楷体" panose="02010600040101010101" pitchFamily="2" charset="-122"/>
                <a:ea typeface="华文楷体" panose="02010600040101010101" pitchFamily="2" charset="-122"/>
              </a:rPr>
              <a:t>）</a:t>
            </a:r>
            <a:endParaRPr lang="zh-CN" altLang="en-US" sz="2400" dirty="0">
              <a:latin typeface="华文楷体" panose="02010600040101010101" pitchFamily="2" charset="-122"/>
              <a:ea typeface="华文楷体" panose="02010600040101010101" pitchFamily="2" charset="-122"/>
            </a:endParaRPr>
          </a:p>
        </p:txBody>
      </p:sp>
      <p:sp>
        <p:nvSpPr>
          <p:cNvPr id="4" name="文本框 3">
            <a:extLst>
              <a:ext uri="{FF2B5EF4-FFF2-40B4-BE49-F238E27FC236}">
                <a16:creationId xmlns:a16="http://schemas.microsoft.com/office/drawing/2014/main" id="{05B1E02F-F839-52BA-CF9E-E806216DF418}"/>
              </a:ext>
            </a:extLst>
          </p:cNvPr>
          <p:cNvSpPr txBox="1"/>
          <p:nvPr/>
        </p:nvSpPr>
        <p:spPr>
          <a:xfrm>
            <a:off x="10855243" y="4519461"/>
            <a:ext cx="2143433" cy="461665"/>
          </a:xfrm>
          <a:prstGeom prst="rect">
            <a:avLst/>
          </a:prstGeom>
          <a:noFill/>
        </p:spPr>
        <p:txBody>
          <a:bodyPr wrap="square" rtlCol="0">
            <a:spAutoFit/>
          </a:bodyPr>
          <a:lstStyle/>
          <a:p>
            <a:r>
              <a:rPr lang="zh-CN" altLang="zh-CN"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5.5</a:t>
            </a:r>
            <a:r>
              <a:rPr lang="zh-CN" altLang="zh-CN" sz="2400" dirty="0">
                <a:latin typeface="华文楷体" panose="02010600040101010101" pitchFamily="2" charset="-122"/>
                <a:ea typeface="华文楷体" panose="02010600040101010101" pitchFamily="2" charset="-122"/>
              </a:rPr>
              <a:t>）</a:t>
            </a:r>
            <a:endParaRPr lang="zh-CN" altLang="en-US" sz="2400" dirty="0">
              <a:latin typeface="华文楷体" panose="02010600040101010101" pitchFamily="2" charset="-122"/>
              <a:ea typeface="华文楷体" panose="02010600040101010101" pitchFamily="2" charset="-122"/>
            </a:endParaRPr>
          </a:p>
        </p:txBody>
      </p:sp>
      <p:sp>
        <p:nvSpPr>
          <p:cNvPr id="11" name="文本框 10">
            <a:extLst>
              <a:ext uri="{FF2B5EF4-FFF2-40B4-BE49-F238E27FC236}">
                <a16:creationId xmlns:a16="http://schemas.microsoft.com/office/drawing/2014/main" id="{34687C52-39CC-E1C0-11D0-035B8723C854}"/>
              </a:ext>
            </a:extLst>
          </p:cNvPr>
          <p:cNvSpPr txBox="1"/>
          <p:nvPr/>
        </p:nvSpPr>
        <p:spPr>
          <a:xfrm>
            <a:off x="10856550" y="5424183"/>
            <a:ext cx="2143433" cy="461665"/>
          </a:xfrm>
          <a:prstGeom prst="rect">
            <a:avLst/>
          </a:prstGeom>
          <a:noFill/>
        </p:spPr>
        <p:txBody>
          <a:bodyPr wrap="square" rtlCol="0">
            <a:spAutoFit/>
          </a:bodyPr>
          <a:lstStyle/>
          <a:p>
            <a:r>
              <a:rPr lang="zh-CN" altLang="zh-CN"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5.6</a:t>
            </a:r>
            <a:r>
              <a:rPr lang="zh-CN" altLang="zh-CN" sz="2400" dirty="0">
                <a:latin typeface="华文楷体" panose="02010600040101010101" pitchFamily="2" charset="-122"/>
                <a:ea typeface="华文楷体" panose="02010600040101010101" pitchFamily="2" charset="-122"/>
              </a:rPr>
              <a:t>）</a:t>
            </a:r>
            <a:endParaRPr lang="zh-CN" altLang="en-US" sz="2400" dirty="0">
              <a:latin typeface="华文楷体" panose="02010600040101010101" pitchFamily="2" charset="-122"/>
              <a:ea typeface="华文楷体" panose="02010600040101010101" pitchFamily="2" charset="-122"/>
            </a:endParaRPr>
          </a:p>
        </p:txBody>
      </p:sp>
      <p:sp>
        <p:nvSpPr>
          <p:cNvPr id="13" name="文本框 12">
            <a:extLst>
              <a:ext uri="{FF2B5EF4-FFF2-40B4-BE49-F238E27FC236}">
                <a16:creationId xmlns:a16="http://schemas.microsoft.com/office/drawing/2014/main" id="{85CDE302-53F4-BAFA-F752-9A09C0F2757A}"/>
              </a:ext>
            </a:extLst>
          </p:cNvPr>
          <p:cNvSpPr txBox="1"/>
          <p:nvPr/>
        </p:nvSpPr>
        <p:spPr>
          <a:xfrm>
            <a:off x="1179991" y="6021596"/>
            <a:ext cx="10257259" cy="461665"/>
          </a:xfrm>
          <a:prstGeom prst="rect">
            <a:avLst/>
          </a:prstGeom>
          <a:noFill/>
        </p:spPr>
        <p:txBody>
          <a:bodyPr wrap="square" rtlCol="0">
            <a:spAutoFit/>
          </a:bodyPr>
          <a:lstStyle/>
          <a:p>
            <a:r>
              <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前三个指标反映劳动和资本的相对地位，</a:t>
            </a:r>
            <a:r>
              <a:rPr lang="en-US" altLang="zh-CN" sz="2400" dirty="0" err="1">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ntp</a:t>
            </a:r>
            <a:r>
              <a:rPr lang="zh-CN" altLang="zh-CN" sz="2400" dirty="0">
                <a:solidFill>
                  <a:schemeClr val="dk1"/>
                </a:solidFill>
                <a:latin typeface="Times New Roman" panose="02020603050405020304" pitchFamily="18" charset="0"/>
                <a:ea typeface="华文楷体" panose="02010600040101010101" pitchFamily="2" charset="-122"/>
                <a:cs typeface="Times New Roman" panose="02020603050405020304" pitchFamily="18" charset="0"/>
              </a:rPr>
              <a:t>反映政府介入初次分配的深度。</a:t>
            </a:r>
          </a:p>
        </p:txBody>
      </p:sp>
    </p:spTree>
    <p:extLst>
      <p:ext uri="{BB962C8B-B14F-4D97-AF65-F5344CB8AC3E}">
        <p14:creationId xmlns:p14="http://schemas.microsoft.com/office/powerpoint/2010/main" val="113112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1000"/>
                                        <p:tgtEl>
                                          <p:spTgt spid="8">
                                            <p:txEl>
                                              <p:pRg st="2" end="2"/>
                                            </p:txEl>
                                          </p:spTgt>
                                        </p:tgtEl>
                                      </p:cBhvr>
                                    </p:animEffect>
                                    <p:anim calcmode="lin" valueType="num">
                                      <p:cBhvr>
                                        <p:cTn id="1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1000"/>
                                        <p:tgtEl>
                                          <p:spTgt spid="8">
                                            <p:txEl>
                                              <p:pRg st="3" end="3"/>
                                            </p:txEl>
                                          </p:spTgt>
                                        </p:tgtEl>
                                      </p:cBhvr>
                                    </p:animEffect>
                                    <p:anim calcmode="lin" valueType="num">
                                      <p:cBhvr>
                                        <p:cTn id="18"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fade">
                                      <p:cBhvr>
                                        <p:cTn id="22" dur="1000"/>
                                        <p:tgtEl>
                                          <p:spTgt spid="8">
                                            <p:txEl>
                                              <p:pRg st="4" end="4"/>
                                            </p:txEl>
                                          </p:spTgt>
                                        </p:tgtEl>
                                      </p:cBhvr>
                                    </p:animEffect>
                                    <p:anim calcmode="lin" valueType="num">
                                      <p:cBhvr>
                                        <p:cTn id="23"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fade">
                                      <p:cBhvr>
                                        <p:cTn id="27" dur="1000"/>
                                        <p:tgtEl>
                                          <p:spTgt spid="8">
                                            <p:txEl>
                                              <p:pRg st="5" end="5"/>
                                            </p:txEl>
                                          </p:spTgt>
                                        </p:tgtEl>
                                      </p:cBhvr>
                                    </p:animEffect>
                                    <p:anim calcmode="lin" valueType="num">
                                      <p:cBhvr>
                                        <p:cTn id="28"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fade">
                                      <p:cBhvr>
                                        <p:cTn id="32" dur="1000"/>
                                        <p:tgtEl>
                                          <p:spTgt spid="8">
                                            <p:txEl>
                                              <p:pRg st="6" end="6"/>
                                            </p:txEl>
                                          </p:spTgt>
                                        </p:tgtEl>
                                      </p:cBhvr>
                                    </p:animEffect>
                                    <p:anim calcmode="lin" valueType="num">
                                      <p:cBhvr>
                                        <p:cTn id="33"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8">
                                            <p:txEl>
                                              <p:pRg st="6" end="6"/>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Effect transition="in" filter="fade">
                                      <p:cBhvr>
                                        <p:cTn id="37" dur="1000"/>
                                        <p:tgtEl>
                                          <p:spTgt spid="8">
                                            <p:txEl>
                                              <p:pRg st="7" end="7"/>
                                            </p:txEl>
                                          </p:spTgt>
                                        </p:tgtEl>
                                      </p:cBhvr>
                                    </p:animEffect>
                                    <p:anim calcmode="lin" valueType="num">
                                      <p:cBhvr>
                                        <p:cTn id="38"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39" dur="1000" fill="hold"/>
                                        <p:tgtEl>
                                          <p:spTgt spid="8">
                                            <p:txEl>
                                              <p:pRg st="7" end="7"/>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8">
                                            <p:txEl>
                                              <p:pRg st="8" end="8"/>
                                            </p:txEl>
                                          </p:spTgt>
                                        </p:tgtEl>
                                        <p:attrNameLst>
                                          <p:attrName>style.visibility</p:attrName>
                                        </p:attrNameLst>
                                      </p:cBhvr>
                                      <p:to>
                                        <p:strVal val="visible"/>
                                      </p:to>
                                    </p:set>
                                    <p:animEffect transition="in" filter="fade">
                                      <p:cBhvr>
                                        <p:cTn id="42" dur="1000"/>
                                        <p:tgtEl>
                                          <p:spTgt spid="8">
                                            <p:txEl>
                                              <p:pRg st="8" end="8"/>
                                            </p:txEl>
                                          </p:spTgt>
                                        </p:tgtEl>
                                      </p:cBhvr>
                                    </p:animEffect>
                                    <p:anim calcmode="lin" valueType="num">
                                      <p:cBhvr>
                                        <p:cTn id="43"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8">
                                            <p:txEl>
                                              <p:pRg st="8" end="8"/>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anim calcmode="lin" valueType="num">
                                      <p:cBhvr>
                                        <p:cTn id="48" dur="1000" fill="hold"/>
                                        <p:tgtEl>
                                          <p:spTgt spid="2"/>
                                        </p:tgtEl>
                                        <p:attrNameLst>
                                          <p:attrName>ppt_x</p:attrName>
                                        </p:attrNameLst>
                                      </p:cBhvr>
                                      <p:tavLst>
                                        <p:tav tm="0">
                                          <p:val>
                                            <p:strVal val="#ppt_x"/>
                                          </p:val>
                                        </p:tav>
                                        <p:tav tm="100000">
                                          <p:val>
                                            <p:strVal val="#ppt_x"/>
                                          </p:val>
                                        </p:tav>
                                      </p:tavLst>
                                    </p:anim>
                                    <p:anim calcmode="lin" valueType="num">
                                      <p:cBhvr>
                                        <p:cTn id="49" dur="1000" fill="hold"/>
                                        <p:tgtEl>
                                          <p:spTgt spid="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1000"/>
                                        <p:tgtEl>
                                          <p:spTgt spid="4"/>
                                        </p:tgtEl>
                                      </p:cBhvr>
                                    </p:animEffect>
                                    <p:anim calcmode="lin" valueType="num">
                                      <p:cBhvr>
                                        <p:cTn id="53" dur="1000" fill="hold"/>
                                        <p:tgtEl>
                                          <p:spTgt spid="4"/>
                                        </p:tgtEl>
                                        <p:attrNameLst>
                                          <p:attrName>ppt_x</p:attrName>
                                        </p:attrNameLst>
                                      </p:cBhvr>
                                      <p:tavLst>
                                        <p:tav tm="0">
                                          <p:val>
                                            <p:strVal val="#ppt_x"/>
                                          </p:val>
                                        </p:tav>
                                        <p:tav tm="100000">
                                          <p:val>
                                            <p:strVal val="#ppt_x"/>
                                          </p:val>
                                        </p:tav>
                                      </p:tavLst>
                                    </p:anim>
                                    <p:anim calcmode="lin" valueType="num">
                                      <p:cBhvr>
                                        <p:cTn id="54" dur="1000" fill="hold"/>
                                        <p:tgtEl>
                                          <p:spTgt spid="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2" grpId="0"/>
      <p:bldP spid="4" grpId="0"/>
      <p:bldP spid="11"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2A251-FC9F-3252-C023-A10928D7AB3B}"/>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A7CFCE16-EEC7-AF15-505D-803CB9A40E97}"/>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374D8424-646E-84EA-8A5C-1BC65D200DF6}"/>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F1D7E440-FC32-FCFB-2A70-BD567156AB27}"/>
              </a:ext>
            </a:extLst>
          </p:cNvPr>
          <p:cNvSpPr txBox="1"/>
          <p:nvPr/>
        </p:nvSpPr>
        <p:spPr>
          <a:xfrm>
            <a:off x="840106" y="696595"/>
            <a:ext cx="10875644" cy="4516120"/>
          </a:xfrm>
          <a:prstGeom prst="rect">
            <a:avLst/>
          </a:prstGeom>
        </p:spPr>
        <p:txBody>
          <a:bodyPr wrap="square">
            <a:noAutofit/>
          </a:bodyPr>
          <a:lstStyle/>
          <a:p>
            <a:pPr indent="711200" algn="just" defTabSz="266700" fontAlgn="auto">
              <a:lnSpc>
                <a:spcPct val="150000"/>
              </a:lnSpc>
              <a:spcBef>
                <a:spcPts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indent="457200">
              <a:lnSpc>
                <a:spcPct val="125000"/>
              </a:lnSpc>
              <a:spcAft>
                <a:spcPts val="60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zh-CN" sz="2400" dirty="0">
                <a:latin typeface="Times New Roman" panose="02020603050405020304" pitchFamily="18" charset="0"/>
                <a:ea typeface="华文楷体" panose="02010600040101010101" charset="-122"/>
                <a:cs typeface="Times New Roman" panose="02020603050405020304" pitchFamily="18" charset="0"/>
              </a:rPr>
              <a:t>利用前述数据，分别计算全部参比经济体相应时期内初次分配结构指标的取值。篇幅所限，仅列出特定时期和年份的简要结果。</a:t>
            </a:r>
          </a:p>
          <a:p>
            <a:pPr marL="342900" indent="-342900">
              <a:lnSpc>
                <a:spcPct val="125000"/>
              </a:lnSpc>
              <a:spcAft>
                <a:spcPts val="1200"/>
              </a:spcAft>
              <a:buFont typeface="Wingdings" panose="05000000000000000000" pitchFamily="2" charset="2"/>
              <a:buChar char="Ø"/>
            </a:pPr>
            <a:r>
              <a:rPr lang="zh-CN" altLang="zh-CN" sz="2400" dirty="0">
                <a:latin typeface="Times New Roman" panose="02020603050405020304" pitchFamily="18" charset="0"/>
                <a:ea typeface="华文楷体" panose="02010600040101010101" charset="-122"/>
                <a:cs typeface="Times New Roman" panose="02020603050405020304" pitchFamily="18" charset="0"/>
              </a:rPr>
              <a:t>表</a:t>
            </a:r>
            <a:r>
              <a:rPr lang="en-US" altLang="zh-CN" sz="2400" dirty="0">
                <a:latin typeface="Times New Roman" panose="02020603050405020304" pitchFamily="18" charset="0"/>
                <a:ea typeface="华文楷体" panose="02010600040101010101" charset="-122"/>
                <a:cs typeface="Times New Roman" panose="02020603050405020304" pitchFamily="18" charset="0"/>
              </a:rPr>
              <a:t>5.5</a:t>
            </a:r>
            <a:r>
              <a:rPr lang="zh-CN" altLang="zh-CN" sz="2400" dirty="0">
                <a:latin typeface="Times New Roman" panose="02020603050405020304" pitchFamily="18" charset="0"/>
                <a:ea typeface="华文楷体" panose="02010600040101010101" charset="-122"/>
                <a:cs typeface="Times New Roman" panose="02020603050405020304" pitchFamily="18" charset="0"/>
              </a:rPr>
              <a:t>和表</a:t>
            </a:r>
            <a:r>
              <a:rPr lang="en-US" altLang="zh-CN" sz="2400" dirty="0">
                <a:latin typeface="Times New Roman" panose="02020603050405020304" pitchFamily="18" charset="0"/>
                <a:ea typeface="华文楷体" panose="02010600040101010101" charset="-122"/>
                <a:cs typeface="Times New Roman" panose="02020603050405020304" pitchFamily="18" charset="0"/>
              </a:rPr>
              <a:t>5.6</a:t>
            </a:r>
            <a:r>
              <a:rPr lang="zh-CN" altLang="zh-CN" sz="2400" dirty="0">
                <a:latin typeface="Times New Roman" panose="02020603050405020304" pitchFamily="18" charset="0"/>
                <a:ea typeface="华文楷体" panose="02010600040101010101" charset="-122"/>
                <a:cs typeface="Times New Roman" panose="02020603050405020304" pitchFamily="18" charset="0"/>
              </a:rPr>
              <a:t>给出中国初次分配结构特征。</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marL="342900" indent="-342900">
              <a:lnSpc>
                <a:spcPct val="125000"/>
              </a:lnSpc>
              <a:spcAft>
                <a:spcPts val="1200"/>
              </a:spcAft>
              <a:buFont typeface="Wingdings" panose="05000000000000000000" pitchFamily="2" charset="2"/>
              <a:buChar char="Ø"/>
            </a:pPr>
            <a:r>
              <a:rPr lang="zh-CN" altLang="zh-CN" sz="2400" dirty="0">
                <a:latin typeface="Times New Roman" panose="02020603050405020304" pitchFamily="18" charset="0"/>
                <a:ea typeface="华文楷体" panose="02010600040101010101" charset="-122"/>
                <a:cs typeface="Times New Roman" panose="02020603050405020304" pitchFamily="18" charset="0"/>
              </a:rPr>
              <a:t>表</a:t>
            </a:r>
            <a:r>
              <a:rPr lang="en-US" altLang="zh-CN" sz="2400" dirty="0">
                <a:latin typeface="Times New Roman" panose="02020603050405020304" pitchFamily="18" charset="0"/>
                <a:ea typeface="华文楷体" panose="02010600040101010101" charset="-122"/>
                <a:cs typeface="Times New Roman" panose="02020603050405020304" pitchFamily="18" charset="0"/>
              </a:rPr>
              <a:t>5.7</a:t>
            </a:r>
            <a:r>
              <a:rPr lang="zh-CN" altLang="zh-CN" sz="2400" dirty="0">
                <a:latin typeface="Times New Roman" panose="02020603050405020304" pitchFamily="18" charset="0"/>
                <a:ea typeface="华文楷体" panose="02010600040101010101" charset="-122"/>
                <a:cs typeface="Times New Roman" panose="02020603050405020304" pitchFamily="18" charset="0"/>
              </a:rPr>
              <a:t>给出各类参比经济体国民经济初次分配结构指标的时期平均值，并将</a:t>
            </a:r>
            <a:r>
              <a:rPr lang="en-US" altLang="zh-CN" sz="2400" dirty="0">
                <a:latin typeface="Times New Roman" panose="02020603050405020304" pitchFamily="18" charset="0"/>
                <a:ea typeface="华文楷体" panose="02010600040101010101" charset="-122"/>
                <a:cs typeface="Times New Roman" panose="02020603050405020304" pitchFamily="18" charset="0"/>
              </a:rPr>
              <a:t>3</a:t>
            </a:r>
            <a:r>
              <a:rPr lang="zh-CN" altLang="zh-CN" sz="2400" dirty="0">
                <a:latin typeface="Times New Roman" panose="02020603050405020304" pitchFamily="18" charset="0"/>
                <a:ea typeface="华文楷体" panose="02010600040101010101" charset="-122"/>
                <a:cs typeface="Times New Roman" panose="02020603050405020304" pitchFamily="18" charset="0"/>
              </a:rPr>
              <a:t>种不同来源的计算结果进行对照。</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marL="342900" indent="-342900">
              <a:lnSpc>
                <a:spcPct val="125000"/>
              </a:lnSpc>
              <a:spcAft>
                <a:spcPts val="1200"/>
              </a:spcAft>
              <a:buFont typeface="Wingdings" panose="05000000000000000000" pitchFamily="2" charset="2"/>
              <a:buChar char="Ø"/>
            </a:pPr>
            <a:r>
              <a:rPr lang="zh-CN" altLang="zh-CN" sz="2400" dirty="0">
                <a:latin typeface="Times New Roman" panose="02020603050405020304" pitchFamily="18" charset="0"/>
                <a:ea typeface="华文楷体" panose="02010600040101010101" charset="-122"/>
                <a:cs typeface="Times New Roman" panose="02020603050405020304" pitchFamily="18" charset="0"/>
              </a:rPr>
              <a:t>表</a:t>
            </a:r>
            <a:r>
              <a:rPr lang="en-US" altLang="zh-CN" sz="2400" dirty="0">
                <a:latin typeface="Times New Roman" panose="02020603050405020304" pitchFamily="18" charset="0"/>
                <a:ea typeface="华文楷体" panose="02010600040101010101" charset="-122"/>
                <a:cs typeface="Times New Roman" panose="02020603050405020304" pitchFamily="18" charset="0"/>
              </a:rPr>
              <a:t>5.8</a:t>
            </a:r>
            <a:r>
              <a:rPr lang="zh-CN" altLang="zh-CN" sz="2400" dirty="0">
                <a:latin typeface="Times New Roman" panose="02020603050405020304" pitchFamily="18" charset="0"/>
                <a:ea typeface="华文楷体" panose="02010600040101010101" charset="-122"/>
                <a:cs typeface="Times New Roman" panose="02020603050405020304" pitchFamily="18" charset="0"/>
              </a:rPr>
              <a:t>以</a:t>
            </a:r>
            <a:r>
              <a:rPr lang="en-US" altLang="zh-CN" sz="2400" dirty="0">
                <a:latin typeface="Times New Roman" panose="02020603050405020304" pitchFamily="18" charset="0"/>
                <a:ea typeface="华文楷体" panose="02010600040101010101" charset="-122"/>
                <a:cs typeface="Times New Roman" panose="02020603050405020304" pitchFamily="18" charset="0"/>
              </a:rPr>
              <a:t>EU-KLEMS</a:t>
            </a:r>
            <a:r>
              <a:rPr lang="zh-CN" altLang="zh-CN" sz="2400" dirty="0">
                <a:latin typeface="Times New Roman" panose="02020603050405020304" pitchFamily="18" charset="0"/>
                <a:ea typeface="华文楷体" panose="02010600040101010101" charset="-122"/>
                <a:cs typeface="Times New Roman" panose="02020603050405020304" pitchFamily="18" charset="0"/>
              </a:rPr>
              <a:t>数据为基础，给出欧盟、美国和日本行业层面初次分配结构指标的时期平均值。</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marL="342900" indent="-342900">
              <a:lnSpc>
                <a:spcPct val="125000"/>
              </a:lnSpc>
              <a:spcAft>
                <a:spcPts val="1200"/>
              </a:spcAft>
              <a:buFont typeface="Wingdings" panose="05000000000000000000" pitchFamily="2" charset="2"/>
              <a:buChar char="Ø"/>
            </a:pPr>
            <a:r>
              <a:rPr lang="zh-CN" altLang="zh-CN" sz="2400" dirty="0">
                <a:latin typeface="Times New Roman" panose="02020603050405020304" pitchFamily="18" charset="0"/>
                <a:ea typeface="华文楷体" panose="02010600040101010101" charset="-122"/>
                <a:cs typeface="Times New Roman" panose="02020603050405020304" pitchFamily="18" charset="0"/>
              </a:rPr>
              <a:t>表</a:t>
            </a:r>
            <a:r>
              <a:rPr lang="en-US" altLang="zh-CN" sz="2400" dirty="0">
                <a:latin typeface="Times New Roman" panose="02020603050405020304" pitchFamily="18" charset="0"/>
                <a:ea typeface="华文楷体" panose="02010600040101010101" charset="-122"/>
                <a:cs typeface="Times New Roman" panose="02020603050405020304" pitchFamily="18" charset="0"/>
              </a:rPr>
              <a:t>5.9</a:t>
            </a:r>
            <a:r>
              <a:rPr lang="zh-CN" altLang="zh-CN" sz="2400" dirty="0">
                <a:latin typeface="Times New Roman" panose="02020603050405020304" pitchFamily="18" charset="0"/>
                <a:ea typeface="华文楷体" panose="02010600040101010101" charset="-122"/>
                <a:cs typeface="Times New Roman" panose="02020603050405020304" pitchFamily="18" charset="0"/>
              </a:rPr>
              <a:t>则给出</a:t>
            </a:r>
            <a:r>
              <a:rPr lang="en-US" altLang="zh-CN" sz="2400" dirty="0">
                <a:latin typeface="Times New Roman" panose="02020603050405020304" pitchFamily="18" charset="0"/>
                <a:ea typeface="华文楷体" panose="02010600040101010101" charset="-122"/>
                <a:cs typeface="Times New Roman" panose="02020603050405020304" pitchFamily="18" charset="0"/>
              </a:rPr>
              <a:t>1947</a:t>
            </a:r>
            <a:r>
              <a:rPr lang="zh-CN" altLang="zh-CN" sz="2400" dirty="0">
                <a:latin typeface="Times New Roman" panose="02020603050405020304" pitchFamily="18" charset="0"/>
                <a:ea typeface="华文楷体" panose="02010600040101010101" charset="-122"/>
                <a:cs typeface="Times New Roman" panose="02020603050405020304" pitchFamily="18" charset="0"/>
              </a:rPr>
              <a:t>年以来美国初次分配结构指标各个时期的平均值。</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a:lnSpc>
                <a:spcPct val="125000"/>
              </a:lnSpc>
              <a:spcAft>
                <a:spcPts val="120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r>
              <a:rPr lang="zh-CN" altLang="en-US" sz="2400" dirty="0">
                <a:latin typeface="Times New Roman" panose="02020603050405020304" pitchFamily="18" charset="0"/>
                <a:ea typeface="华文楷体" panose="02010600040101010101" charset="-122"/>
                <a:cs typeface="Times New Roman" panose="02020603050405020304" pitchFamily="18" charset="0"/>
              </a:rPr>
              <a:t>图表详见下节）</a:t>
            </a:r>
          </a:p>
        </p:txBody>
      </p:sp>
      <p:sp>
        <p:nvSpPr>
          <p:cNvPr id="9" name="灯片编号占位符 6">
            <a:extLst>
              <a:ext uri="{FF2B5EF4-FFF2-40B4-BE49-F238E27FC236}">
                <a16:creationId xmlns:a16="http://schemas.microsoft.com/office/drawing/2014/main" id="{63187BCE-3616-611A-45E3-90A032D2A7CF}"/>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11</a:t>
            </a:fld>
            <a:endParaRPr lang="zh-CN" altLang="en-US" sz="2000" dirty="0">
              <a:solidFill>
                <a:schemeClr val="tx1"/>
              </a:solidFill>
            </a:endParaRPr>
          </a:p>
        </p:txBody>
      </p:sp>
      <p:sp>
        <p:nvSpPr>
          <p:cNvPr id="10" name="Rectangle 4" descr="浅色上对角线">
            <a:extLst>
              <a:ext uri="{FF2B5EF4-FFF2-40B4-BE49-F238E27FC236}">
                <a16:creationId xmlns:a16="http://schemas.microsoft.com/office/drawing/2014/main" id="{09D1F27F-8409-408E-8031-B3D2E4814AC9}"/>
              </a:ext>
            </a:extLst>
          </p:cNvPr>
          <p:cNvSpPr>
            <a:spLocks noChangeArrowheads="1"/>
          </p:cNvSpPr>
          <p:nvPr/>
        </p:nvSpPr>
        <p:spPr bwMode="auto">
          <a:xfrm>
            <a:off x="840105" y="107315"/>
            <a:ext cx="276850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三、测算结果</a:t>
            </a:r>
          </a:p>
        </p:txBody>
      </p:sp>
      <p:sp>
        <p:nvSpPr>
          <p:cNvPr id="7" name="矩形 6">
            <a:extLst>
              <a:ext uri="{FF2B5EF4-FFF2-40B4-BE49-F238E27FC236}">
                <a16:creationId xmlns:a16="http://schemas.microsoft.com/office/drawing/2014/main" id="{752D8E5E-DB5D-2DFC-678B-23473B32F7C9}"/>
              </a:ext>
            </a:extLst>
          </p:cNvPr>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spTree>
    <p:extLst>
      <p:ext uri="{BB962C8B-B14F-4D97-AF65-F5344CB8AC3E}">
        <p14:creationId xmlns:p14="http://schemas.microsoft.com/office/powerpoint/2010/main" val="1596808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12</a:t>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第三节  中外初次分配结构静态比较</a:t>
            </a: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a:t>
            </a: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rPr>
              <a:t>中国初次分配结构概貌</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二、中外国民经济初次分配结构比较</a:t>
            </a:r>
            <a:endParaRPr lang="en-US"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三、</a:t>
            </a:r>
            <a:r>
              <a:rPr lang="zh-CN"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rPr>
              <a:t>中外行业初次分配结构比较</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03398" y="771525"/>
            <a:ext cx="11610445" cy="5584190"/>
          </a:xfrm>
          <a:prstGeom prst="rect">
            <a:avLst/>
          </a:prstGeom>
        </p:spPr>
        <p:txBody>
          <a:bodyPr wrap="square">
            <a:noAutofit/>
          </a:bodyPr>
          <a:lstStyle/>
          <a:p>
            <a:pPr marL="0" indent="252095" algn="just" defTabSz="266700">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（一）国民经济初次分配基本特征</a:t>
            </a:r>
            <a:endPar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endParaRPr>
          </a:p>
          <a:p>
            <a:pPr marL="0" indent="252095" algn="just" defTabSz="266700">
              <a:lnSpc>
                <a:spcPct val="150000"/>
              </a:lnSpc>
              <a:buClrTx/>
              <a:buSzTx/>
              <a:buFontTx/>
            </a:pP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表</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5.5</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并列给出修订前后两套计算结果，揭示</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1978</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年以来中国初次分配结构基本特征。</a:t>
            </a:r>
            <a:endParaRPr lang="en-US" altLang="zh-CN"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defTabSz="266700" fontAlgn="auto">
              <a:buClrTx/>
              <a:buSzTx/>
              <a:buFontTx/>
              <a:extLst>
                <a:ext uri="{35155182-B16C-46BC-9424-99874614C6A1}">
                  <wpsdc:indentchars xmlns="" xmlns:wpsdc="http://www.wps.cn/officeDocument/2017/drawingmlCustomData" val="200" checksum="4158780845"/>
                </a:ext>
              </a:extLst>
            </a:pP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1</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SL</a:t>
            </a:r>
            <a:r>
              <a:rPr lang="zh-CN" altLang="en-US" sz="22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变化明显：</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修订前由</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0.596</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轻微上升为</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0.602</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，修订后由</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0.596</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下降到</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0.568</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endPar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defTabSz="266700" fontAlgn="auto">
              <a:buClrTx/>
              <a:buSzTx/>
              <a:buFontTx/>
              <a:extLst>
                <a:ext uri="{35155182-B16C-46BC-9424-99874614C6A1}">
                  <wpsdc:indentchars xmlns="" xmlns:wpsdc="http://www.wps.cn/officeDocument/2017/drawingmlCustomData" val="200" checksum="4158780845"/>
                </a:ext>
              </a:extLst>
            </a:pP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dep</a:t>
            </a:r>
            <a:r>
              <a:rPr lang="zh-CN" altLang="en-US" sz="22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有所上升：</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由</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0.129</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提高到</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0.166</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（修订前）或</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0.168</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（修订后）。</a:t>
            </a:r>
            <a:endPar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defTabSz="266700" fontAlgn="auto">
              <a:buClrTx/>
              <a:buSzTx/>
              <a:buFontTx/>
              <a:extLst>
                <a:ext uri="{35155182-B16C-46BC-9424-99874614C6A1}">
                  <wpsdc:indentchars xmlns="" xmlns:wpsdc="http://www.wps.cn/officeDocument/2017/drawingmlCustomData" val="200" checksum="4158780845"/>
                </a:ext>
              </a:extLst>
            </a:pP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3</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b="1" noProof="0" dirty="0" err="1">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nos</a:t>
            </a:r>
            <a:r>
              <a:rPr lang="zh-CN" altLang="en-US" sz="22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与</a:t>
            </a:r>
            <a:r>
              <a:rPr lang="en-US" altLang="zh-CN" sz="22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SL</a:t>
            </a:r>
            <a:r>
              <a:rPr lang="zh-CN" altLang="en-US" sz="22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反向变动：</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修订前后均呈下降趋势，但修订后降幅减小。</a:t>
            </a:r>
            <a:endPar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defTabSz="266700" fontAlgn="auto">
              <a:buClrTx/>
              <a:buSzTx/>
              <a:buFontTx/>
              <a:extLst>
                <a:ext uri="{35155182-B16C-46BC-9424-99874614C6A1}">
                  <wpsdc:indentchars xmlns="" xmlns:wpsdc="http://www.wps.cn/officeDocument/2017/drawingmlCustomData" val="200" checksum="4158780845"/>
                </a:ext>
              </a:extLst>
            </a:pP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4</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b="1" noProof="0" dirty="0" err="1">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npt</a:t>
            </a:r>
            <a:r>
              <a:rPr lang="zh-CN" altLang="en-US" sz="22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变化不大：</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修订前后均由</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0.132</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提高到</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0.136</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2004-2007</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年为</a:t>
            </a:r>
            <a:r>
              <a:rPr lang="en-US" altLang="zh-CN"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0.145</a:t>
            </a:r>
            <a:r>
              <a:rPr lang="zh-CN" altLang="en-US" sz="22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p>
          <a:p>
            <a:pPr marL="0" defTabSz="266700">
              <a:lnSpc>
                <a:spcPct val="150000"/>
              </a:lnSpc>
              <a:spcAft>
                <a:spcPct val="0"/>
              </a:spcAft>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13</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一、中国初次分配结构概貌</a:t>
            </a: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11" name="图片 10">
            <a:extLst>
              <a:ext uri="{FF2B5EF4-FFF2-40B4-BE49-F238E27FC236}">
                <a16:creationId xmlns:a16="http://schemas.microsoft.com/office/drawing/2014/main" id="{C096D1C2-B09C-7501-35F1-0A2DD42AB779}"/>
              </a:ext>
            </a:extLst>
          </p:cNvPr>
          <p:cNvPicPr>
            <a:picLocks noChangeAspect="1"/>
          </p:cNvPicPr>
          <p:nvPr/>
        </p:nvPicPr>
        <p:blipFill>
          <a:blip r:embed="rId2"/>
          <a:stretch>
            <a:fillRect/>
          </a:stretch>
        </p:blipFill>
        <p:spPr>
          <a:xfrm>
            <a:off x="1600200" y="3209925"/>
            <a:ext cx="8849487" cy="34090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1000"/>
                                        <p:tgtEl>
                                          <p:spTgt spid="6">
                                            <p:txEl>
                                              <p:pRg st="1" end="1"/>
                                            </p:txEl>
                                          </p:spTgt>
                                        </p:tgtEl>
                                      </p:cBhvr>
                                    </p:animEffect>
                                    <p:anim calcmode="lin" valueType="num">
                                      <p:cBhvr>
                                        <p:cTn id="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1000"/>
                                        <p:tgtEl>
                                          <p:spTgt spid="6">
                                            <p:txEl>
                                              <p:pRg st="2" end="2"/>
                                            </p:txEl>
                                          </p:spTgt>
                                        </p:tgtEl>
                                      </p:cBhvr>
                                    </p:animEffect>
                                    <p:anim calcmode="lin" valueType="num">
                                      <p:cBhvr>
                                        <p:cTn id="1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1000"/>
                                        <p:tgtEl>
                                          <p:spTgt spid="6">
                                            <p:txEl>
                                              <p:pRg st="3" end="3"/>
                                            </p:txEl>
                                          </p:spTgt>
                                        </p:tgtEl>
                                      </p:cBhvr>
                                    </p:animEffect>
                                    <p:anim calcmode="lin" valueType="num">
                                      <p:cBhvr>
                                        <p:cTn id="1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1000"/>
                                        <p:tgtEl>
                                          <p:spTgt spid="6">
                                            <p:txEl>
                                              <p:pRg st="4" end="4"/>
                                            </p:txEl>
                                          </p:spTgt>
                                        </p:tgtEl>
                                      </p:cBhvr>
                                    </p:animEffect>
                                    <p:anim calcmode="lin" valueType="num">
                                      <p:cBhvr>
                                        <p:cTn id="23"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1000"/>
                                        <p:tgtEl>
                                          <p:spTgt spid="6">
                                            <p:txEl>
                                              <p:pRg st="5" end="5"/>
                                            </p:txEl>
                                          </p:spTgt>
                                        </p:tgtEl>
                                      </p:cBhvr>
                                    </p:animEffect>
                                    <p:anim calcmode="lin" valueType="num">
                                      <p:cBhvr>
                                        <p:cTn id="2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4F842-53EC-640E-7E5F-13607D451D1A}"/>
            </a:ext>
          </a:extLst>
        </p:cNvPr>
        <p:cNvGrpSpPr/>
        <p:nvPr/>
      </p:nvGrpSpPr>
      <p:grpSpPr>
        <a:xfrm>
          <a:off x="0" y="0"/>
          <a:ext cx="0" cy="0"/>
          <a:chOff x="0" y="0"/>
          <a:chExt cx="0" cy="0"/>
        </a:xfrm>
      </p:grpSpPr>
      <p:sp>
        <p:nvSpPr>
          <p:cNvPr id="6" name="文本框 5">
            <a:extLst>
              <a:ext uri="{FF2B5EF4-FFF2-40B4-BE49-F238E27FC236}">
                <a16:creationId xmlns:a16="http://schemas.microsoft.com/office/drawing/2014/main" id="{BC1EA4A1-6842-C191-A70B-7EB34A9447AC}"/>
              </a:ext>
            </a:extLst>
          </p:cNvPr>
          <p:cNvSpPr txBox="1"/>
          <p:nvPr/>
        </p:nvSpPr>
        <p:spPr>
          <a:xfrm>
            <a:off x="812269" y="847610"/>
            <a:ext cx="11088527" cy="5584190"/>
          </a:xfrm>
          <a:prstGeom prst="rect">
            <a:avLst/>
          </a:prstGeom>
        </p:spPr>
        <p:txBody>
          <a:bodyPr wrap="square">
            <a:noAutofit/>
          </a:bodyPr>
          <a:lstStyle/>
          <a:p>
            <a:pPr marL="0" indent="252095" algn="just" defTabSz="266700">
              <a:spcAft>
                <a:spcPts val="1200"/>
              </a:spcAft>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（二）行业初次分配基本特征</a:t>
            </a:r>
            <a:endPar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endParaRPr>
          </a:p>
          <a:p>
            <a:pPr marL="0" indent="565200" algn="just" defTabSz="266700">
              <a:spcAft>
                <a:spcPts val="1200"/>
              </a:spcAft>
              <a:buClrTx/>
              <a:buSzTx/>
              <a:buFontTx/>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国民经济初次分配结构是各行业初次分配结构综合作用的结果。表</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5.5</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显示，中国</a:t>
            </a:r>
            <a:r>
              <a:rPr lang="zh-CN" altLang="en-US" sz="24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农业</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初次分配结构与国民经济差异极大，而</a:t>
            </a:r>
            <a:r>
              <a:rPr lang="zh-CN" altLang="en-US" sz="24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非农产业</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初次分配结构与国民经济较为接近。</a:t>
            </a:r>
          </a:p>
          <a:p>
            <a:pPr marL="0" indent="565200" algn="just" defTabSz="266700">
              <a:spcAft>
                <a:spcPts val="1200"/>
              </a:spcAft>
              <a:buClrTx/>
              <a:buSzTx/>
              <a:buFontTx/>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我国农业</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SL</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长期稳定在</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0.89</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上下，</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2004</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年进一步上升为</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0.92</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dep</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略有上升，由最初不足</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0.035</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提高到</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2004</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年的</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0.04</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noProof="0" dirty="0" err="1">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nos</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长期处于</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0.08</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上下，但</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2004</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年跌至</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0.04</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以下；</a:t>
            </a:r>
            <a:r>
              <a:rPr lang="en-US" altLang="zh-CN" sz="2400" noProof="0" dirty="0" err="1">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ntp</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由约</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0.03</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逐步降至</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0.02</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以下。中国农业增加值的绝大部分用于补偿劳动成本，营业盈余寥寥无几，折旧微乎其微。</a:t>
            </a:r>
          </a:p>
          <a:p>
            <a:pPr marL="0" indent="565200" algn="just" defTabSz="266700">
              <a:spcAft>
                <a:spcPts val="1200"/>
              </a:spcAft>
              <a:buClrTx/>
              <a:buSzTx/>
              <a:buFontTx/>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反观非农产业：其</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SL</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较低，长期处于</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0.5</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之下，</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2004</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年更是降为</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0.41</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dep</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有所上升，主要因为非农产业固定资本存量不断提高；</a:t>
            </a:r>
            <a:r>
              <a:rPr lang="en-US" altLang="zh-CN" sz="2400" noProof="0" dirty="0" err="1">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nos</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保持在</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0.35</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上下；</a:t>
            </a:r>
            <a:r>
              <a:rPr lang="en-US" altLang="zh-CN" sz="2400" noProof="0" dirty="0" err="1">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ntp</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长期保持在</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0.16</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上下，明显高于农业和国民经济。二产和三产与非农产业初次分配结构相似，但各行业初次分配结构差异明显，如工业和建筑业</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SL</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相差高达</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0.2</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以上。</a:t>
            </a:r>
          </a:p>
          <a:p>
            <a:pPr marL="0" defTabSz="266700">
              <a:lnSpc>
                <a:spcPct val="150000"/>
              </a:lnSpc>
              <a:spcAft>
                <a:spcPct val="0"/>
              </a:spcAft>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a:extLst>
              <a:ext uri="{FF2B5EF4-FFF2-40B4-BE49-F238E27FC236}">
                <a16:creationId xmlns:a16="http://schemas.microsoft.com/office/drawing/2014/main" id="{7996C05E-642F-BD2A-806A-46A7F11F4804}"/>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a:extLst>
              <a:ext uri="{FF2B5EF4-FFF2-40B4-BE49-F238E27FC236}">
                <a16:creationId xmlns:a16="http://schemas.microsoft.com/office/drawing/2014/main" id="{FA30C8EF-B90A-3032-405E-6704AE60ED92}"/>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a:extLst>
              <a:ext uri="{FF2B5EF4-FFF2-40B4-BE49-F238E27FC236}">
                <a16:creationId xmlns:a16="http://schemas.microsoft.com/office/drawing/2014/main" id="{ACDF7B7F-341D-A6C5-7ED1-16CE653B3C02}"/>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14</a:t>
            </a:fld>
            <a:endParaRPr lang="zh-CN" altLang="en-US" sz="2000" dirty="0">
              <a:solidFill>
                <a:schemeClr val="tx1"/>
              </a:solidFill>
            </a:endParaRPr>
          </a:p>
        </p:txBody>
      </p:sp>
      <p:sp>
        <p:nvSpPr>
          <p:cNvPr id="9" name="Rectangle 4" descr="浅色上对角线">
            <a:extLst>
              <a:ext uri="{FF2B5EF4-FFF2-40B4-BE49-F238E27FC236}">
                <a16:creationId xmlns:a16="http://schemas.microsoft.com/office/drawing/2014/main" id="{6F0840ED-60AF-37CB-B3E9-5302D8EE9825}"/>
              </a:ext>
            </a:extLst>
          </p:cNvPr>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一、中国初次分配结构概貌</a:t>
            </a:r>
          </a:p>
        </p:txBody>
      </p:sp>
      <p:sp>
        <p:nvSpPr>
          <p:cNvPr id="7" name="矩形 6">
            <a:extLst>
              <a:ext uri="{FF2B5EF4-FFF2-40B4-BE49-F238E27FC236}">
                <a16:creationId xmlns:a16="http://schemas.microsoft.com/office/drawing/2014/main" id="{635F3C19-CCBE-4CA5-7F0F-BDFF0EA4FBAC}"/>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extLst>
      <p:ext uri="{BB962C8B-B14F-4D97-AF65-F5344CB8AC3E}">
        <p14:creationId xmlns:p14="http://schemas.microsoft.com/office/powerpoint/2010/main" val="222174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1000"/>
                                        <p:tgtEl>
                                          <p:spTgt spid="6">
                                            <p:txEl>
                                              <p:pRg st="1" end="1"/>
                                            </p:txEl>
                                          </p:spTgt>
                                        </p:tgtEl>
                                      </p:cBhvr>
                                    </p:animEffect>
                                    <p:anim calcmode="lin" valueType="num">
                                      <p:cBhvr>
                                        <p:cTn id="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1000"/>
                                        <p:tgtEl>
                                          <p:spTgt spid="6">
                                            <p:txEl>
                                              <p:pRg st="2" end="2"/>
                                            </p:txEl>
                                          </p:spTgt>
                                        </p:tgtEl>
                                      </p:cBhvr>
                                    </p:animEffect>
                                    <p:anim calcmode="lin" valueType="num">
                                      <p:cBhvr>
                                        <p:cTn id="1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1000"/>
                                        <p:tgtEl>
                                          <p:spTgt spid="6">
                                            <p:txEl>
                                              <p:pRg st="3" end="3"/>
                                            </p:txEl>
                                          </p:spTgt>
                                        </p:tgtEl>
                                      </p:cBhvr>
                                    </p:animEffect>
                                    <p:anim calcmode="lin" valueType="num">
                                      <p:cBhvr>
                                        <p:cTn id="1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E8032-74CC-B811-079B-759034F05D0E}"/>
            </a:ext>
          </a:extLst>
        </p:cNvPr>
        <p:cNvGrpSpPr/>
        <p:nvPr/>
      </p:nvGrpSpPr>
      <p:grpSpPr>
        <a:xfrm>
          <a:off x="0" y="0"/>
          <a:ext cx="0" cy="0"/>
          <a:chOff x="0" y="0"/>
          <a:chExt cx="0" cy="0"/>
        </a:xfrm>
      </p:grpSpPr>
      <p:sp>
        <p:nvSpPr>
          <p:cNvPr id="6" name="文本框 5">
            <a:extLst>
              <a:ext uri="{FF2B5EF4-FFF2-40B4-BE49-F238E27FC236}">
                <a16:creationId xmlns:a16="http://schemas.microsoft.com/office/drawing/2014/main" id="{3A1032FC-2D17-1B1F-27D2-94542D7D4A8B}"/>
              </a:ext>
            </a:extLst>
          </p:cNvPr>
          <p:cNvSpPr txBox="1"/>
          <p:nvPr/>
        </p:nvSpPr>
        <p:spPr>
          <a:xfrm>
            <a:off x="710881" y="1745296"/>
            <a:ext cx="4254211" cy="4369753"/>
          </a:xfrm>
          <a:prstGeom prst="rect">
            <a:avLst/>
          </a:prstGeom>
        </p:spPr>
        <p:txBody>
          <a:bodyPr wrap="square">
            <a:noAutofit/>
          </a:bodyPr>
          <a:lstStyle/>
          <a:p>
            <a:pPr marL="0" indent="565200" algn="just" defTabSz="266700">
              <a:buClrTx/>
              <a:buSzTx/>
              <a:buFontTx/>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表</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5.6</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给出基于投入产出表的中国初次分配结构计算结果，时间跨度为</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1989-2007</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；前</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7</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个结果与表</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5.5</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中第二子时期接近，最后</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个结果对应第三子时期。</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indent="565200" algn="just" defTabSz="266700">
              <a:spcBef>
                <a:spcPts val="1200"/>
              </a:spcBef>
            </a:pP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利用</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2005</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与</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2007</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年投入产出表数据，发现修订后数据与投入产出表数据高度一致。投入产出表数据支持修订后的核算数据，甚至暗示工业数据的修订幅度本应更大。</a:t>
            </a:r>
          </a:p>
          <a:p>
            <a:pPr marL="0" indent="252095" algn="just" defTabSz="266700">
              <a:buClrTx/>
              <a:buSzTx/>
              <a:buFontTx/>
            </a:pP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endPar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a:extLst>
              <a:ext uri="{FF2B5EF4-FFF2-40B4-BE49-F238E27FC236}">
                <a16:creationId xmlns:a16="http://schemas.microsoft.com/office/drawing/2014/main" id="{F802D537-1E55-E68D-4368-F4B573C5F918}"/>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a:extLst>
              <a:ext uri="{FF2B5EF4-FFF2-40B4-BE49-F238E27FC236}">
                <a16:creationId xmlns:a16="http://schemas.microsoft.com/office/drawing/2014/main" id="{F666CC47-EBB5-CF60-748A-91EA739896DD}"/>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a:extLst>
              <a:ext uri="{FF2B5EF4-FFF2-40B4-BE49-F238E27FC236}">
                <a16:creationId xmlns:a16="http://schemas.microsoft.com/office/drawing/2014/main" id="{2DAB0086-A379-8B5E-5BB9-8457F4472C9C}"/>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15</a:t>
            </a:fld>
            <a:endParaRPr lang="zh-CN" altLang="en-US" sz="2000" dirty="0">
              <a:solidFill>
                <a:schemeClr val="tx1"/>
              </a:solidFill>
            </a:endParaRPr>
          </a:p>
        </p:txBody>
      </p:sp>
      <p:sp>
        <p:nvSpPr>
          <p:cNvPr id="9" name="Rectangle 4" descr="浅色上对角线">
            <a:extLst>
              <a:ext uri="{FF2B5EF4-FFF2-40B4-BE49-F238E27FC236}">
                <a16:creationId xmlns:a16="http://schemas.microsoft.com/office/drawing/2014/main" id="{DD13AD2C-8F0C-6925-0552-B2767E72C646}"/>
              </a:ext>
            </a:extLst>
          </p:cNvPr>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一、中国初次分配结构概貌</a:t>
            </a:r>
          </a:p>
        </p:txBody>
      </p:sp>
      <p:sp>
        <p:nvSpPr>
          <p:cNvPr id="7" name="矩形 6">
            <a:extLst>
              <a:ext uri="{FF2B5EF4-FFF2-40B4-BE49-F238E27FC236}">
                <a16:creationId xmlns:a16="http://schemas.microsoft.com/office/drawing/2014/main" id="{0D330D44-81D8-20B5-9923-50E572B08322}"/>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4" name="图片 3">
            <a:extLst>
              <a:ext uri="{FF2B5EF4-FFF2-40B4-BE49-F238E27FC236}">
                <a16:creationId xmlns:a16="http://schemas.microsoft.com/office/drawing/2014/main" id="{1B8E3D9C-8B67-9752-D60A-76B467B4211C}"/>
              </a:ext>
            </a:extLst>
          </p:cNvPr>
          <p:cNvPicPr>
            <a:picLocks noChangeAspect="1"/>
          </p:cNvPicPr>
          <p:nvPr/>
        </p:nvPicPr>
        <p:blipFill>
          <a:blip r:embed="rId2"/>
          <a:stretch>
            <a:fillRect/>
          </a:stretch>
        </p:blipFill>
        <p:spPr>
          <a:xfrm>
            <a:off x="5037800" y="1016952"/>
            <a:ext cx="7154200" cy="5584190"/>
          </a:xfrm>
          <a:prstGeom prst="rect">
            <a:avLst/>
          </a:prstGeom>
        </p:spPr>
      </p:pic>
      <p:sp>
        <p:nvSpPr>
          <p:cNvPr id="5" name="文本框 4">
            <a:extLst>
              <a:ext uri="{FF2B5EF4-FFF2-40B4-BE49-F238E27FC236}">
                <a16:creationId xmlns:a16="http://schemas.microsoft.com/office/drawing/2014/main" id="{796755D6-5DD0-A265-439E-5A018DAFA928}"/>
              </a:ext>
            </a:extLst>
          </p:cNvPr>
          <p:cNvSpPr txBox="1"/>
          <p:nvPr/>
        </p:nvSpPr>
        <p:spPr>
          <a:xfrm>
            <a:off x="134412" y="1016952"/>
            <a:ext cx="5429251" cy="879475"/>
          </a:xfrm>
          <a:prstGeom prst="rect">
            <a:avLst/>
          </a:prstGeom>
        </p:spPr>
        <p:txBody>
          <a:bodyPr wrap="square">
            <a:noAutofit/>
          </a:bodyPr>
          <a:lstStyle/>
          <a:p>
            <a:pPr marL="0" indent="252095" algn="just" defTabSz="266700">
              <a:spcAft>
                <a:spcPts val="1200"/>
              </a:spcAft>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（三）投入产出表数据验证</a:t>
            </a:r>
            <a:endPar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Tree>
    <p:extLst>
      <p:ext uri="{BB962C8B-B14F-4D97-AF65-F5344CB8AC3E}">
        <p14:creationId xmlns:p14="http://schemas.microsoft.com/office/powerpoint/2010/main" val="2143831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16</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6" y="107315"/>
            <a:ext cx="6306548"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中外国民经济初次分配结构比较</a:t>
            </a: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9" name="Text Box 4">
            <a:extLst>
              <a:ext uri="{FF2B5EF4-FFF2-40B4-BE49-F238E27FC236}">
                <a16:creationId xmlns:a16="http://schemas.microsoft.com/office/drawing/2014/main" id="{646DE5BA-B3F6-C96A-9BC5-A263C5973AB2}"/>
              </a:ext>
            </a:extLst>
          </p:cNvPr>
          <p:cNvSpPr txBox="1">
            <a:spLocks noChangeArrowheads="1"/>
          </p:cNvSpPr>
          <p:nvPr/>
        </p:nvSpPr>
        <p:spPr bwMode="auto">
          <a:xfrm>
            <a:off x="672147" y="1747288"/>
            <a:ext cx="3982046" cy="4427687"/>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58000" algn="just" defTabSz="266700" eaLnBrk="1" fontAlgn="auto" hangingPunct="1">
              <a:buClrTx/>
              <a:buSzTx/>
              <a:buFontTx/>
            </a:pPr>
            <a:r>
              <a:rPr lang="zh-CN" altLang="en-US"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要素收入份额具有一定时间稳定性，因此采用时期平均值进行分析。表</a:t>
            </a:r>
            <a:r>
              <a:rPr lang="en-US" altLang="zh-CN"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5.7</a:t>
            </a:r>
            <a:r>
              <a:rPr lang="zh-CN" altLang="en-US"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显示收入份额缺乏空间稳定性。通过对</a:t>
            </a:r>
            <a:r>
              <a:rPr lang="en-US" altLang="zh-CN"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UNSD</a:t>
            </a:r>
            <a:r>
              <a:rPr lang="zh-CN" altLang="en-US"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各类参比经济体数据结果进行分析，发现国民经济初次分配结构具有如下主要特点。（</a:t>
            </a:r>
            <a:r>
              <a:rPr lang="en-US" altLang="zh-CN"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1</a:t>
            </a:r>
            <a:r>
              <a:rPr lang="zh-CN" altLang="en-US"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）发达国家初次分配结构高度一致。</a:t>
            </a:r>
            <a:endParaRPr lang="en-US" altLang="zh-CN"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algn="just" defTabSz="266700" eaLnBrk="1" fontAlgn="auto" hangingPunct="1">
              <a:buClrTx/>
              <a:buSzTx/>
              <a:buFontTx/>
            </a:pPr>
            <a:r>
              <a:rPr lang="zh-CN" altLang="en-US"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a:t>
            </a:r>
            <a:r>
              <a:rPr lang="zh-CN" altLang="en-US"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）发展中经济体初次分配结构差异较大。</a:t>
            </a:r>
            <a:endParaRPr lang="en-US" altLang="zh-CN"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algn="just" defTabSz="266700" eaLnBrk="1" fontAlgn="auto" hangingPunct="1">
              <a:buClrTx/>
              <a:buSzTx/>
              <a:buFontTx/>
            </a:pPr>
            <a:r>
              <a:rPr lang="zh-CN" altLang="en-US"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3</a:t>
            </a:r>
            <a:r>
              <a:rPr lang="zh-CN" altLang="en-US" sz="22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）发达国家与发展中经济体初次分配结构差异明显。</a:t>
            </a:r>
            <a:endParaRPr lang="en-US" altLang="zh-CN" sz="22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11" name="文本框 10">
            <a:extLst>
              <a:ext uri="{FF2B5EF4-FFF2-40B4-BE49-F238E27FC236}">
                <a16:creationId xmlns:a16="http://schemas.microsoft.com/office/drawing/2014/main" id="{1330B0A1-6D77-97A4-39FA-2114C1062AC7}"/>
              </a:ext>
            </a:extLst>
          </p:cNvPr>
          <p:cNvSpPr txBox="1"/>
          <p:nvPr/>
        </p:nvSpPr>
        <p:spPr>
          <a:xfrm>
            <a:off x="417196" y="1014746"/>
            <a:ext cx="5678804" cy="769441"/>
          </a:xfrm>
          <a:prstGeom prst="rect">
            <a:avLst/>
          </a:prstGeom>
          <a:noFill/>
        </p:spPr>
        <p:txBody>
          <a:bodyPr wrap="square" rtlCol="0">
            <a:spAutoFit/>
          </a:bodyPr>
          <a:lstStyle/>
          <a:p>
            <a:r>
              <a:rPr lang="zh-CN" altLang="en-US"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（一）与</a:t>
            </a:r>
            <a:r>
              <a:rPr lang="en-US" altLang="zh-CN"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UNSD</a:t>
            </a:r>
            <a:r>
              <a:rPr lang="zh-CN" altLang="en-US"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和</a:t>
            </a:r>
            <a:r>
              <a:rPr lang="en-US" altLang="zh-CN"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OECD</a:t>
            </a:r>
            <a:r>
              <a:rPr lang="zh-CN" altLang="en-US"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数据比较</a:t>
            </a:r>
            <a:endParaRPr lang="en-US" altLang="zh-CN"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endParaRPr>
          </a:p>
          <a:p>
            <a:endParaRPr lang="zh-CN" altLang="en-US" dirty="0"/>
          </a:p>
        </p:txBody>
      </p:sp>
      <p:pic>
        <p:nvPicPr>
          <p:cNvPr id="12" name="图片 11">
            <a:extLst>
              <a:ext uri="{FF2B5EF4-FFF2-40B4-BE49-F238E27FC236}">
                <a16:creationId xmlns:a16="http://schemas.microsoft.com/office/drawing/2014/main" id="{6E2CE035-0391-936A-156D-DB62AC60F36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98031" y="1623318"/>
            <a:ext cx="7378291" cy="4995692"/>
          </a:xfrm>
          <a:prstGeom prst="rect">
            <a:avLst/>
          </a:prstGeom>
          <a:noFill/>
          <a:ln>
            <a:noFill/>
          </a:ln>
        </p:spPr>
      </p:pic>
      <p:sp>
        <p:nvSpPr>
          <p:cNvPr id="14" name="文本框 13">
            <a:extLst>
              <a:ext uri="{FF2B5EF4-FFF2-40B4-BE49-F238E27FC236}">
                <a16:creationId xmlns:a16="http://schemas.microsoft.com/office/drawing/2014/main" id="{278B6849-2E6F-7D3E-DFAE-7A907C7BCDB3}"/>
              </a:ext>
            </a:extLst>
          </p:cNvPr>
          <p:cNvSpPr txBox="1"/>
          <p:nvPr/>
        </p:nvSpPr>
        <p:spPr>
          <a:xfrm>
            <a:off x="5646640" y="1203002"/>
            <a:ext cx="6174768" cy="426335"/>
          </a:xfrm>
          <a:prstGeom prst="rect">
            <a:avLst/>
          </a:prstGeom>
          <a:noFill/>
        </p:spPr>
        <p:txBody>
          <a:bodyPr wrap="square">
            <a:spAutoFit/>
          </a:bodyPr>
          <a:lstStyle/>
          <a:p>
            <a:pPr algn="ctr">
              <a:lnSpc>
                <a:spcPct val="120000"/>
              </a:lnSpc>
              <a:spcBef>
                <a:spcPts val="600"/>
              </a:spcBef>
              <a:buNone/>
            </a:pPr>
            <a:r>
              <a:rPr lang="zh-CN" altLang="zh-CN" sz="2000" b="1" kern="100" dirty="0">
                <a:effectLst/>
                <a:latin typeface="Times New Roman" panose="02020603050405020304" pitchFamily="18" charset="0"/>
                <a:ea typeface="宋体" panose="02010600030101010101" pitchFamily="2" charset="-122"/>
              </a:rPr>
              <a:t>表</a:t>
            </a:r>
            <a:r>
              <a:rPr lang="en-US" altLang="zh-CN" sz="2000" b="1" kern="100" dirty="0">
                <a:effectLst/>
                <a:latin typeface="Times New Roman" panose="02020603050405020304" pitchFamily="18" charset="0"/>
                <a:ea typeface="宋体" panose="02010600030101010101" pitchFamily="2" charset="-122"/>
              </a:rPr>
              <a:t>5.7  </a:t>
            </a:r>
            <a:r>
              <a:rPr lang="zh-CN" altLang="zh-CN" sz="2000" b="1" kern="100" dirty="0">
                <a:effectLst/>
                <a:latin typeface="Times New Roman" panose="02020603050405020304" pitchFamily="18" charset="0"/>
                <a:ea typeface="宋体" panose="02010600030101010101" pitchFamily="2" charset="-122"/>
              </a:rPr>
              <a:t>参比经济体国民经济初次分配结构</a:t>
            </a:r>
            <a:endParaRPr lang="zh-CN" altLang="zh-CN" sz="2000" kern="100" dirty="0">
              <a:effectLst/>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82871-1550-F4F9-2B81-00973D1A0938}"/>
            </a:ext>
          </a:extLst>
        </p:cNvPr>
        <p:cNvGrpSpPr/>
        <p:nvPr/>
      </p:nvGrpSpPr>
      <p:grpSpPr>
        <a:xfrm>
          <a:off x="0" y="0"/>
          <a:ext cx="0" cy="0"/>
          <a:chOff x="0" y="0"/>
          <a:chExt cx="0" cy="0"/>
        </a:xfrm>
      </p:grpSpPr>
      <p:sp>
        <p:nvSpPr>
          <p:cNvPr id="6" name="灯片编号占位符 6">
            <a:extLst>
              <a:ext uri="{FF2B5EF4-FFF2-40B4-BE49-F238E27FC236}">
                <a16:creationId xmlns:a16="http://schemas.microsoft.com/office/drawing/2014/main" id="{39CD0B36-1650-9261-37AA-DCAFE6E2ED70}"/>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17</a:t>
            </a:fld>
            <a:endParaRPr lang="zh-CN" altLang="en-US" sz="2000" dirty="0">
              <a:solidFill>
                <a:schemeClr val="tx1"/>
              </a:solidFill>
            </a:endParaRPr>
          </a:p>
        </p:txBody>
      </p:sp>
      <p:sp>
        <p:nvSpPr>
          <p:cNvPr id="7" name="Rectangle 4" descr="浅色上对角线">
            <a:extLst>
              <a:ext uri="{FF2B5EF4-FFF2-40B4-BE49-F238E27FC236}">
                <a16:creationId xmlns:a16="http://schemas.microsoft.com/office/drawing/2014/main" id="{B4219656-EF01-BB4D-5A44-463674FE03A4}"/>
              </a:ext>
            </a:extLst>
          </p:cNvPr>
          <p:cNvSpPr>
            <a:spLocks noChangeArrowheads="1"/>
          </p:cNvSpPr>
          <p:nvPr/>
        </p:nvSpPr>
        <p:spPr bwMode="auto">
          <a:xfrm>
            <a:off x="861696" y="107315"/>
            <a:ext cx="6306548"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中外国民经济初次分配结构比较</a:t>
            </a:r>
          </a:p>
        </p:txBody>
      </p:sp>
      <p:sp>
        <p:nvSpPr>
          <p:cNvPr id="3" name="矩形 2">
            <a:extLst>
              <a:ext uri="{FF2B5EF4-FFF2-40B4-BE49-F238E27FC236}">
                <a16:creationId xmlns:a16="http://schemas.microsoft.com/office/drawing/2014/main" id="{FFB1835D-F4F4-4BE6-FCB0-B09786A9DE56}"/>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9" name="Text Box 4">
            <a:extLst>
              <a:ext uri="{FF2B5EF4-FFF2-40B4-BE49-F238E27FC236}">
                <a16:creationId xmlns:a16="http://schemas.microsoft.com/office/drawing/2014/main" id="{42600766-ED3A-CB21-AB12-12F18889FA7C}"/>
              </a:ext>
            </a:extLst>
          </p:cNvPr>
          <p:cNvSpPr txBox="1">
            <a:spLocks noChangeArrowheads="1"/>
          </p:cNvSpPr>
          <p:nvPr/>
        </p:nvSpPr>
        <p:spPr bwMode="auto">
          <a:xfrm>
            <a:off x="861696" y="1435629"/>
            <a:ext cx="10959713" cy="2516487"/>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58000" algn="just" defTabSz="266700" eaLnBrk="1" fontAlgn="auto" hangingPunct="1">
              <a:lnSpc>
                <a:spcPct val="114000"/>
              </a:lnSpc>
              <a:buClrTx/>
              <a:buSzTx/>
              <a:buFontTx/>
            </a:pP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表</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5.8</a:t>
            </a: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将中国国民经济</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SL</a:t>
            </a: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与</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Gollin</a:t>
            </a: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重新计算的结果比较。据此得到的基本认识与此前大相径庭：中国</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SL</a:t>
            </a: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不但明显低于发达国家，甚至低于发展中国家一般水平。以国际经验衡量，中国国民经济初次分配中劳动相对地位偏低，</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2004</a:t>
            </a: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年之后差距更为突出。</a:t>
            </a: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11" name="文本框 10">
            <a:extLst>
              <a:ext uri="{FF2B5EF4-FFF2-40B4-BE49-F238E27FC236}">
                <a16:creationId xmlns:a16="http://schemas.microsoft.com/office/drawing/2014/main" id="{C516631A-FBAD-92A9-1391-D8510632E388}"/>
              </a:ext>
            </a:extLst>
          </p:cNvPr>
          <p:cNvSpPr txBox="1"/>
          <p:nvPr/>
        </p:nvSpPr>
        <p:spPr>
          <a:xfrm>
            <a:off x="1175568" y="900875"/>
            <a:ext cx="5678804" cy="769441"/>
          </a:xfrm>
          <a:prstGeom prst="rect">
            <a:avLst/>
          </a:prstGeom>
          <a:noFill/>
        </p:spPr>
        <p:txBody>
          <a:bodyPr wrap="square" rtlCol="0">
            <a:spAutoFit/>
          </a:bodyPr>
          <a:lstStyle/>
          <a:p>
            <a:r>
              <a:rPr lang="zh-CN" altLang="en-US"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（一）与</a:t>
            </a:r>
            <a:r>
              <a:rPr lang="en-US" altLang="zh-CN"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UNSD</a:t>
            </a:r>
            <a:r>
              <a:rPr lang="zh-CN" altLang="en-US"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和</a:t>
            </a:r>
            <a:r>
              <a:rPr lang="en-US" altLang="zh-CN"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OECD</a:t>
            </a:r>
            <a:r>
              <a:rPr lang="zh-CN" altLang="en-US"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数据比较</a:t>
            </a:r>
            <a:endParaRPr lang="en-US" altLang="zh-CN"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endParaRPr>
          </a:p>
          <a:p>
            <a:endParaRPr lang="zh-CN" altLang="en-US" dirty="0"/>
          </a:p>
        </p:txBody>
      </p:sp>
      <p:pic>
        <p:nvPicPr>
          <p:cNvPr id="4" name="图片 3">
            <a:extLst>
              <a:ext uri="{FF2B5EF4-FFF2-40B4-BE49-F238E27FC236}">
                <a16:creationId xmlns:a16="http://schemas.microsoft.com/office/drawing/2014/main" id="{A97F5433-318F-CB2F-1B58-30895F514551}"/>
              </a:ext>
            </a:extLst>
          </p:cNvPr>
          <p:cNvPicPr>
            <a:picLocks noChangeAspect="1"/>
          </p:cNvPicPr>
          <p:nvPr/>
        </p:nvPicPr>
        <p:blipFill>
          <a:blip r:embed="rId2"/>
          <a:stretch>
            <a:fillRect/>
          </a:stretch>
        </p:blipFill>
        <p:spPr>
          <a:xfrm>
            <a:off x="861696" y="3429000"/>
            <a:ext cx="10959712" cy="2858783"/>
          </a:xfrm>
          <a:prstGeom prst="rect">
            <a:avLst/>
          </a:prstGeom>
        </p:spPr>
      </p:pic>
    </p:spTree>
    <p:extLst>
      <p:ext uri="{BB962C8B-B14F-4D97-AF65-F5344CB8AC3E}">
        <p14:creationId xmlns:p14="http://schemas.microsoft.com/office/powerpoint/2010/main" val="2531698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7EFBA-0E7C-2948-D8BC-9139E50AC3F5}"/>
            </a:ext>
          </a:extLst>
        </p:cNvPr>
        <p:cNvGrpSpPr/>
        <p:nvPr/>
      </p:nvGrpSpPr>
      <p:grpSpPr>
        <a:xfrm>
          <a:off x="0" y="0"/>
          <a:ext cx="0" cy="0"/>
          <a:chOff x="0" y="0"/>
          <a:chExt cx="0" cy="0"/>
        </a:xfrm>
      </p:grpSpPr>
      <p:sp>
        <p:nvSpPr>
          <p:cNvPr id="6" name="灯片编号占位符 6">
            <a:extLst>
              <a:ext uri="{FF2B5EF4-FFF2-40B4-BE49-F238E27FC236}">
                <a16:creationId xmlns:a16="http://schemas.microsoft.com/office/drawing/2014/main" id="{800472DB-834B-0093-4619-2DDE29100A77}"/>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18</a:t>
            </a:fld>
            <a:endParaRPr lang="zh-CN" altLang="en-US" sz="2000" dirty="0">
              <a:solidFill>
                <a:schemeClr val="tx1"/>
              </a:solidFill>
            </a:endParaRPr>
          </a:p>
        </p:txBody>
      </p:sp>
      <p:sp>
        <p:nvSpPr>
          <p:cNvPr id="7" name="Rectangle 4" descr="浅色上对角线">
            <a:extLst>
              <a:ext uri="{FF2B5EF4-FFF2-40B4-BE49-F238E27FC236}">
                <a16:creationId xmlns:a16="http://schemas.microsoft.com/office/drawing/2014/main" id="{3500D852-D874-7653-E687-D011C8F9F067}"/>
              </a:ext>
            </a:extLst>
          </p:cNvPr>
          <p:cNvSpPr>
            <a:spLocks noChangeArrowheads="1"/>
          </p:cNvSpPr>
          <p:nvPr/>
        </p:nvSpPr>
        <p:spPr bwMode="auto">
          <a:xfrm>
            <a:off x="861696" y="107315"/>
            <a:ext cx="6306548"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中外国民经济初次分配结构比较</a:t>
            </a:r>
          </a:p>
        </p:txBody>
      </p:sp>
      <p:sp>
        <p:nvSpPr>
          <p:cNvPr id="3" name="矩形 2">
            <a:extLst>
              <a:ext uri="{FF2B5EF4-FFF2-40B4-BE49-F238E27FC236}">
                <a16:creationId xmlns:a16="http://schemas.microsoft.com/office/drawing/2014/main" id="{58E3FF84-DE9E-D031-530D-BEC049E0D8D2}"/>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11" name="文本框 10">
            <a:extLst>
              <a:ext uri="{FF2B5EF4-FFF2-40B4-BE49-F238E27FC236}">
                <a16:creationId xmlns:a16="http://schemas.microsoft.com/office/drawing/2014/main" id="{CED47541-7717-CEB6-A235-E7BB17A29205}"/>
              </a:ext>
            </a:extLst>
          </p:cNvPr>
          <p:cNvSpPr txBox="1"/>
          <p:nvPr/>
        </p:nvSpPr>
        <p:spPr>
          <a:xfrm>
            <a:off x="1269950" y="771525"/>
            <a:ext cx="5678804" cy="769441"/>
          </a:xfrm>
          <a:prstGeom prst="rect">
            <a:avLst/>
          </a:prstGeom>
          <a:noFill/>
        </p:spPr>
        <p:txBody>
          <a:bodyPr wrap="square" rtlCol="0">
            <a:spAutoFit/>
          </a:bodyPr>
          <a:lstStyle/>
          <a:p>
            <a:r>
              <a:rPr lang="zh-CN" altLang="en-US"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（二）与</a:t>
            </a:r>
            <a:r>
              <a:rPr lang="en-US" altLang="zh-CN"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EU-KLEMS</a:t>
            </a:r>
            <a:r>
              <a:rPr lang="zh-CN" altLang="en-US"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数据比较</a:t>
            </a:r>
            <a:endParaRPr lang="en-US" altLang="zh-CN" sz="26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endParaRPr>
          </a:p>
          <a:p>
            <a:endParaRPr lang="zh-CN" altLang="en-US" dirty="0"/>
          </a:p>
        </p:txBody>
      </p:sp>
      <p:sp>
        <p:nvSpPr>
          <p:cNvPr id="12" name="文本框 11">
            <a:extLst>
              <a:ext uri="{FF2B5EF4-FFF2-40B4-BE49-F238E27FC236}">
                <a16:creationId xmlns:a16="http://schemas.microsoft.com/office/drawing/2014/main" id="{8C285DAE-8A2F-6682-0A55-4875843D6826}"/>
              </a:ext>
            </a:extLst>
          </p:cNvPr>
          <p:cNvSpPr txBox="1"/>
          <p:nvPr/>
        </p:nvSpPr>
        <p:spPr>
          <a:xfrm>
            <a:off x="786963" y="1242616"/>
            <a:ext cx="11213253" cy="1846659"/>
          </a:xfrm>
          <a:prstGeom prst="rect">
            <a:avLst/>
          </a:prstGeom>
          <a:noFill/>
        </p:spPr>
        <p:txBody>
          <a:bodyPr wrap="square" rtlCol="0">
            <a:spAutoFit/>
          </a:bodyPr>
          <a:lstStyle/>
          <a:p>
            <a:pPr indent="565200" algn="just"/>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表</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5.9</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给出欧盟诸国和美国、日本</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SL*</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计算结果。欧洲与美日等发达国家的</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SL*</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高度接近，均比</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SL</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提高</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0.1</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左右。欧盟成员国的发展中国家</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SL*</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平均为</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0.585</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，也明显高于其</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SL</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EU-KLEMS</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结果与</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Gollin</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2002</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）高度一致，有力支持据表</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5.8</a:t>
            </a:r>
            <a:r>
              <a:rPr lang="zh-CN"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所作分析的可信性。</a:t>
            </a:r>
          </a:p>
          <a:p>
            <a:endParaRPr lang="zh-CN" altLang="en-US" dirty="0"/>
          </a:p>
        </p:txBody>
      </p:sp>
      <p:pic>
        <p:nvPicPr>
          <p:cNvPr id="13" name="图片 12">
            <a:extLst>
              <a:ext uri="{FF2B5EF4-FFF2-40B4-BE49-F238E27FC236}">
                <a16:creationId xmlns:a16="http://schemas.microsoft.com/office/drawing/2014/main" id="{12885CE9-374F-33C3-9D87-6808518EBC5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86318" y="3002903"/>
            <a:ext cx="11013898" cy="3616105"/>
          </a:xfrm>
          <a:prstGeom prst="rect">
            <a:avLst/>
          </a:prstGeom>
          <a:noFill/>
          <a:ln>
            <a:noFill/>
          </a:ln>
        </p:spPr>
      </p:pic>
      <p:sp>
        <p:nvSpPr>
          <p:cNvPr id="15" name="文本框 14">
            <a:extLst>
              <a:ext uri="{FF2B5EF4-FFF2-40B4-BE49-F238E27FC236}">
                <a16:creationId xmlns:a16="http://schemas.microsoft.com/office/drawing/2014/main" id="{63067DAC-3BA7-7274-5344-3BBADFAE1563}"/>
              </a:ext>
            </a:extLst>
          </p:cNvPr>
          <p:cNvSpPr txBox="1"/>
          <p:nvPr/>
        </p:nvSpPr>
        <p:spPr>
          <a:xfrm>
            <a:off x="3210675" y="2633573"/>
            <a:ext cx="6174768" cy="400110"/>
          </a:xfrm>
          <a:prstGeom prst="rect">
            <a:avLst/>
          </a:prstGeom>
          <a:noFill/>
        </p:spPr>
        <p:txBody>
          <a:bodyPr wrap="square">
            <a:spAutoFit/>
          </a:bodyPr>
          <a:lstStyle/>
          <a:p>
            <a:r>
              <a:rPr lang="zh-CN" altLang="en-US" sz="2000" b="1" dirty="0"/>
              <a:t>表</a:t>
            </a:r>
            <a:r>
              <a:rPr lang="en-US" altLang="zh-CN" sz="2000" b="1" dirty="0"/>
              <a:t>5.9  </a:t>
            </a:r>
            <a:r>
              <a:rPr lang="zh-CN" altLang="en-US" sz="2000" b="1" dirty="0"/>
              <a:t>参比经济体行业初次分配结构：基于</a:t>
            </a:r>
            <a:r>
              <a:rPr lang="en-US" altLang="zh-CN" sz="2000" b="1" dirty="0"/>
              <a:t>EU-KLEMS</a:t>
            </a:r>
            <a:endParaRPr lang="zh-CN" altLang="en-US" sz="2000" b="1" dirty="0"/>
          </a:p>
        </p:txBody>
      </p:sp>
    </p:spTree>
    <p:extLst>
      <p:ext uri="{BB962C8B-B14F-4D97-AF65-F5344CB8AC3E}">
        <p14:creationId xmlns:p14="http://schemas.microsoft.com/office/powerpoint/2010/main" val="2448411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a:t>
            </a:fld>
            <a:endParaRPr lang="zh-CN" altLang="en-US" sz="2000" dirty="0">
              <a:solidFill>
                <a:schemeClr val="tx1"/>
              </a:solidFill>
            </a:endParaRPr>
          </a:p>
        </p:txBody>
      </p:sp>
      <p:sp>
        <p:nvSpPr>
          <p:cNvPr id="10" name="圆角矩形 9"/>
          <p:cNvSpPr/>
          <p:nvPr/>
        </p:nvSpPr>
        <p:spPr>
          <a:xfrm>
            <a:off x="2626458" y="1339400"/>
            <a:ext cx="8807450" cy="702785"/>
          </a:xfrm>
          <a:prstGeom prst="roundRect">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cs typeface="楷体" panose="02010609060101010101" charset="-122"/>
                <a:sym typeface="+mn-ea"/>
              </a:rPr>
              <a:t>第一节</a:t>
            </a:r>
            <a:r>
              <a:rPr lang="en-US" altLang="zh-CN" sz="2800" b="1" dirty="0">
                <a:latin typeface="楷体" panose="02010609060101010101" charset="-122"/>
                <a:ea typeface="楷体" panose="02010609060101010101" charset="-122"/>
                <a:cs typeface="楷体" panose="02010609060101010101" charset="-122"/>
                <a:sym typeface="+mn-ea"/>
              </a:rPr>
              <a:t> </a:t>
            </a:r>
            <a:r>
              <a:rPr lang="zh-CN" altLang="en-US" sz="2800" b="1" dirty="0">
                <a:latin typeface="楷体" panose="02010609060101010101" charset="-122"/>
                <a:ea typeface="楷体" panose="02010609060101010101" charset="-122"/>
                <a:cs typeface="楷体" panose="02010609060101010101" charset="-122"/>
                <a:sym typeface="+mn-ea"/>
              </a:rPr>
              <a:t>引言</a:t>
            </a:r>
          </a:p>
        </p:txBody>
      </p:sp>
      <p:sp>
        <p:nvSpPr>
          <p:cNvPr id="11" name="圆角矩形 10"/>
          <p:cNvSpPr/>
          <p:nvPr/>
        </p:nvSpPr>
        <p:spPr>
          <a:xfrm>
            <a:off x="2649366" y="3017222"/>
            <a:ext cx="8808720" cy="702785"/>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spcAft>
                <a:spcPct val="35000"/>
              </a:spcAft>
              <a:buClrTx/>
              <a:buSzTx/>
              <a:buFontTx/>
            </a:pPr>
            <a:r>
              <a:rPr lang="zh-CN" altLang="en-US" sz="2800" b="1" dirty="0">
                <a:latin typeface="楷体" panose="02010609060101010101" charset="-122"/>
                <a:ea typeface="楷体" panose="02010609060101010101" charset="-122"/>
                <a:sym typeface="+mn-ea"/>
              </a:rPr>
              <a:t>第三节 中外初次分配结构静态比较</a:t>
            </a:r>
          </a:p>
        </p:txBody>
      </p:sp>
      <p:sp>
        <p:nvSpPr>
          <p:cNvPr id="15" name="圆角矩形 14"/>
          <p:cNvSpPr/>
          <p:nvPr/>
        </p:nvSpPr>
        <p:spPr>
          <a:xfrm>
            <a:off x="2651271" y="3876066"/>
            <a:ext cx="8809355" cy="70278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第四节 中外要素份额演进动态比较</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3" name="圆角矩形 14"/>
          <p:cNvSpPr/>
          <p:nvPr/>
        </p:nvSpPr>
        <p:spPr>
          <a:xfrm>
            <a:off x="2649366" y="2158378"/>
            <a:ext cx="8808085" cy="70278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第二节 中外初次分配结构指标测算</a:t>
            </a:r>
          </a:p>
        </p:txBody>
      </p:sp>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a:p>
            <a:pPr algn="ctr"/>
            <a:endParaRPr lang="zh-CN" altLang="en-US" sz="2800" b="1">
              <a:solidFill>
                <a:schemeClr val="bg1"/>
              </a:solidFill>
            </a:endParaRPr>
          </a:p>
        </p:txBody>
      </p:sp>
      <p:sp>
        <p:nvSpPr>
          <p:cNvPr id="2" name="圆角矩形 10">
            <a:extLst>
              <a:ext uri="{FF2B5EF4-FFF2-40B4-BE49-F238E27FC236}">
                <a16:creationId xmlns:a16="http://schemas.microsoft.com/office/drawing/2014/main" id="{8E0F9181-8368-1369-0A04-802072A7016E}"/>
              </a:ext>
            </a:extLst>
          </p:cNvPr>
          <p:cNvSpPr/>
          <p:nvPr/>
        </p:nvSpPr>
        <p:spPr>
          <a:xfrm>
            <a:off x="2649366" y="4693578"/>
            <a:ext cx="8808720" cy="702785"/>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spcAft>
                <a:spcPct val="35000"/>
              </a:spcAft>
              <a:buClrTx/>
              <a:buSzTx/>
              <a:buFontTx/>
            </a:pPr>
            <a:r>
              <a:rPr lang="zh-CN" altLang="en-US" sz="2800" b="1" dirty="0">
                <a:latin typeface="楷体" panose="02010609060101010101" charset="-122"/>
                <a:ea typeface="楷体" panose="02010609060101010101" charset="-122"/>
                <a:sym typeface="+mn-ea"/>
              </a:rPr>
              <a:t>第五节 中国要素份额形成机制分解</a:t>
            </a:r>
          </a:p>
        </p:txBody>
      </p:sp>
      <p:sp>
        <p:nvSpPr>
          <p:cNvPr id="4" name="圆角矩形 14">
            <a:extLst>
              <a:ext uri="{FF2B5EF4-FFF2-40B4-BE49-F238E27FC236}">
                <a16:creationId xmlns:a16="http://schemas.microsoft.com/office/drawing/2014/main" id="{572C3B5B-AA18-7857-1282-280F24432EC8}"/>
              </a:ext>
            </a:extLst>
          </p:cNvPr>
          <p:cNvSpPr/>
          <p:nvPr/>
        </p:nvSpPr>
        <p:spPr>
          <a:xfrm>
            <a:off x="2649366" y="5552422"/>
            <a:ext cx="8809355" cy="702785"/>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第六节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主要结论</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640080" y="771525"/>
            <a:ext cx="7917180" cy="6642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（一）与美国</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sym typeface="+mn-ea"/>
              </a:rPr>
              <a:t>BEA</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数据比较</a:t>
            </a:r>
          </a:p>
          <a:p>
            <a:pPr indent="252095" algn="just" defTabSz="266700" fontAlgn="auto">
              <a:lnSpc>
                <a:spcPts val="4000"/>
              </a:lnSpc>
              <a:spcBef>
                <a:spcPts val="700"/>
              </a:spcBef>
            </a:pP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4" y="123644"/>
            <a:ext cx="5571763"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三、中外行业初次分配结构比较</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pic>
        <p:nvPicPr>
          <p:cNvPr id="4" name="图片 3">
            <a:extLst>
              <a:ext uri="{FF2B5EF4-FFF2-40B4-BE49-F238E27FC236}">
                <a16:creationId xmlns:a16="http://schemas.microsoft.com/office/drawing/2014/main" id="{33313B7C-AEB4-84E0-D6DA-F48AAAEAC6E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0872" y="2897312"/>
            <a:ext cx="11330306" cy="3698697"/>
          </a:xfrm>
          <a:prstGeom prst="rect">
            <a:avLst/>
          </a:prstGeom>
          <a:noFill/>
          <a:ln>
            <a:noFill/>
          </a:ln>
        </p:spPr>
      </p:pic>
      <p:sp>
        <p:nvSpPr>
          <p:cNvPr id="6" name="文本框 5">
            <a:extLst>
              <a:ext uri="{FF2B5EF4-FFF2-40B4-BE49-F238E27FC236}">
                <a16:creationId xmlns:a16="http://schemas.microsoft.com/office/drawing/2014/main" id="{61854CB9-3B08-0C36-4A89-07AC8CE39763}"/>
              </a:ext>
            </a:extLst>
          </p:cNvPr>
          <p:cNvSpPr txBox="1"/>
          <p:nvPr/>
        </p:nvSpPr>
        <p:spPr>
          <a:xfrm>
            <a:off x="640080" y="1338444"/>
            <a:ext cx="11432055" cy="1200329"/>
          </a:xfrm>
          <a:prstGeom prst="rect">
            <a:avLst/>
          </a:prstGeom>
          <a:noFill/>
        </p:spPr>
        <p:txBody>
          <a:bodyPr wrap="square">
            <a:spAutoFit/>
          </a:bodyPr>
          <a:lstStyle/>
          <a:p>
            <a:pPr indent="304800" algn="just">
              <a:buNone/>
            </a:pPr>
            <a:r>
              <a:rPr lang="en-US" altLang="zh-CN" sz="2400" kern="100" dirty="0">
                <a:effectLst/>
                <a:latin typeface="华文楷体" panose="02010600040101010101" pitchFamily="2" charset="-122"/>
                <a:ea typeface="华文楷体" panose="02010600040101010101" pitchFamily="2" charset="-122"/>
              </a:rPr>
              <a:t>    </a:t>
            </a:r>
            <a:r>
              <a:rPr lang="zh-CN" altLang="zh-CN" sz="2400" kern="100" dirty="0">
                <a:effectLst/>
                <a:latin typeface="华文楷体" panose="02010600040101010101" pitchFamily="2" charset="-122"/>
                <a:ea typeface="华文楷体" panose="02010600040101010101" pitchFamily="2" charset="-122"/>
              </a:rPr>
              <a:t>暂不考虑核算数据可比性，根据表</a:t>
            </a:r>
            <a:r>
              <a:rPr lang="en-US" altLang="zh-CN" sz="2400" kern="100" dirty="0">
                <a:effectLst/>
                <a:latin typeface="华文楷体" panose="02010600040101010101" pitchFamily="2" charset="-122"/>
                <a:ea typeface="华文楷体" panose="02010600040101010101" pitchFamily="2" charset="-122"/>
              </a:rPr>
              <a:t>5.5</a:t>
            </a:r>
            <a:r>
              <a:rPr lang="zh-CN" altLang="zh-CN" sz="2400" kern="100" dirty="0">
                <a:effectLst/>
                <a:latin typeface="华文楷体" panose="02010600040101010101" pitchFamily="2" charset="-122"/>
                <a:ea typeface="华文楷体" panose="02010600040101010101" pitchFamily="2" charset="-122"/>
              </a:rPr>
              <a:t>和表</a:t>
            </a:r>
            <a:r>
              <a:rPr lang="en-US" altLang="zh-CN" sz="2400" kern="100" dirty="0">
                <a:effectLst/>
                <a:latin typeface="华文楷体" panose="02010600040101010101" pitchFamily="2" charset="-122"/>
                <a:ea typeface="华文楷体" panose="02010600040101010101" pitchFamily="2" charset="-122"/>
              </a:rPr>
              <a:t>5.10</a:t>
            </a:r>
            <a:r>
              <a:rPr lang="zh-CN" altLang="zh-CN" sz="2400" kern="100" dirty="0">
                <a:effectLst/>
                <a:latin typeface="华文楷体" panose="02010600040101010101" pitchFamily="2" charset="-122"/>
                <a:ea typeface="华文楷体" panose="02010600040101010101" pitchFamily="2" charset="-122"/>
              </a:rPr>
              <a:t>数据，对中美两国行业初次分配结构做初步比较。两国国民经济初次分配结构接近，差异主要体现于政府参与初次分配的程度：美国</a:t>
            </a:r>
            <a:r>
              <a:rPr lang="en-US" altLang="zh-CN" sz="2400" kern="100" dirty="0" err="1">
                <a:effectLst/>
                <a:latin typeface="华文楷体" panose="02010600040101010101" pitchFamily="2" charset="-122"/>
                <a:ea typeface="华文楷体" panose="02010600040101010101" pitchFamily="2" charset="-122"/>
              </a:rPr>
              <a:t>ntp</a:t>
            </a:r>
            <a:r>
              <a:rPr lang="zh-CN" altLang="zh-CN" sz="2400" kern="100" dirty="0">
                <a:effectLst/>
                <a:latin typeface="华文楷体" panose="02010600040101010101" pitchFamily="2" charset="-122"/>
                <a:ea typeface="华文楷体" panose="02010600040101010101" pitchFamily="2" charset="-122"/>
              </a:rPr>
              <a:t>长期处于</a:t>
            </a:r>
            <a:r>
              <a:rPr lang="en-US" altLang="zh-CN" sz="2400" kern="100" dirty="0">
                <a:effectLst/>
                <a:latin typeface="华文楷体" panose="02010600040101010101" pitchFamily="2" charset="-122"/>
                <a:ea typeface="华文楷体" panose="02010600040101010101" pitchFamily="2" charset="-122"/>
              </a:rPr>
              <a:t>0.07</a:t>
            </a:r>
            <a:r>
              <a:rPr lang="zh-CN" altLang="zh-CN" sz="2400" kern="100" dirty="0">
                <a:effectLst/>
                <a:latin typeface="华文楷体" panose="02010600040101010101" pitchFamily="2" charset="-122"/>
                <a:ea typeface="华文楷体" panose="02010600040101010101" pitchFamily="2" charset="-122"/>
              </a:rPr>
              <a:t>上下，约为中国的一半。</a:t>
            </a:r>
          </a:p>
        </p:txBody>
      </p:sp>
      <p:sp>
        <p:nvSpPr>
          <p:cNvPr id="10" name="文本框 9">
            <a:extLst>
              <a:ext uri="{FF2B5EF4-FFF2-40B4-BE49-F238E27FC236}">
                <a16:creationId xmlns:a16="http://schemas.microsoft.com/office/drawing/2014/main" id="{C3CF12A3-116A-6254-603E-232213E06FED}"/>
              </a:ext>
            </a:extLst>
          </p:cNvPr>
          <p:cNvSpPr txBox="1"/>
          <p:nvPr/>
        </p:nvSpPr>
        <p:spPr>
          <a:xfrm>
            <a:off x="2982931" y="2456550"/>
            <a:ext cx="6226138" cy="440762"/>
          </a:xfrm>
          <a:prstGeom prst="rect">
            <a:avLst/>
          </a:prstGeom>
          <a:noFill/>
        </p:spPr>
        <p:txBody>
          <a:bodyPr wrap="square">
            <a:spAutoFit/>
          </a:bodyPr>
          <a:lstStyle/>
          <a:p>
            <a:pPr algn="ctr">
              <a:lnSpc>
                <a:spcPct val="120000"/>
              </a:lnSpc>
              <a:spcBef>
                <a:spcPts val="600"/>
              </a:spcBef>
              <a:buNone/>
            </a:pPr>
            <a:r>
              <a:rPr lang="zh-CN" altLang="zh-CN" sz="2000" b="1" kern="100" dirty="0">
                <a:latin typeface="华文楷体" panose="02010600040101010101" pitchFamily="2" charset="-122"/>
                <a:ea typeface="华文楷体" panose="02010600040101010101" pitchFamily="2" charset="-122"/>
              </a:rPr>
              <a:t>表</a:t>
            </a:r>
            <a:r>
              <a:rPr lang="en-US" altLang="zh-CN" sz="2000" b="1" kern="100" dirty="0">
                <a:latin typeface="华文楷体" panose="02010600040101010101" pitchFamily="2" charset="-122"/>
                <a:ea typeface="华文楷体" panose="02010600040101010101" pitchFamily="2" charset="-122"/>
              </a:rPr>
              <a:t>5.10  </a:t>
            </a:r>
            <a:r>
              <a:rPr lang="zh-CN" altLang="zh-CN" sz="2000" b="1" kern="100" dirty="0">
                <a:latin typeface="华文楷体" panose="02010600040101010101" pitchFamily="2" charset="-122"/>
                <a:ea typeface="华文楷体" panose="02010600040101010101" pitchFamily="2" charset="-122"/>
              </a:rPr>
              <a:t>美国初次分配结构：基于</a:t>
            </a:r>
            <a:r>
              <a:rPr lang="en-US" altLang="zh-CN" sz="2000" b="1" kern="100" dirty="0">
                <a:latin typeface="华文楷体" panose="02010600040101010101" pitchFamily="2" charset="-122"/>
                <a:ea typeface="华文楷体" panose="02010600040101010101" pitchFamily="2" charset="-122"/>
              </a:rPr>
              <a:t>BEA</a:t>
            </a:r>
            <a:r>
              <a:rPr lang="zh-CN" altLang="zh-CN" sz="2000" b="1" kern="100" dirty="0">
                <a:latin typeface="华文楷体" panose="02010600040101010101" pitchFamily="2" charset="-122"/>
                <a:ea typeface="华文楷体" panose="02010600040101010101" pitchFamily="2" charset="-122"/>
              </a:rPr>
              <a:t>数据</a:t>
            </a:r>
          </a:p>
        </p:txBody>
      </p:sp>
      <p:sp>
        <p:nvSpPr>
          <p:cNvPr id="11" name="文本框 10">
            <a:extLst>
              <a:ext uri="{FF2B5EF4-FFF2-40B4-BE49-F238E27FC236}">
                <a16:creationId xmlns:a16="http://schemas.microsoft.com/office/drawing/2014/main" id="{7D67F205-FD8A-05A7-B0F0-2969DC1F094E}"/>
              </a:ext>
            </a:extLst>
          </p:cNvPr>
          <p:cNvSpPr txBox="1"/>
          <p:nvPr/>
        </p:nvSpPr>
        <p:spPr>
          <a:xfrm>
            <a:off x="11228294" y="6596009"/>
            <a:ext cx="1196788" cy="369332"/>
          </a:xfrm>
          <a:prstGeom prst="rect">
            <a:avLst/>
          </a:prstGeom>
          <a:noFill/>
        </p:spPr>
        <p:txBody>
          <a:bodyPr wrap="square">
            <a:spAutoFit/>
          </a:bodyPr>
          <a:lstStyle/>
          <a:p>
            <a:fld id="{9A0DB2DC-4C9A-4742-B13C-FB6460FD3503}" type="slidenum">
              <a:rPr lang="zh-CN" altLang="en-US" sz="1800" smtClean="0">
                <a:solidFill>
                  <a:schemeClr val="tx1"/>
                </a:solidFill>
              </a:rPr>
              <a:pPr/>
              <a:t>19</a:t>
            </a:fld>
            <a:endParaRPr lang="zh-CN" altLang="en-US" sz="18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E8687-0E4F-58ED-920D-901177E68B9D}"/>
            </a:ext>
          </a:extLst>
        </p:cNvPr>
        <p:cNvGrpSpPr/>
        <p:nvPr/>
      </p:nvGrpSpPr>
      <p:grpSpPr>
        <a:xfrm>
          <a:off x="0" y="0"/>
          <a:ext cx="0" cy="0"/>
          <a:chOff x="0" y="0"/>
          <a:chExt cx="0" cy="0"/>
        </a:xfrm>
      </p:grpSpPr>
      <p:sp>
        <p:nvSpPr>
          <p:cNvPr id="8" name="Text Box 4">
            <a:extLst>
              <a:ext uri="{FF2B5EF4-FFF2-40B4-BE49-F238E27FC236}">
                <a16:creationId xmlns:a16="http://schemas.microsoft.com/office/drawing/2014/main" id="{767C0CC6-06CD-CFD2-F2B8-E0B5D0B989F2}"/>
              </a:ext>
            </a:extLst>
          </p:cNvPr>
          <p:cNvSpPr txBox="1">
            <a:spLocks noChangeArrowheads="1"/>
          </p:cNvSpPr>
          <p:nvPr/>
        </p:nvSpPr>
        <p:spPr bwMode="auto">
          <a:xfrm>
            <a:off x="640080" y="771525"/>
            <a:ext cx="7917180" cy="6642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（二）与</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sym typeface="+mn-ea"/>
              </a:rPr>
              <a:t>EU-KLEMS</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数据比较</a:t>
            </a:r>
          </a:p>
          <a:p>
            <a:pPr indent="252095" algn="just" defTabSz="266700" fontAlgn="auto">
              <a:lnSpc>
                <a:spcPts val="4000"/>
              </a:lnSpc>
              <a:spcBef>
                <a:spcPts val="700"/>
              </a:spcBef>
            </a:pP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a:extLst>
              <a:ext uri="{FF2B5EF4-FFF2-40B4-BE49-F238E27FC236}">
                <a16:creationId xmlns:a16="http://schemas.microsoft.com/office/drawing/2014/main" id="{C08E99CE-898C-88EA-6A07-211122807139}"/>
              </a:ext>
            </a:extLst>
          </p:cNvPr>
          <p:cNvSpPr>
            <a:spLocks noChangeArrowheads="1"/>
          </p:cNvSpPr>
          <p:nvPr/>
        </p:nvSpPr>
        <p:spPr bwMode="auto">
          <a:xfrm>
            <a:off x="861694" y="123644"/>
            <a:ext cx="5571763"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三、中外行业初次分配结构比较</a:t>
            </a:r>
          </a:p>
        </p:txBody>
      </p:sp>
      <p:sp>
        <p:nvSpPr>
          <p:cNvPr id="2" name="矩形 1">
            <a:extLst>
              <a:ext uri="{FF2B5EF4-FFF2-40B4-BE49-F238E27FC236}">
                <a16:creationId xmlns:a16="http://schemas.microsoft.com/office/drawing/2014/main" id="{8E1E4167-A146-9F21-C534-ED6ACB0C8C6F}"/>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6" name="文本框 5">
            <a:extLst>
              <a:ext uri="{FF2B5EF4-FFF2-40B4-BE49-F238E27FC236}">
                <a16:creationId xmlns:a16="http://schemas.microsoft.com/office/drawing/2014/main" id="{D237EC31-3D60-C74D-9B0E-DEED30BD5EEE}"/>
              </a:ext>
            </a:extLst>
          </p:cNvPr>
          <p:cNvSpPr txBox="1"/>
          <p:nvPr/>
        </p:nvSpPr>
        <p:spPr>
          <a:xfrm>
            <a:off x="640080" y="1338444"/>
            <a:ext cx="11432055" cy="2177904"/>
          </a:xfrm>
          <a:prstGeom prst="rect">
            <a:avLst/>
          </a:prstGeom>
          <a:noFill/>
        </p:spPr>
        <p:txBody>
          <a:bodyPr wrap="square">
            <a:spAutoFit/>
          </a:bodyPr>
          <a:lstStyle/>
          <a:p>
            <a:pPr indent="558000" algn="just">
              <a:lnSpc>
                <a:spcPct val="114000"/>
              </a:lnSpc>
              <a:buNone/>
            </a:pPr>
            <a:r>
              <a:rPr lang="zh-CN" altLang="en-US" sz="2400" kern="100" dirty="0">
                <a:effectLst/>
                <a:latin typeface="华文楷体" panose="02010600040101010101" pitchFamily="2" charset="-122"/>
                <a:ea typeface="华文楷体" panose="02010600040101010101" pitchFamily="2" charset="-122"/>
              </a:rPr>
              <a:t>中国</a:t>
            </a:r>
            <a:r>
              <a:rPr lang="en-US" altLang="zh-CN" sz="2400" kern="100" dirty="0" err="1">
                <a:effectLst/>
                <a:latin typeface="华文楷体" panose="02010600040101010101" pitchFamily="2" charset="-122"/>
                <a:ea typeface="华文楷体" panose="02010600040101010101" pitchFamily="2" charset="-122"/>
              </a:rPr>
              <a:t>ntp</a:t>
            </a:r>
            <a:r>
              <a:rPr lang="zh-CN" altLang="en-US" sz="2400" kern="100" dirty="0">
                <a:effectLst/>
                <a:latin typeface="华文楷体" panose="02010600040101010101" pitchFamily="2" charset="-122"/>
                <a:ea typeface="华文楷体" panose="02010600040101010101" pitchFamily="2" charset="-122"/>
              </a:rPr>
              <a:t>明显高于美国和日本，更远高于欧盟各国。中国与欧美各国</a:t>
            </a:r>
            <a:r>
              <a:rPr lang="en-US" altLang="zh-CN" sz="2400" kern="100" dirty="0" err="1">
                <a:effectLst/>
                <a:latin typeface="华文楷体" panose="02010600040101010101" pitchFamily="2" charset="-122"/>
                <a:ea typeface="华文楷体" panose="02010600040101010101" pitchFamily="2" charset="-122"/>
              </a:rPr>
              <a:t>ntp</a:t>
            </a:r>
            <a:r>
              <a:rPr lang="zh-CN" altLang="en-US" sz="2400" kern="100" dirty="0">
                <a:effectLst/>
                <a:latin typeface="华文楷体" panose="02010600040101010101" pitchFamily="2" charset="-122"/>
                <a:ea typeface="华文楷体" panose="02010600040101010101" pitchFamily="2" charset="-122"/>
              </a:rPr>
              <a:t>之间的差异，不仅体现在国民经济层面，同样体现在各行业之中。表</a:t>
            </a:r>
            <a:r>
              <a:rPr lang="en-US" altLang="zh-CN" sz="2400" kern="100" dirty="0">
                <a:effectLst/>
                <a:latin typeface="华文楷体" panose="02010600040101010101" pitchFamily="2" charset="-122"/>
                <a:ea typeface="华文楷体" panose="02010600040101010101" pitchFamily="2" charset="-122"/>
              </a:rPr>
              <a:t>5.11</a:t>
            </a:r>
            <a:r>
              <a:rPr lang="zh-CN" altLang="en-US" sz="2400" kern="100" dirty="0">
                <a:effectLst/>
                <a:latin typeface="华文楷体" panose="02010600040101010101" pitchFamily="2" charset="-122"/>
                <a:ea typeface="华文楷体" panose="02010600040101010101" pitchFamily="2" charset="-122"/>
              </a:rPr>
              <a:t>显示，中国农业</a:t>
            </a:r>
            <a:r>
              <a:rPr lang="en-US" altLang="zh-CN" sz="2400" kern="100" dirty="0" err="1">
                <a:effectLst/>
                <a:latin typeface="华文楷体" panose="02010600040101010101" pitchFamily="2" charset="-122"/>
                <a:ea typeface="华文楷体" panose="02010600040101010101" pitchFamily="2" charset="-122"/>
              </a:rPr>
              <a:t>ntp</a:t>
            </a:r>
            <a:r>
              <a:rPr lang="zh-CN" altLang="en-US" sz="2400" kern="100" dirty="0">
                <a:effectLst/>
                <a:latin typeface="华文楷体" panose="02010600040101010101" pitchFamily="2" charset="-122"/>
                <a:ea typeface="华文楷体" panose="02010600040101010101" pitchFamily="2" charset="-122"/>
              </a:rPr>
              <a:t>略高于日本，但与美国和欧盟大量的农业补贴导致的负值</a:t>
            </a:r>
            <a:r>
              <a:rPr lang="en-US" altLang="zh-CN" sz="2400" kern="100" dirty="0" err="1">
                <a:effectLst/>
                <a:latin typeface="华文楷体" panose="02010600040101010101" pitchFamily="2" charset="-122"/>
                <a:ea typeface="华文楷体" panose="02010600040101010101" pitchFamily="2" charset="-122"/>
              </a:rPr>
              <a:t>ntp</a:t>
            </a:r>
            <a:r>
              <a:rPr lang="zh-CN" altLang="en-US" sz="2400" kern="100" dirty="0">
                <a:effectLst/>
                <a:latin typeface="华文楷体" panose="02010600040101010101" pitchFamily="2" charset="-122"/>
                <a:ea typeface="华文楷体" panose="02010600040101010101" pitchFamily="2" charset="-122"/>
              </a:rPr>
              <a:t>形成强烈反差；中国工业</a:t>
            </a:r>
            <a:r>
              <a:rPr lang="en-US" altLang="zh-CN" sz="2400" kern="100" dirty="0" err="1">
                <a:effectLst/>
                <a:latin typeface="华文楷体" panose="02010600040101010101" pitchFamily="2" charset="-122"/>
                <a:ea typeface="华文楷体" panose="02010600040101010101" pitchFamily="2" charset="-122"/>
              </a:rPr>
              <a:t>ntp</a:t>
            </a:r>
            <a:r>
              <a:rPr lang="zh-CN" altLang="en-US" sz="2400" kern="100" dirty="0">
                <a:effectLst/>
                <a:latin typeface="华文楷体" panose="02010600040101010101" pitchFamily="2" charset="-122"/>
                <a:ea typeface="华文楷体" panose="02010600040101010101" pitchFamily="2" charset="-122"/>
              </a:rPr>
              <a:t>接近日本的</a:t>
            </a:r>
            <a:r>
              <a:rPr lang="en-US" altLang="zh-CN" sz="2400" kern="100" dirty="0">
                <a:effectLst/>
                <a:latin typeface="华文楷体" panose="02010600040101010101" pitchFamily="2" charset="-122"/>
                <a:ea typeface="华文楷体" panose="02010600040101010101" pitchFamily="2" charset="-122"/>
              </a:rPr>
              <a:t>2</a:t>
            </a:r>
            <a:r>
              <a:rPr lang="zh-CN" altLang="en-US" sz="2400" kern="100" dirty="0">
                <a:effectLst/>
                <a:latin typeface="华文楷体" panose="02010600040101010101" pitchFamily="2" charset="-122"/>
                <a:ea typeface="华文楷体" panose="02010600040101010101" pitchFamily="2" charset="-122"/>
              </a:rPr>
              <a:t>倍，美国的</a:t>
            </a:r>
            <a:r>
              <a:rPr lang="en-US" altLang="zh-CN" sz="2400" kern="100" dirty="0">
                <a:effectLst/>
                <a:latin typeface="华文楷体" panose="02010600040101010101" pitchFamily="2" charset="-122"/>
                <a:ea typeface="华文楷体" panose="02010600040101010101" pitchFamily="2" charset="-122"/>
              </a:rPr>
              <a:t>4</a:t>
            </a:r>
            <a:r>
              <a:rPr lang="zh-CN" altLang="en-US" sz="2400" kern="100" dirty="0">
                <a:effectLst/>
                <a:latin typeface="华文楷体" panose="02010600040101010101" pitchFamily="2" charset="-122"/>
                <a:ea typeface="华文楷体" panose="02010600040101010101" pitchFamily="2" charset="-122"/>
              </a:rPr>
              <a:t>倍，几乎为欧盟国家的</a:t>
            </a:r>
            <a:r>
              <a:rPr lang="en-US" altLang="zh-CN" sz="2400" kern="100" dirty="0">
                <a:effectLst/>
                <a:latin typeface="华文楷体" panose="02010600040101010101" pitchFamily="2" charset="-122"/>
                <a:ea typeface="华文楷体" panose="02010600040101010101" pitchFamily="2" charset="-122"/>
              </a:rPr>
              <a:t>10</a:t>
            </a:r>
            <a:r>
              <a:rPr lang="zh-CN" altLang="en-US" sz="2400" kern="100" dirty="0">
                <a:effectLst/>
                <a:latin typeface="华文楷体" panose="02010600040101010101" pitchFamily="2" charset="-122"/>
                <a:ea typeface="华文楷体" panose="02010600040101010101" pitchFamily="2" charset="-122"/>
              </a:rPr>
              <a:t>倍；建筑业</a:t>
            </a:r>
            <a:r>
              <a:rPr lang="en-US" altLang="zh-CN" sz="2400" kern="100" dirty="0" err="1">
                <a:effectLst/>
                <a:latin typeface="华文楷体" panose="02010600040101010101" pitchFamily="2" charset="-122"/>
                <a:ea typeface="华文楷体" panose="02010600040101010101" pitchFamily="2" charset="-122"/>
              </a:rPr>
              <a:t>ntp</a:t>
            </a:r>
            <a:r>
              <a:rPr lang="zh-CN" altLang="en-US" sz="2400" kern="100" dirty="0">
                <a:effectLst/>
                <a:latin typeface="华文楷体" panose="02010600040101010101" pitchFamily="2" charset="-122"/>
                <a:ea typeface="华文楷体" panose="02010600040101010101" pitchFamily="2" charset="-122"/>
              </a:rPr>
              <a:t>为日本的</a:t>
            </a:r>
            <a:r>
              <a:rPr lang="en-US" altLang="zh-CN" sz="2400" kern="100" dirty="0">
                <a:effectLst/>
                <a:latin typeface="华文楷体" panose="02010600040101010101" pitchFamily="2" charset="-122"/>
                <a:ea typeface="华文楷体" panose="02010600040101010101" pitchFamily="2" charset="-122"/>
              </a:rPr>
              <a:t>3</a:t>
            </a:r>
            <a:r>
              <a:rPr lang="zh-CN" altLang="en-US" sz="2400" kern="100" dirty="0">
                <a:effectLst/>
                <a:latin typeface="华文楷体" panose="02010600040101010101" pitchFamily="2" charset="-122"/>
                <a:ea typeface="华文楷体" panose="02010600040101010101" pitchFamily="2" charset="-122"/>
              </a:rPr>
              <a:t>倍，美国和欧盟的</a:t>
            </a:r>
            <a:r>
              <a:rPr lang="en-US" altLang="zh-CN" sz="2400" kern="100" dirty="0">
                <a:effectLst/>
                <a:latin typeface="华文楷体" panose="02010600040101010101" pitchFamily="2" charset="-122"/>
                <a:ea typeface="华文楷体" panose="02010600040101010101" pitchFamily="2" charset="-122"/>
              </a:rPr>
              <a:t>10</a:t>
            </a:r>
            <a:r>
              <a:rPr lang="zh-CN" altLang="en-US" sz="2400" kern="100" dirty="0">
                <a:effectLst/>
                <a:latin typeface="华文楷体" panose="02010600040101010101" pitchFamily="2" charset="-122"/>
                <a:ea typeface="华文楷体" panose="02010600040101010101" pitchFamily="2" charset="-122"/>
              </a:rPr>
              <a:t>倍；第三产业</a:t>
            </a:r>
            <a:r>
              <a:rPr lang="en-US" altLang="zh-CN" sz="2400" kern="100" dirty="0" err="1">
                <a:effectLst/>
                <a:latin typeface="华文楷体" panose="02010600040101010101" pitchFamily="2" charset="-122"/>
                <a:ea typeface="华文楷体" panose="02010600040101010101" pitchFamily="2" charset="-122"/>
              </a:rPr>
              <a:t>ntp</a:t>
            </a:r>
            <a:r>
              <a:rPr lang="zh-CN" altLang="en-US" sz="2400" kern="100" dirty="0">
                <a:effectLst/>
                <a:latin typeface="华文楷体" panose="02010600040101010101" pitchFamily="2" charset="-122"/>
                <a:ea typeface="华文楷体" panose="02010600040101010101" pitchFamily="2" charset="-122"/>
              </a:rPr>
              <a:t>为美国</a:t>
            </a:r>
            <a:r>
              <a:rPr lang="en-US" altLang="zh-CN" sz="2400" kern="100" dirty="0">
                <a:effectLst/>
                <a:latin typeface="华文楷体" panose="02010600040101010101" pitchFamily="2" charset="-122"/>
                <a:ea typeface="华文楷体" panose="02010600040101010101" pitchFamily="2" charset="-122"/>
              </a:rPr>
              <a:t>1.5</a:t>
            </a:r>
            <a:r>
              <a:rPr lang="zh-CN" altLang="en-US" sz="2400" kern="100" dirty="0">
                <a:effectLst/>
                <a:latin typeface="华文楷体" panose="02010600040101010101" pitchFamily="2" charset="-122"/>
                <a:ea typeface="华文楷体" panose="02010600040101010101" pitchFamily="2" charset="-122"/>
              </a:rPr>
              <a:t>倍，日本的</a:t>
            </a:r>
            <a:r>
              <a:rPr lang="en-US" altLang="zh-CN" sz="2400" kern="100" dirty="0">
                <a:effectLst/>
                <a:latin typeface="华文楷体" panose="02010600040101010101" pitchFamily="2" charset="-122"/>
                <a:ea typeface="华文楷体" panose="02010600040101010101" pitchFamily="2" charset="-122"/>
              </a:rPr>
              <a:t>2.5</a:t>
            </a:r>
            <a:r>
              <a:rPr lang="zh-CN" altLang="en-US" sz="2400" kern="100" dirty="0">
                <a:effectLst/>
                <a:latin typeface="华文楷体" panose="02010600040101010101" pitchFamily="2" charset="-122"/>
                <a:ea typeface="华文楷体" panose="02010600040101010101" pitchFamily="2" charset="-122"/>
              </a:rPr>
              <a:t>倍和欧盟的</a:t>
            </a:r>
            <a:r>
              <a:rPr lang="en-US" altLang="zh-CN" sz="2400" kern="100" dirty="0">
                <a:effectLst/>
                <a:latin typeface="华文楷体" panose="02010600040101010101" pitchFamily="2" charset="-122"/>
                <a:ea typeface="华文楷体" panose="02010600040101010101" pitchFamily="2" charset="-122"/>
              </a:rPr>
              <a:t>8</a:t>
            </a:r>
            <a:r>
              <a:rPr lang="zh-CN" altLang="en-US" sz="2400" kern="100" dirty="0">
                <a:effectLst/>
                <a:latin typeface="华文楷体" panose="02010600040101010101" pitchFamily="2" charset="-122"/>
                <a:ea typeface="华文楷体" panose="02010600040101010101" pitchFamily="2" charset="-122"/>
              </a:rPr>
              <a:t>倍。</a:t>
            </a:r>
            <a:endParaRPr lang="zh-CN" altLang="zh-CN" sz="2400" kern="100" dirty="0">
              <a:effectLst/>
              <a:latin typeface="华文楷体" panose="02010600040101010101" pitchFamily="2" charset="-122"/>
              <a:ea typeface="华文楷体" panose="02010600040101010101" pitchFamily="2" charset="-122"/>
            </a:endParaRPr>
          </a:p>
        </p:txBody>
      </p:sp>
      <p:sp>
        <p:nvSpPr>
          <p:cNvPr id="10" name="文本框 9">
            <a:extLst>
              <a:ext uri="{FF2B5EF4-FFF2-40B4-BE49-F238E27FC236}">
                <a16:creationId xmlns:a16="http://schemas.microsoft.com/office/drawing/2014/main" id="{7B84D975-4241-8156-2635-A8445B2CEED5}"/>
              </a:ext>
            </a:extLst>
          </p:cNvPr>
          <p:cNvSpPr txBox="1"/>
          <p:nvPr/>
        </p:nvSpPr>
        <p:spPr>
          <a:xfrm>
            <a:off x="2982931" y="3448889"/>
            <a:ext cx="6226138" cy="440762"/>
          </a:xfrm>
          <a:prstGeom prst="rect">
            <a:avLst/>
          </a:prstGeom>
          <a:noFill/>
        </p:spPr>
        <p:txBody>
          <a:bodyPr wrap="square">
            <a:spAutoFit/>
          </a:bodyPr>
          <a:lstStyle/>
          <a:p>
            <a:pPr algn="ctr">
              <a:lnSpc>
                <a:spcPct val="120000"/>
              </a:lnSpc>
              <a:spcBef>
                <a:spcPts val="600"/>
              </a:spcBef>
              <a:buNone/>
            </a:pPr>
            <a:r>
              <a:rPr lang="zh-CN" altLang="en-US" sz="2000" b="1" kern="100" dirty="0">
                <a:latin typeface="华文楷体" panose="02010600040101010101" pitchFamily="2" charset="-122"/>
                <a:ea typeface="华文楷体" panose="02010600040101010101" pitchFamily="2" charset="-122"/>
              </a:rPr>
              <a:t>表</a:t>
            </a:r>
            <a:r>
              <a:rPr lang="en-US" altLang="zh-CN" sz="2000" b="1" kern="100" dirty="0">
                <a:latin typeface="华文楷体" panose="02010600040101010101" pitchFamily="2" charset="-122"/>
                <a:ea typeface="华文楷体" panose="02010600040101010101" pitchFamily="2" charset="-122"/>
              </a:rPr>
              <a:t>5.11  </a:t>
            </a:r>
            <a:r>
              <a:rPr lang="zh-CN" altLang="en-US" sz="2000" b="1" kern="100" dirty="0">
                <a:latin typeface="华文楷体" panose="02010600040101010101" pitchFamily="2" charset="-122"/>
                <a:ea typeface="华文楷体" panose="02010600040101010101" pitchFamily="2" charset="-122"/>
              </a:rPr>
              <a:t>中外行业</a:t>
            </a:r>
            <a:r>
              <a:rPr lang="en-US" altLang="zh-CN" sz="2000" b="1" kern="100" dirty="0" err="1">
                <a:latin typeface="华文楷体" panose="02010600040101010101" pitchFamily="2" charset="-122"/>
                <a:ea typeface="华文楷体" panose="02010600040101010101" pitchFamily="2" charset="-122"/>
              </a:rPr>
              <a:t>ntp</a:t>
            </a:r>
            <a:r>
              <a:rPr lang="zh-CN" altLang="en-US" sz="2000" b="1" kern="100" dirty="0">
                <a:latin typeface="华文楷体" panose="02010600040101010101" pitchFamily="2" charset="-122"/>
                <a:ea typeface="华文楷体" panose="02010600040101010101" pitchFamily="2" charset="-122"/>
              </a:rPr>
              <a:t>差异比较</a:t>
            </a:r>
            <a:endParaRPr lang="zh-CN" altLang="zh-CN" sz="2000" b="1" kern="100" dirty="0">
              <a:latin typeface="华文楷体" panose="02010600040101010101" pitchFamily="2" charset="-122"/>
              <a:ea typeface="华文楷体" panose="02010600040101010101" pitchFamily="2" charset="-122"/>
            </a:endParaRPr>
          </a:p>
        </p:txBody>
      </p:sp>
      <p:pic>
        <p:nvPicPr>
          <p:cNvPr id="5" name="图片 4">
            <a:extLst>
              <a:ext uri="{FF2B5EF4-FFF2-40B4-BE49-F238E27FC236}">
                <a16:creationId xmlns:a16="http://schemas.microsoft.com/office/drawing/2014/main" id="{F90295BD-0F9E-1529-9613-1D634E41D0DF}"/>
              </a:ext>
            </a:extLst>
          </p:cNvPr>
          <p:cNvPicPr>
            <a:picLocks noChangeAspect="1"/>
          </p:cNvPicPr>
          <p:nvPr/>
        </p:nvPicPr>
        <p:blipFill>
          <a:blip r:embed="rId2"/>
          <a:stretch>
            <a:fillRect/>
          </a:stretch>
        </p:blipFill>
        <p:spPr>
          <a:xfrm>
            <a:off x="861694" y="3828026"/>
            <a:ext cx="10833409" cy="2716612"/>
          </a:xfrm>
          <a:prstGeom prst="rect">
            <a:avLst/>
          </a:prstGeom>
        </p:spPr>
      </p:pic>
      <p:sp>
        <p:nvSpPr>
          <p:cNvPr id="4" name="文本框 3">
            <a:extLst>
              <a:ext uri="{FF2B5EF4-FFF2-40B4-BE49-F238E27FC236}">
                <a16:creationId xmlns:a16="http://schemas.microsoft.com/office/drawing/2014/main" id="{22F6464B-8B60-0E8F-8EA7-CFC008278C5E}"/>
              </a:ext>
            </a:extLst>
          </p:cNvPr>
          <p:cNvSpPr txBox="1"/>
          <p:nvPr/>
        </p:nvSpPr>
        <p:spPr>
          <a:xfrm>
            <a:off x="11330306" y="6544638"/>
            <a:ext cx="1058918" cy="369332"/>
          </a:xfrm>
          <a:prstGeom prst="rect">
            <a:avLst/>
          </a:prstGeom>
          <a:noFill/>
        </p:spPr>
        <p:txBody>
          <a:bodyPr wrap="square">
            <a:spAutoFit/>
          </a:bodyPr>
          <a:lstStyle/>
          <a:p>
            <a:fld id="{9A0DB2DC-4C9A-4742-B13C-FB6460FD3503}" type="slidenum">
              <a:rPr lang="zh-CN" altLang="en-US" sz="1800" smtClean="0">
                <a:solidFill>
                  <a:schemeClr val="tx1"/>
                </a:solidFill>
              </a:rPr>
              <a:pPr/>
              <a:t>20</a:t>
            </a:fld>
            <a:endParaRPr lang="zh-CN" altLang="en-US" sz="1800" dirty="0">
              <a:solidFill>
                <a:schemeClr val="tx1"/>
              </a:solidFill>
            </a:endParaRPr>
          </a:p>
        </p:txBody>
      </p:sp>
    </p:spTree>
    <p:extLst>
      <p:ext uri="{BB962C8B-B14F-4D97-AF65-F5344CB8AC3E}">
        <p14:creationId xmlns:p14="http://schemas.microsoft.com/office/powerpoint/2010/main" val="236447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57EED4-02EC-A22B-C3B2-22FF8733B952}"/>
            </a:ext>
          </a:extLst>
        </p:cNvPr>
        <p:cNvGrpSpPr/>
        <p:nvPr/>
      </p:nvGrpSpPr>
      <p:grpSpPr>
        <a:xfrm>
          <a:off x="0" y="0"/>
          <a:ext cx="0" cy="0"/>
          <a:chOff x="0" y="0"/>
          <a:chExt cx="0" cy="0"/>
        </a:xfrm>
      </p:grpSpPr>
      <p:sp>
        <p:nvSpPr>
          <p:cNvPr id="8" name="Text Box 4">
            <a:extLst>
              <a:ext uri="{FF2B5EF4-FFF2-40B4-BE49-F238E27FC236}">
                <a16:creationId xmlns:a16="http://schemas.microsoft.com/office/drawing/2014/main" id="{E0B3BEEB-1A48-673F-2339-C1C36AFE31C2}"/>
              </a:ext>
            </a:extLst>
          </p:cNvPr>
          <p:cNvSpPr txBox="1">
            <a:spLocks noChangeArrowheads="1"/>
          </p:cNvSpPr>
          <p:nvPr/>
        </p:nvSpPr>
        <p:spPr bwMode="auto">
          <a:xfrm>
            <a:off x="640080" y="771525"/>
            <a:ext cx="7917180" cy="6642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（二）与</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sym typeface="+mn-ea"/>
              </a:rPr>
              <a:t>EU-KLEMS</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数据比较</a:t>
            </a:r>
          </a:p>
          <a:p>
            <a:pPr indent="252095" algn="just" defTabSz="266700" fontAlgn="auto">
              <a:lnSpc>
                <a:spcPts val="4000"/>
              </a:lnSpc>
              <a:spcBef>
                <a:spcPts val="700"/>
              </a:spcBef>
            </a:pP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a:extLst>
              <a:ext uri="{FF2B5EF4-FFF2-40B4-BE49-F238E27FC236}">
                <a16:creationId xmlns:a16="http://schemas.microsoft.com/office/drawing/2014/main" id="{8D37231A-90D2-9960-A9AD-A54D9902BF09}"/>
              </a:ext>
            </a:extLst>
          </p:cNvPr>
          <p:cNvSpPr>
            <a:spLocks noChangeArrowheads="1"/>
          </p:cNvSpPr>
          <p:nvPr/>
        </p:nvSpPr>
        <p:spPr bwMode="auto">
          <a:xfrm>
            <a:off x="861694" y="123644"/>
            <a:ext cx="5571763"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三、中外行业初次分配结构比较</a:t>
            </a:r>
          </a:p>
        </p:txBody>
      </p:sp>
      <p:sp>
        <p:nvSpPr>
          <p:cNvPr id="2" name="矩形 1">
            <a:extLst>
              <a:ext uri="{FF2B5EF4-FFF2-40B4-BE49-F238E27FC236}">
                <a16:creationId xmlns:a16="http://schemas.microsoft.com/office/drawing/2014/main" id="{B2A8C151-C03B-86BD-A9A9-F71B0CD87017}"/>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6" name="文本框 5">
            <a:extLst>
              <a:ext uri="{FF2B5EF4-FFF2-40B4-BE49-F238E27FC236}">
                <a16:creationId xmlns:a16="http://schemas.microsoft.com/office/drawing/2014/main" id="{97D91CC4-AA0E-7DA9-4358-BAC21CC9DAB1}"/>
              </a:ext>
            </a:extLst>
          </p:cNvPr>
          <p:cNvSpPr txBox="1"/>
          <p:nvPr/>
        </p:nvSpPr>
        <p:spPr>
          <a:xfrm>
            <a:off x="640080" y="1338444"/>
            <a:ext cx="11432055" cy="1543243"/>
          </a:xfrm>
          <a:prstGeom prst="rect">
            <a:avLst/>
          </a:prstGeom>
          <a:noFill/>
        </p:spPr>
        <p:txBody>
          <a:bodyPr wrap="square">
            <a:spAutoFit/>
          </a:bodyPr>
          <a:lstStyle/>
          <a:p>
            <a:pPr indent="558000" algn="just">
              <a:lnSpc>
                <a:spcPct val="114000"/>
              </a:lnSpc>
              <a:buNone/>
            </a:pPr>
            <a:r>
              <a:rPr lang="zh-CN" altLang="en-US" sz="2800" kern="100" dirty="0">
                <a:effectLst/>
                <a:latin typeface="华文楷体" panose="02010600040101010101" pitchFamily="2" charset="-122"/>
                <a:ea typeface="华文楷体" panose="02010600040101010101" pitchFamily="2" charset="-122"/>
              </a:rPr>
              <a:t>表</a:t>
            </a:r>
            <a:r>
              <a:rPr lang="en-US" altLang="zh-CN" sz="2800" kern="100" dirty="0">
                <a:effectLst/>
                <a:latin typeface="华文楷体" panose="02010600040101010101" pitchFamily="2" charset="-122"/>
                <a:ea typeface="华文楷体" panose="02010600040101010101" pitchFamily="2" charset="-122"/>
              </a:rPr>
              <a:t>5.12</a:t>
            </a:r>
            <a:r>
              <a:rPr lang="zh-CN" altLang="en-US" sz="2800" kern="100" dirty="0">
                <a:effectLst/>
                <a:latin typeface="华文楷体" panose="02010600040101010101" pitchFamily="2" charset="-122"/>
                <a:ea typeface="华文楷体" panose="02010600040101010101" pitchFamily="2" charset="-122"/>
              </a:rPr>
              <a:t>显示，差异主要集中于农业。中国非农产业</a:t>
            </a:r>
            <a:r>
              <a:rPr lang="en-US" altLang="zh-CN" sz="2800" kern="100" dirty="0">
                <a:effectLst/>
                <a:latin typeface="华文楷体" panose="02010600040101010101" pitchFamily="2" charset="-122"/>
                <a:ea typeface="华文楷体" panose="02010600040101010101" pitchFamily="2" charset="-122"/>
              </a:rPr>
              <a:t>SL</a:t>
            </a:r>
            <a:r>
              <a:rPr lang="zh-CN" altLang="en-US" sz="2800" kern="100" dirty="0">
                <a:effectLst/>
                <a:latin typeface="华文楷体" panose="02010600040101010101" pitchFamily="2" charset="-122"/>
                <a:ea typeface="华文楷体" panose="02010600040101010101" pitchFamily="2" charset="-122"/>
              </a:rPr>
              <a:t>略低于欧盟的发展中国家，但与美国、日本和欧盟发达国家存在一定差距，该差异主要由工业和第三产业引起。</a:t>
            </a:r>
            <a:endParaRPr lang="zh-CN" altLang="zh-CN" sz="2800" kern="100" dirty="0">
              <a:effectLst/>
              <a:latin typeface="华文楷体" panose="02010600040101010101" pitchFamily="2" charset="-122"/>
              <a:ea typeface="华文楷体" panose="02010600040101010101" pitchFamily="2" charset="-122"/>
            </a:endParaRPr>
          </a:p>
        </p:txBody>
      </p:sp>
      <p:sp>
        <p:nvSpPr>
          <p:cNvPr id="10" name="文本框 9">
            <a:extLst>
              <a:ext uri="{FF2B5EF4-FFF2-40B4-BE49-F238E27FC236}">
                <a16:creationId xmlns:a16="http://schemas.microsoft.com/office/drawing/2014/main" id="{C11E2AE2-0855-54C1-2B07-4D2CE02AD272}"/>
              </a:ext>
            </a:extLst>
          </p:cNvPr>
          <p:cNvSpPr txBox="1"/>
          <p:nvPr/>
        </p:nvSpPr>
        <p:spPr>
          <a:xfrm>
            <a:off x="2797996" y="2881687"/>
            <a:ext cx="6226138" cy="440762"/>
          </a:xfrm>
          <a:prstGeom prst="rect">
            <a:avLst/>
          </a:prstGeom>
          <a:noFill/>
        </p:spPr>
        <p:txBody>
          <a:bodyPr wrap="square">
            <a:spAutoFit/>
          </a:bodyPr>
          <a:lstStyle/>
          <a:p>
            <a:pPr algn="ctr">
              <a:lnSpc>
                <a:spcPct val="120000"/>
              </a:lnSpc>
              <a:spcBef>
                <a:spcPts val="600"/>
              </a:spcBef>
              <a:buNone/>
            </a:pPr>
            <a:r>
              <a:rPr lang="zh-CN" altLang="en-US" sz="2000" b="1" kern="100" dirty="0">
                <a:latin typeface="华文楷体" panose="02010600040101010101" pitchFamily="2" charset="-122"/>
                <a:ea typeface="华文楷体" panose="02010600040101010101" pitchFamily="2" charset="-122"/>
              </a:rPr>
              <a:t>表</a:t>
            </a:r>
            <a:r>
              <a:rPr lang="en-US" altLang="zh-CN" sz="2000" b="1" kern="100" dirty="0">
                <a:latin typeface="华文楷体" panose="02010600040101010101" pitchFamily="2" charset="-122"/>
                <a:ea typeface="华文楷体" panose="02010600040101010101" pitchFamily="2" charset="-122"/>
              </a:rPr>
              <a:t>5.12  </a:t>
            </a:r>
            <a:r>
              <a:rPr lang="zh-CN" altLang="en-US" sz="2000" b="1" kern="100" dirty="0">
                <a:latin typeface="华文楷体" panose="02010600040101010101" pitchFamily="2" charset="-122"/>
                <a:ea typeface="华文楷体" panose="02010600040101010101" pitchFamily="2" charset="-122"/>
              </a:rPr>
              <a:t>中外行业</a:t>
            </a:r>
            <a:r>
              <a:rPr lang="en-US" altLang="zh-CN" sz="2000" b="1" kern="100" dirty="0">
                <a:latin typeface="华文楷体" panose="02010600040101010101" pitchFamily="2" charset="-122"/>
                <a:ea typeface="华文楷体" panose="02010600040101010101" pitchFamily="2" charset="-122"/>
              </a:rPr>
              <a:t>SL</a:t>
            </a:r>
            <a:r>
              <a:rPr lang="zh-CN" altLang="en-US" sz="2000" b="1" kern="100" dirty="0">
                <a:latin typeface="华文楷体" panose="02010600040101010101" pitchFamily="2" charset="-122"/>
                <a:ea typeface="华文楷体" panose="02010600040101010101" pitchFamily="2" charset="-122"/>
              </a:rPr>
              <a:t>差异比较：调整之前</a:t>
            </a:r>
            <a:endParaRPr lang="zh-CN" altLang="zh-CN" sz="2000" b="1" kern="100" dirty="0">
              <a:latin typeface="华文楷体" panose="02010600040101010101" pitchFamily="2" charset="-122"/>
              <a:ea typeface="华文楷体" panose="02010600040101010101" pitchFamily="2" charset="-122"/>
            </a:endParaRPr>
          </a:p>
        </p:txBody>
      </p:sp>
      <p:pic>
        <p:nvPicPr>
          <p:cNvPr id="4" name="图片 3">
            <a:extLst>
              <a:ext uri="{FF2B5EF4-FFF2-40B4-BE49-F238E27FC236}">
                <a16:creationId xmlns:a16="http://schemas.microsoft.com/office/drawing/2014/main" id="{70062853-D1ED-1D32-6044-3FA5285BD785}"/>
              </a:ext>
            </a:extLst>
          </p:cNvPr>
          <p:cNvPicPr>
            <a:picLocks noChangeAspect="1"/>
          </p:cNvPicPr>
          <p:nvPr/>
        </p:nvPicPr>
        <p:blipFill>
          <a:blip r:embed="rId2"/>
          <a:stretch>
            <a:fillRect/>
          </a:stretch>
        </p:blipFill>
        <p:spPr>
          <a:xfrm>
            <a:off x="861694" y="3278461"/>
            <a:ext cx="11210441" cy="3286725"/>
          </a:xfrm>
          <a:prstGeom prst="rect">
            <a:avLst/>
          </a:prstGeom>
        </p:spPr>
      </p:pic>
      <p:sp>
        <p:nvSpPr>
          <p:cNvPr id="5" name="文本框 4">
            <a:extLst>
              <a:ext uri="{FF2B5EF4-FFF2-40B4-BE49-F238E27FC236}">
                <a16:creationId xmlns:a16="http://schemas.microsoft.com/office/drawing/2014/main" id="{84AA3008-4011-92A2-CB29-22A6BB6582E4}"/>
              </a:ext>
            </a:extLst>
          </p:cNvPr>
          <p:cNvSpPr txBox="1"/>
          <p:nvPr/>
        </p:nvSpPr>
        <p:spPr>
          <a:xfrm>
            <a:off x="10945906" y="6562565"/>
            <a:ext cx="6185646" cy="369332"/>
          </a:xfrm>
          <a:prstGeom prst="rect">
            <a:avLst/>
          </a:prstGeom>
          <a:noFill/>
        </p:spPr>
        <p:txBody>
          <a:bodyPr wrap="square">
            <a:spAutoFit/>
          </a:bodyPr>
          <a:lstStyle/>
          <a:p>
            <a:fld id="{9A0DB2DC-4C9A-4742-B13C-FB6460FD3503}" type="slidenum">
              <a:rPr lang="zh-CN" altLang="en-US" sz="1800" smtClean="0">
                <a:solidFill>
                  <a:schemeClr val="tx1"/>
                </a:solidFill>
              </a:rPr>
              <a:pPr/>
              <a:t>21</a:t>
            </a:fld>
            <a:endParaRPr lang="zh-CN" altLang="en-US" sz="1800" dirty="0">
              <a:solidFill>
                <a:schemeClr val="tx1"/>
              </a:solidFill>
            </a:endParaRPr>
          </a:p>
        </p:txBody>
      </p:sp>
    </p:spTree>
    <p:extLst>
      <p:ext uri="{BB962C8B-B14F-4D97-AF65-F5344CB8AC3E}">
        <p14:creationId xmlns:p14="http://schemas.microsoft.com/office/powerpoint/2010/main" val="3578517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81DD5-F6D7-BE8A-6857-3E116ED351AB}"/>
            </a:ext>
          </a:extLst>
        </p:cNvPr>
        <p:cNvGrpSpPr/>
        <p:nvPr/>
      </p:nvGrpSpPr>
      <p:grpSpPr>
        <a:xfrm>
          <a:off x="0" y="0"/>
          <a:ext cx="0" cy="0"/>
          <a:chOff x="0" y="0"/>
          <a:chExt cx="0" cy="0"/>
        </a:xfrm>
      </p:grpSpPr>
      <p:sp>
        <p:nvSpPr>
          <p:cNvPr id="8" name="Text Box 4">
            <a:extLst>
              <a:ext uri="{FF2B5EF4-FFF2-40B4-BE49-F238E27FC236}">
                <a16:creationId xmlns:a16="http://schemas.microsoft.com/office/drawing/2014/main" id="{1629661E-010D-EE71-9C7B-2D9A4AE17C59}"/>
              </a:ext>
            </a:extLst>
          </p:cNvPr>
          <p:cNvSpPr txBox="1">
            <a:spLocks noChangeArrowheads="1"/>
          </p:cNvSpPr>
          <p:nvPr/>
        </p:nvSpPr>
        <p:spPr bwMode="auto">
          <a:xfrm>
            <a:off x="640080" y="771525"/>
            <a:ext cx="7917180" cy="6642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（二）与</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sym typeface="+mn-ea"/>
              </a:rPr>
              <a:t>EU-KLEMS</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数据比较</a:t>
            </a:r>
          </a:p>
          <a:p>
            <a:pPr indent="252095" algn="just" defTabSz="266700" fontAlgn="auto">
              <a:lnSpc>
                <a:spcPts val="4000"/>
              </a:lnSpc>
              <a:spcBef>
                <a:spcPts val="700"/>
              </a:spcBef>
            </a:pP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a:extLst>
              <a:ext uri="{FF2B5EF4-FFF2-40B4-BE49-F238E27FC236}">
                <a16:creationId xmlns:a16="http://schemas.microsoft.com/office/drawing/2014/main" id="{4DE6E51B-21EA-AA66-2004-244F3910A09D}"/>
              </a:ext>
            </a:extLst>
          </p:cNvPr>
          <p:cNvSpPr>
            <a:spLocks noChangeArrowheads="1"/>
          </p:cNvSpPr>
          <p:nvPr/>
        </p:nvSpPr>
        <p:spPr bwMode="auto">
          <a:xfrm>
            <a:off x="861694" y="123644"/>
            <a:ext cx="5571763"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三、中外行业初次分配结构比较</a:t>
            </a:r>
          </a:p>
        </p:txBody>
      </p:sp>
      <p:sp>
        <p:nvSpPr>
          <p:cNvPr id="2" name="矩形 1">
            <a:extLst>
              <a:ext uri="{FF2B5EF4-FFF2-40B4-BE49-F238E27FC236}">
                <a16:creationId xmlns:a16="http://schemas.microsoft.com/office/drawing/2014/main" id="{B4A9A6D9-7A14-3069-E85A-19F4A8EFAB60}"/>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6" name="文本框 5">
            <a:extLst>
              <a:ext uri="{FF2B5EF4-FFF2-40B4-BE49-F238E27FC236}">
                <a16:creationId xmlns:a16="http://schemas.microsoft.com/office/drawing/2014/main" id="{773F07C6-794B-D9E3-3F69-22C96FBEA632}"/>
              </a:ext>
            </a:extLst>
          </p:cNvPr>
          <p:cNvSpPr txBox="1"/>
          <p:nvPr/>
        </p:nvSpPr>
        <p:spPr>
          <a:xfrm>
            <a:off x="640080" y="1338444"/>
            <a:ext cx="11432055" cy="2034468"/>
          </a:xfrm>
          <a:prstGeom prst="rect">
            <a:avLst/>
          </a:prstGeom>
          <a:noFill/>
        </p:spPr>
        <p:txBody>
          <a:bodyPr wrap="square">
            <a:spAutoFit/>
          </a:bodyPr>
          <a:lstStyle/>
          <a:p>
            <a:pPr indent="558000" algn="just">
              <a:lnSpc>
                <a:spcPct val="114000"/>
              </a:lnSpc>
              <a:buNone/>
            </a:pPr>
            <a:r>
              <a:rPr lang="zh-CN" altLang="en-US" sz="2800" kern="100" dirty="0">
                <a:effectLst/>
                <a:latin typeface="华文楷体" panose="02010600040101010101" pitchFamily="2" charset="-122"/>
                <a:ea typeface="华文楷体" panose="02010600040101010101" pitchFamily="2" charset="-122"/>
              </a:rPr>
              <a:t>调整其他国家数据获得与中国可比的</a:t>
            </a:r>
            <a:r>
              <a:rPr lang="en-US" altLang="zh-CN" sz="2800" kern="100" dirty="0">
                <a:effectLst/>
                <a:latin typeface="华文楷体" panose="02010600040101010101" pitchFamily="2" charset="-122"/>
                <a:ea typeface="华文楷体" panose="02010600040101010101" pitchFamily="2" charset="-122"/>
              </a:rPr>
              <a:t>SL*</a:t>
            </a:r>
            <a:r>
              <a:rPr lang="zh-CN" altLang="en-US" sz="2800" kern="100" dirty="0">
                <a:effectLst/>
                <a:latin typeface="华文楷体" panose="02010600040101010101" pitchFamily="2" charset="-122"/>
                <a:ea typeface="华文楷体" panose="02010600040101010101" pitchFamily="2" charset="-122"/>
              </a:rPr>
              <a:t>后，中外行业</a:t>
            </a:r>
            <a:r>
              <a:rPr lang="en-US" altLang="zh-CN" sz="2800" kern="100" dirty="0">
                <a:effectLst/>
                <a:latin typeface="华文楷体" panose="02010600040101010101" pitchFamily="2" charset="-122"/>
                <a:ea typeface="华文楷体" panose="02010600040101010101" pitchFamily="2" charset="-122"/>
              </a:rPr>
              <a:t>SL</a:t>
            </a:r>
            <a:r>
              <a:rPr lang="zh-CN" altLang="en-US" sz="2800" kern="100" dirty="0">
                <a:effectLst/>
                <a:latin typeface="华文楷体" panose="02010600040101010101" pitchFamily="2" charset="-122"/>
                <a:ea typeface="华文楷体" panose="02010600040101010101" pitchFamily="2" charset="-122"/>
              </a:rPr>
              <a:t>差异明显增强。表</a:t>
            </a:r>
            <a:r>
              <a:rPr lang="en-US" altLang="zh-CN" sz="2800" kern="100" dirty="0">
                <a:effectLst/>
                <a:latin typeface="华文楷体" panose="02010600040101010101" pitchFamily="2" charset="-122"/>
                <a:ea typeface="华文楷体" panose="02010600040101010101" pitchFamily="2" charset="-122"/>
              </a:rPr>
              <a:t>5.13</a:t>
            </a:r>
            <a:r>
              <a:rPr lang="zh-CN" altLang="en-US" sz="2800" kern="100" dirty="0">
                <a:effectLst/>
                <a:latin typeface="华文楷体" panose="02010600040101010101" pitchFamily="2" charset="-122"/>
                <a:ea typeface="华文楷体" panose="02010600040101010101" pitchFamily="2" charset="-122"/>
              </a:rPr>
              <a:t>显示，中国第一产业</a:t>
            </a:r>
            <a:r>
              <a:rPr lang="en-US" altLang="zh-CN" sz="2800" kern="100" dirty="0">
                <a:effectLst/>
                <a:latin typeface="华文楷体" panose="02010600040101010101" pitchFamily="2" charset="-122"/>
                <a:ea typeface="华文楷体" panose="02010600040101010101" pitchFamily="2" charset="-122"/>
              </a:rPr>
              <a:t>SL</a:t>
            </a:r>
            <a:r>
              <a:rPr lang="zh-CN" altLang="en-US" sz="2800" kern="100" dirty="0">
                <a:effectLst/>
                <a:latin typeface="华文楷体" panose="02010600040101010101" pitchFamily="2" charset="-122"/>
                <a:ea typeface="华文楷体" panose="02010600040101010101" pitchFamily="2" charset="-122"/>
              </a:rPr>
              <a:t>与欧盟接近，但仍然明显高于日本和美国。中国非农产业</a:t>
            </a:r>
            <a:r>
              <a:rPr lang="en-US" altLang="zh-CN" sz="2800" kern="100" dirty="0">
                <a:effectLst/>
                <a:latin typeface="华文楷体" panose="02010600040101010101" pitchFamily="2" charset="-122"/>
                <a:ea typeface="华文楷体" panose="02010600040101010101" pitchFamily="2" charset="-122"/>
              </a:rPr>
              <a:t>SL</a:t>
            </a:r>
            <a:r>
              <a:rPr lang="zh-CN" altLang="en-US" sz="2800" kern="100" dirty="0">
                <a:effectLst/>
                <a:latin typeface="华文楷体" panose="02010600040101010101" pitchFamily="2" charset="-122"/>
                <a:ea typeface="华文楷体" panose="02010600040101010101" pitchFamily="2" charset="-122"/>
              </a:rPr>
              <a:t>明显低于发达国家，差距为</a:t>
            </a:r>
            <a:r>
              <a:rPr lang="en-US" altLang="zh-CN" sz="2800" kern="100" dirty="0">
                <a:effectLst/>
                <a:latin typeface="华文楷体" panose="02010600040101010101" pitchFamily="2" charset="-122"/>
                <a:ea typeface="华文楷体" panose="02010600040101010101" pitchFamily="2" charset="-122"/>
              </a:rPr>
              <a:t>0.15~0.2</a:t>
            </a:r>
            <a:r>
              <a:rPr lang="zh-CN" altLang="en-US" sz="2800" kern="100" dirty="0">
                <a:effectLst/>
                <a:latin typeface="华文楷体" panose="02010600040101010101" pitchFamily="2" charset="-122"/>
                <a:ea typeface="华文楷体" panose="02010600040101010101" pitchFamily="2" charset="-122"/>
              </a:rPr>
              <a:t>之间，这种差距主要来自工业和第三产业</a:t>
            </a:r>
            <a:r>
              <a:rPr lang="en-US" altLang="zh-CN" sz="2800" kern="100" dirty="0">
                <a:effectLst/>
                <a:latin typeface="华文楷体" panose="02010600040101010101" pitchFamily="2" charset="-122"/>
                <a:ea typeface="华文楷体" panose="02010600040101010101" pitchFamily="2" charset="-122"/>
              </a:rPr>
              <a:t>SL</a:t>
            </a:r>
            <a:r>
              <a:rPr lang="zh-CN" altLang="en-US" sz="2800" kern="100" dirty="0">
                <a:effectLst/>
                <a:latin typeface="华文楷体" panose="02010600040101010101" pitchFamily="2" charset="-122"/>
                <a:ea typeface="华文楷体" panose="02010600040101010101" pitchFamily="2" charset="-122"/>
              </a:rPr>
              <a:t>过低。</a:t>
            </a:r>
            <a:endParaRPr lang="zh-CN" altLang="zh-CN" sz="2800" kern="100" dirty="0">
              <a:effectLst/>
              <a:latin typeface="华文楷体" panose="02010600040101010101" pitchFamily="2" charset="-122"/>
              <a:ea typeface="华文楷体" panose="02010600040101010101" pitchFamily="2" charset="-122"/>
            </a:endParaRPr>
          </a:p>
        </p:txBody>
      </p:sp>
      <p:sp>
        <p:nvSpPr>
          <p:cNvPr id="10" name="文本框 9">
            <a:extLst>
              <a:ext uri="{FF2B5EF4-FFF2-40B4-BE49-F238E27FC236}">
                <a16:creationId xmlns:a16="http://schemas.microsoft.com/office/drawing/2014/main" id="{6E927632-4A05-23D9-0375-95C17E2DEBA8}"/>
              </a:ext>
            </a:extLst>
          </p:cNvPr>
          <p:cNvSpPr txBox="1"/>
          <p:nvPr/>
        </p:nvSpPr>
        <p:spPr>
          <a:xfrm>
            <a:off x="2982931" y="3356351"/>
            <a:ext cx="6226138" cy="440762"/>
          </a:xfrm>
          <a:prstGeom prst="rect">
            <a:avLst/>
          </a:prstGeom>
          <a:noFill/>
        </p:spPr>
        <p:txBody>
          <a:bodyPr wrap="square">
            <a:spAutoFit/>
          </a:bodyPr>
          <a:lstStyle/>
          <a:p>
            <a:pPr algn="ctr">
              <a:lnSpc>
                <a:spcPct val="120000"/>
              </a:lnSpc>
              <a:spcBef>
                <a:spcPts val="600"/>
              </a:spcBef>
              <a:buNone/>
            </a:pPr>
            <a:r>
              <a:rPr lang="zh-CN" altLang="en-US" sz="2000" b="1" kern="100" dirty="0">
                <a:latin typeface="华文楷体" panose="02010600040101010101" pitchFamily="2" charset="-122"/>
                <a:ea typeface="华文楷体" panose="02010600040101010101" pitchFamily="2" charset="-122"/>
              </a:rPr>
              <a:t>表</a:t>
            </a:r>
            <a:r>
              <a:rPr lang="en-US" altLang="zh-CN" sz="2000" b="1" kern="100" dirty="0">
                <a:latin typeface="华文楷体" panose="02010600040101010101" pitchFamily="2" charset="-122"/>
                <a:ea typeface="华文楷体" panose="02010600040101010101" pitchFamily="2" charset="-122"/>
              </a:rPr>
              <a:t>5.13  </a:t>
            </a:r>
            <a:r>
              <a:rPr lang="zh-CN" altLang="en-US" sz="2000" b="1" kern="100" dirty="0">
                <a:latin typeface="华文楷体" panose="02010600040101010101" pitchFamily="2" charset="-122"/>
                <a:ea typeface="华文楷体" panose="02010600040101010101" pitchFamily="2" charset="-122"/>
              </a:rPr>
              <a:t>中外行业</a:t>
            </a:r>
            <a:r>
              <a:rPr lang="en-US" altLang="zh-CN" sz="2000" b="1" kern="100" dirty="0">
                <a:latin typeface="华文楷体" panose="02010600040101010101" pitchFamily="2" charset="-122"/>
                <a:ea typeface="华文楷体" panose="02010600040101010101" pitchFamily="2" charset="-122"/>
              </a:rPr>
              <a:t>SL</a:t>
            </a:r>
            <a:r>
              <a:rPr lang="zh-CN" altLang="en-US" sz="2000" b="1" kern="100" dirty="0">
                <a:latin typeface="华文楷体" panose="02010600040101010101" pitchFamily="2" charset="-122"/>
                <a:ea typeface="华文楷体" panose="02010600040101010101" pitchFamily="2" charset="-122"/>
              </a:rPr>
              <a:t>差异比较：调整之后</a:t>
            </a:r>
            <a:endParaRPr lang="zh-CN" altLang="zh-CN" sz="2000" b="1" kern="100" dirty="0">
              <a:latin typeface="华文楷体" panose="02010600040101010101" pitchFamily="2" charset="-122"/>
              <a:ea typeface="华文楷体" panose="02010600040101010101" pitchFamily="2" charset="-122"/>
            </a:endParaRPr>
          </a:p>
        </p:txBody>
      </p:sp>
      <p:pic>
        <p:nvPicPr>
          <p:cNvPr id="5" name="图片 4">
            <a:extLst>
              <a:ext uri="{FF2B5EF4-FFF2-40B4-BE49-F238E27FC236}">
                <a16:creationId xmlns:a16="http://schemas.microsoft.com/office/drawing/2014/main" id="{EAD76EB2-AF7F-470E-FDA8-FE6D03C56DEB}"/>
              </a:ext>
            </a:extLst>
          </p:cNvPr>
          <p:cNvPicPr>
            <a:picLocks noChangeAspect="1"/>
          </p:cNvPicPr>
          <p:nvPr/>
        </p:nvPicPr>
        <p:blipFill>
          <a:blip r:embed="rId2"/>
          <a:stretch>
            <a:fillRect/>
          </a:stretch>
        </p:blipFill>
        <p:spPr>
          <a:xfrm>
            <a:off x="976045" y="3780551"/>
            <a:ext cx="10685124" cy="2765036"/>
          </a:xfrm>
          <a:prstGeom prst="rect">
            <a:avLst/>
          </a:prstGeom>
        </p:spPr>
      </p:pic>
      <p:sp>
        <p:nvSpPr>
          <p:cNvPr id="4" name="文本框 3">
            <a:extLst>
              <a:ext uri="{FF2B5EF4-FFF2-40B4-BE49-F238E27FC236}">
                <a16:creationId xmlns:a16="http://schemas.microsoft.com/office/drawing/2014/main" id="{2FEACDDE-9EEB-D014-ADB6-2C065650FE44}"/>
              </a:ext>
            </a:extLst>
          </p:cNvPr>
          <p:cNvSpPr txBox="1"/>
          <p:nvPr/>
        </p:nvSpPr>
        <p:spPr>
          <a:xfrm>
            <a:off x="11161059" y="6599795"/>
            <a:ext cx="6185646" cy="369332"/>
          </a:xfrm>
          <a:prstGeom prst="rect">
            <a:avLst/>
          </a:prstGeom>
          <a:noFill/>
        </p:spPr>
        <p:txBody>
          <a:bodyPr wrap="square">
            <a:spAutoFit/>
          </a:bodyPr>
          <a:lstStyle/>
          <a:p>
            <a:fld id="{9A0DB2DC-4C9A-4742-B13C-FB6460FD3503}" type="slidenum">
              <a:rPr lang="zh-CN" altLang="en-US" sz="1800" smtClean="0">
                <a:solidFill>
                  <a:schemeClr val="tx1"/>
                </a:solidFill>
              </a:rPr>
              <a:pPr/>
              <a:t>22</a:t>
            </a:fld>
            <a:endParaRPr lang="zh-CN" altLang="en-US" sz="1800" dirty="0">
              <a:solidFill>
                <a:schemeClr val="tx1"/>
              </a:solidFill>
            </a:endParaRPr>
          </a:p>
        </p:txBody>
      </p:sp>
    </p:spTree>
    <p:extLst>
      <p:ext uri="{BB962C8B-B14F-4D97-AF65-F5344CB8AC3E}">
        <p14:creationId xmlns:p14="http://schemas.microsoft.com/office/powerpoint/2010/main" val="4114312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F7E54-1240-9914-65F3-48B8D160309C}"/>
            </a:ext>
          </a:extLst>
        </p:cNvPr>
        <p:cNvGrpSpPr/>
        <p:nvPr/>
      </p:nvGrpSpPr>
      <p:grpSpPr>
        <a:xfrm>
          <a:off x="0" y="0"/>
          <a:ext cx="0" cy="0"/>
          <a:chOff x="0" y="0"/>
          <a:chExt cx="0" cy="0"/>
        </a:xfrm>
      </p:grpSpPr>
      <p:sp>
        <p:nvSpPr>
          <p:cNvPr id="8" name="Text Box 4">
            <a:extLst>
              <a:ext uri="{FF2B5EF4-FFF2-40B4-BE49-F238E27FC236}">
                <a16:creationId xmlns:a16="http://schemas.microsoft.com/office/drawing/2014/main" id="{1A560ABE-A9B0-30B8-ECE9-635284E4DA86}"/>
              </a:ext>
            </a:extLst>
          </p:cNvPr>
          <p:cNvSpPr txBox="1">
            <a:spLocks noChangeArrowheads="1"/>
          </p:cNvSpPr>
          <p:nvPr/>
        </p:nvSpPr>
        <p:spPr bwMode="auto">
          <a:xfrm>
            <a:off x="763370" y="1025525"/>
            <a:ext cx="7917180" cy="6642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（二）与</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sym typeface="+mn-ea"/>
              </a:rPr>
              <a:t>EU-KLEMS</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数据比较</a:t>
            </a:r>
          </a:p>
          <a:p>
            <a:pPr indent="252095" algn="just" defTabSz="266700" fontAlgn="auto">
              <a:lnSpc>
                <a:spcPts val="4000"/>
              </a:lnSpc>
              <a:spcBef>
                <a:spcPts val="700"/>
              </a:spcBef>
            </a:pP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a:extLst>
              <a:ext uri="{FF2B5EF4-FFF2-40B4-BE49-F238E27FC236}">
                <a16:creationId xmlns:a16="http://schemas.microsoft.com/office/drawing/2014/main" id="{BD90AF66-4121-DA0A-140F-F8A471F91BA2}"/>
              </a:ext>
            </a:extLst>
          </p:cNvPr>
          <p:cNvSpPr>
            <a:spLocks noChangeArrowheads="1"/>
          </p:cNvSpPr>
          <p:nvPr/>
        </p:nvSpPr>
        <p:spPr bwMode="auto">
          <a:xfrm>
            <a:off x="861694" y="123644"/>
            <a:ext cx="5571763"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三、中外行业初次分配结构比较</a:t>
            </a:r>
          </a:p>
        </p:txBody>
      </p:sp>
      <p:sp>
        <p:nvSpPr>
          <p:cNvPr id="2" name="矩形 1">
            <a:extLst>
              <a:ext uri="{FF2B5EF4-FFF2-40B4-BE49-F238E27FC236}">
                <a16:creationId xmlns:a16="http://schemas.microsoft.com/office/drawing/2014/main" id="{0023ED97-66AC-65EC-9C7B-BE65937F2FCE}"/>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4" name="文本框 3">
            <a:extLst>
              <a:ext uri="{FF2B5EF4-FFF2-40B4-BE49-F238E27FC236}">
                <a16:creationId xmlns:a16="http://schemas.microsoft.com/office/drawing/2014/main" id="{1C9AD7BC-6727-C516-7EDC-728E338A91AD}"/>
              </a:ext>
            </a:extLst>
          </p:cNvPr>
          <p:cNvSpPr txBox="1"/>
          <p:nvPr/>
        </p:nvSpPr>
        <p:spPr>
          <a:xfrm>
            <a:off x="1028583" y="1923713"/>
            <a:ext cx="10809748" cy="3908762"/>
          </a:xfrm>
          <a:prstGeom prst="rect">
            <a:avLst/>
          </a:prstGeom>
          <a:noFill/>
        </p:spPr>
        <p:txBody>
          <a:bodyPr wrap="square">
            <a:spAutoFit/>
          </a:bodyPr>
          <a:lstStyle/>
          <a:p>
            <a:pPr indent="457200" algn="just">
              <a:lnSpc>
                <a:spcPct val="150000"/>
              </a:lnSpc>
            </a:pPr>
            <a:r>
              <a:rPr lang="en-US" altLang="zh-CN" sz="2800" kern="100" dirty="0">
                <a:latin typeface="华文楷体" panose="02010600040101010101" pitchFamily="2" charset="-122"/>
                <a:ea typeface="华文楷体" panose="02010600040101010101" pitchFamily="2" charset="-122"/>
              </a:rPr>
              <a:t>    </a:t>
            </a:r>
            <a:r>
              <a:rPr lang="zh-CN" altLang="zh-CN" sz="2800" kern="100" dirty="0">
                <a:latin typeface="华文楷体" panose="02010600040101010101" pitchFamily="2" charset="-122"/>
                <a:ea typeface="华文楷体" panose="02010600040101010101" pitchFamily="2" charset="-122"/>
              </a:rPr>
              <a:t>总之，中国非农产业</a:t>
            </a:r>
            <a:r>
              <a:rPr lang="en-US" altLang="zh-CN" sz="2800" kern="100" dirty="0">
                <a:latin typeface="华文楷体" panose="02010600040101010101" pitchFamily="2" charset="-122"/>
                <a:ea typeface="华文楷体" panose="02010600040101010101" pitchFamily="2" charset="-122"/>
              </a:rPr>
              <a:t>SL</a:t>
            </a:r>
            <a:r>
              <a:rPr lang="zh-CN" altLang="zh-CN" sz="2800" kern="100" dirty="0">
                <a:latin typeface="华文楷体" panose="02010600040101010101" pitchFamily="2" charset="-122"/>
                <a:ea typeface="华文楷体" panose="02010600040101010101" pitchFamily="2" charset="-122"/>
              </a:rPr>
              <a:t>明显偏低，特别是工业和第三产业</a:t>
            </a:r>
            <a:r>
              <a:rPr lang="en-US" altLang="zh-CN" sz="2800" kern="100" dirty="0">
                <a:latin typeface="华文楷体" panose="02010600040101010101" pitchFamily="2" charset="-122"/>
                <a:ea typeface="华文楷体" panose="02010600040101010101" pitchFamily="2" charset="-122"/>
              </a:rPr>
              <a:t>SL</a:t>
            </a:r>
            <a:r>
              <a:rPr lang="zh-CN" altLang="zh-CN" sz="2800" kern="100" dirty="0">
                <a:latin typeface="华文楷体" panose="02010600040101010101" pitchFamily="2" charset="-122"/>
                <a:ea typeface="华文楷体" panose="02010600040101010101" pitchFamily="2" charset="-122"/>
              </a:rPr>
              <a:t>与发达国家和欧洲发展中国家差距很大。表明中国劳动者在初次分配中的相对地位偏低，这对中国真正走上可持续发展道路，实现全民共享增长成果的共同富裕构成挑战。同时，中国政府深度介入初次分配：直接影响是改变劳动和资本可以分配的资源总量；间接影响取决于政府将这些收入用于公共支出和再分配的渠道与效果。</a:t>
            </a:r>
            <a:endParaRPr lang="zh-CN" altLang="en-US" sz="2800" kern="100" dirty="0">
              <a:latin typeface="华文楷体" panose="02010600040101010101" pitchFamily="2" charset="-122"/>
              <a:ea typeface="华文楷体" panose="02010600040101010101" pitchFamily="2" charset="-122"/>
            </a:endParaRPr>
          </a:p>
        </p:txBody>
      </p:sp>
      <p:sp>
        <p:nvSpPr>
          <p:cNvPr id="5" name="文本框 4">
            <a:extLst>
              <a:ext uri="{FF2B5EF4-FFF2-40B4-BE49-F238E27FC236}">
                <a16:creationId xmlns:a16="http://schemas.microsoft.com/office/drawing/2014/main" id="{CE0A5371-8A1C-CDD3-D14E-53E3092C790D}"/>
              </a:ext>
            </a:extLst>
          </p:cNvPr>
          <p:cNvSpPr txBox="1"/>
          <p:nvPr/>
        </p:nvSpPr>
        <p:spPr>
          <a:xfrm>
            <a:off x="10941423" y="6529902"/>
            <a:ext cx="6176682" cy="369332"/>
          </a:xfrm>
          <a:prstGeom prst="rect">
            <a:avLst/>
          </a:prstGeom>
          <a:noFill/>
        </p:spPr>
        <p:txBody>
          <a:bodyPr wrap="square">
            <a:spAutoFit/>
          </a:bodyPr>
          <a:lstStyle/>
          <a:p>
            <a:fld id="{9A0DB2DC-4C9A-4742-B13C-FB6460FD3503}" type="slidenum">
              <a:rPr lang="zh-CN" altLang="en-US" sz="1800" smtClean="0">
                <a:solidFill>
                  <a:schemeClr val="tx1"/>
                </a:solidFill>
              </a:rPr>
              <a:pPr/>
              <a:t>23</a:t>
            </a:fld>
            <a:endParaRPr lang="zh-CN" altLang="en-US" sz="1800" dirty="0">
              <a:solidFill>
                <a:schemeClr val="tx1"/>
              </a:solidFill>
            </a:endParaRPr>
          </a:p>
        </p:txBody>
      </p:sp>
    </p:spTree>
    <p:extLst>
      <p:ext uri="{BB962C8B-B14F-4D97-AF65-F5344CB8AC3E}">
        <p14:creationId xmlns:p14="http://schemas.microsoft.com/office/powerpoint/2010/main" val="111009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724AF-63BC-513A-4C3B-A07B65262D56}"/>
            </a:ext>
          </a:extLst>
        </p:cNvPr>
        <p:cNvGrpSpPr/>
        <p:nvPr/>
      </p:nvGrpSpPr>
      <p:grpSpPr>
        <a:xfrm>
          <a:off x="0" y="0"/>
          <a:ext cx="0" cy="0"/>
          <a:chOff x="0" y="0"/>
          <a:chExt cx="0" cy="0"/>
        </a:xfrm>
      </p:grpSpPr>
      <p:pic>
        <p:nvPicPr>
          <p:cNvPr id="4" name="图片 3" descr="微信图片_2025-08-21_135334_841">
            <a:extLst>
              <a:ext uri="{FF2B5EF4-FFF2-40B4-BE49-F238E27FC236}">
                <a16:creationId xmlns:a16="http://schemas.microsoft.com/office/drawing/2014/main" id="{E3DA98B1-50E6-9A04-2B3E-8CB61D50F7ED}"/>
              </a:ext>
            </a:extLst>
          </p:cNvPr>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a:extLst>
              <a:ext uri="{FF2B5EF4-FFF2-40B4-BE49-F238E27FC236}">
                <a16:creationId xmlns:a16="http://schemas.microsoft.com/office/drawing/2014/main" id="{1759FF10-4651-DFAB-D06E-007B7CAD4B9E}"/>
              </a:ext>
            </a:extLst>
          </p:cNvPr>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F3A6B790-4B05-FEC4-D5B8-32EB80FBD1CE}"/>
              </a:ext>
            </a:extLst>
          </p:cNvPr>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a:extLst>
              <a:ext uri="{FF2B5EF4-FFF2-40B4-BE49-F238E27FC236}">
                <a16:creationId xmlns:a16="http://schemas.microsoft.com/office/drawing/2014/main" id="{F942B5F3-B5F4-236D-F5AF-C47E294E7510}"/>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24</a:t>
            </a:fld>
            <a:endParaRPr lang="zh-CN" altLang="en-US" sz="2000" dirty="0">
              <a:solidFill>
                <a:schemeClr val="tx1"/>
              </a:solidFill>
            </a:endParaRPr>
          </a:p>
        </p:txBody>
      </p:sp>
      <p:sp>
        <p:nvSpPr>
          <p:cNvPr id="6" name="Rectangle 4">
            <a:extLst>
              <a:ext uri="{FF2B5EF4-FFF2-40B4-BE49-F238E27FC236}">
                <a16:creationId xmlns:a16="http://schemas.microsoft.com/office/drawing/2014/main" id="{C9939A6C-5E23-EB63-45DC-560BBF9BEAD9}"/>
              </a:ext>
            </a:extLst>
          </p:cNvPr>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第四节  中外要素份额演进动态比较</a:t>
            </a:r>
          </a:p>
        </p:txBody>
      </p:sp>
      <p:sp>
        <p:nvSpPr>
          <p:cNvPr id="7" name="Rectangle 9">
            <a:extLst>
              <a:ext uri="{FF2B5EF4-FFF2-40B4-BE49-F238E27FC236}">
                <a16:creationId xmlns:a16="http://schemas.microsoft.com/office/drawing/2014/main" id="{7516304C-7C39-9302-633B-ED4C198BF961}"/>
              </a:ext>
            </a:extLst>
          </p:cNvPr>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a:t>
            </a:r>
            <a:r>
              <a:rPr lang="zh-CN"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rPr>
              <a:t>中国劳动份额变化趋势</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a:t>
            </a:r>
            <a:r>
              <a:rPr lang="zh-CN"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rPr>
              <a:t>中外要素份额演进规律对比</a:t>
            </a:r>
            <a:endParaRPr lang="en-US"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a:extLst>
              <a:ext uri="{FF2B5EF4-FFF2-40B4-BE49-F238E27FC236}">
                <a16:creationId xmlns:a16="http://schemas.microsoft.com/office/drawing/2014/main" id="{9C9060D6-D9ED-4D36-C68E-694AFE1382CC}"/>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extLst>
      <p:ext uri="{BB962C8B-B14F-4D97-AF65-F5344CB8AC3E}">
        <p14:creationId xmlns:p14="http://schemas.microsoft.com/office/powerpoint/2010/main" val="11155557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98F4D-061C-D407-64A1-2BD54951ACEE}"/>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277C2444-866C-EA9D-B2A5-84B117F220A4}"/>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8BD9FDE9-DB90-C8A4-302C-F9EC19C25B7C}"/>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54D80DCC-D746-A1D1-A23E-4A73A1333ED0}"/>
              </a:ext>
            </a:extLst>
          </p:cNvPr>
          <p:cNvSpPr txBox="1"/>
          <p:nvPr/>
        </p:nvSpPr>
        <p:spPr>
          <a:xfrm>
            <a:off x="604520" y="590550"/>
            <a:ext cx="11543030" cy="664211"/>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D6A57EFC-5597-F4C6-6A92-3CC9409A6BCF}"/>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25</a:t>
            </a:fld>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9FC489DA-7281-146E-8955-12B3A2D98CB9}"/>
              </a:ext>
            </a:extLst>
          </p:cNvPr>
          <p:cNvSpPr>
            <a:spLocks noChangeArrowheads="1"/>
          </p:cNvSpPr>
          <p:nvPr/>
        </p:nvSpPr>
        <p:spPr bwMode="auto">
          <a:xfrm>
            <a:off x="861695" y="107315"/>
            <a:ext cx="5065576"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中国劳动份额变化趋势</a:t>
            </a:r>
          </a:p>
        </p:txBody>
      </p:sp>
      <p:sp>
        <p:nvSpPr>
          <p:cNvPr id="2" name="矩形 1">
            <a:extLst>
              <a:ext uri="{FF2B5EF4-FFF2-40B4-BE49-F238E27FC236}">
                <a16:creationId xmlns:a16="http://schemas.microsoft.com/office/drawing/2014/main" id="{96B4A3C7-512F-533B-1DB8-57DFCED6AE1F}"/>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pic>
        <p:nvPicPr>
          <p:cNvPr id="4" name="图片 3">
            <a:extLst>
              <a:ext uri="{FF2B5EF4-FFF2-40B4-BE49-F238E27FC236}">
                <a16:creationId xmlns:a16="http://schemas.microsoft.com/office/drawing/2014/main" id="{0DDC41D2-593B-0166-4F78-1A7F71F1A98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1693" y="3429000"/>
            <a:ext cx="5220000" cy="2915157"/>
          </a:xfrm>
          <a:prstGeom prst="rect">
            <a:avLst/>
          </a:prstGeom>
          <a:noFill/>
          <a:ln>
            <a:noFill/>
          </a:ln>
        </p:spPr>
      </p:pic>
      <p:sp>
        <p:nvSpPr>
          <p:cNvPr id="7" name="文本框 6">
            <a:extLst>
              <a:ext uri="{FF2B5EF4-FFF2-40B4-BE49-F238E27FC236}">
                <a16:creationId xmlns:a16="http://schemas.microsoft.com/office/drawing/2014/main" id="{E1CAC521-31E0-BC2A-EA3F-80FF96881614}"/>
              </a:ext>
            </a:extLst>
          </p:cNvPr>
          <p:cNvSpPr txBox="1"/>
          <p:nvPr/>
        </p:nvSpPr>
        <p:spPr>
          <a:xfrm>
            <a:off x="263601" y="6344157"/>
            <a:ext cx="6174768" cy="369332"/>
          </a:xfrm>
          <a:prstGeom prst="rect">
            <a:avLst/>
          </a:prstGeom>
          <a:noFill/>
        </p:spPr>
        <p:txBody>
          <a:bodyPr wrap="square">
            <a:spAutoFit/>
          </a:bodyPr>
          <a:lstStyle/>
          <a:p>
            <a:pPr algn="ctr">
              <a:spcAft>
                <a:spcPts val="600"/>
              </a:spcAft>
              <a:buNone/>
            </a:pPr>
            <a:r>
              <a:rPr lang="zh-CN" altLang="zh-CN" sz="1800" b="1" kern="100" dirty="0">
                <a:effectLst/>
                <a:latin typeface="Times New Roman" panose="02020603050405020304" pitchFamily="18" charset="0"/>
                <a:ea typeface="宋体" panose="02010600030101010101" pitchFamily="2" charset="-122"/>
              </a:rPr>
              <a:t>图</a:t>
            </a:r>
            <a:r>
              <a:rPr lang="en-US" altLang="zh-CN" sz="1800" b="1" kern="100" dirty="0">
                <a:effectLst/>
                <a:latin typeface="Times New Roman" panose="02020603050405020304" pitchFamily="18" charset="0"/>
                <a:ea typeface="宋体" panose="02010600030101010101" pitchFamily="2" charset="-122"/>
              </a:rPr>
              <a:t>5.1 </a:t>
            </a:r>
            <a:r>
              <a:rPr lang="zh-CN" altLang="zh-CN" sz="1800" b="1" kern="100" dirty="0">
                <a:effectLst/>
                <a:latin typeface="Times New Roman" panose="02020603050405020304" pitchFamily="18" charset="0"/>
                <a:ea typeface="宋体" panose="02010600030101010101" pitchFamily="2" charset="-122"/>
              </a:rPr>
              <a:t>中国</a:t>
            </a:r>
            <a:r>
              <a:rPr lang="en-US" altLang="zh-CN" sz="1800" b="1" kern="100" dirty="0">
                <a:effectLst/>
                <a:latin typeface="Times New Roman" panose="02020603050405020304" pitchFamily="18" charset="0"/>
                <a:ea typeface="宋体" panose="02010600030101010101" pitchFamily="2" charset="-122"/>
              </a:rPr>
              <a:t>SL</a:t>
            </a:r>
            <a:r>
              <a:rPr lang="zh-CN" altLang="zh-CN" sz="1800" b="1" kern="100" dirty="0">
                <a:effectLst/>
                <a:latin typeface="Times New Roman" panose="02020603050405020304" pitchFamily="18" charset="0"/>
                <a:ea typeface="宋体" panose="02010600030101010101" pitchFamily="2" charset="-122"/>
              </a:rPr>
              <a:t>变化趋势：数据编接结果</a:t>
            </a:r>
            <a:endParaRPr lang="zh-CN" altLang="zh-CN" sz="1800" kern="100" dirty="0">
              <a:effectLst/>
              <a:latin typeface="Times New Roman" panose="02020603050405020304" pitchFamily="18" charset="0"/>
              <a:ea typeface="宋体" panose="02010600030101010101" pitchFamily="2" charset="-122"/>
            </a:endParaRPr>
          </a:p>
        </p:txBody>
      </p:sp>
      <p:pic>
        <p:nvPicPr>
          <p:cNvPr id="8" name="图片 7">
            <a:extLst>
              <a:ext uri="{FF2B5EF4-FFF2-40B4-BE49-F238E27FC236}">
                <a16:creationId xmlns:a16="http://schemas.microsoft.com/office/drawing/2014/main" id="{14994AAF-C893-394D-5295-59882EB5FD8C}"/>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547480" y="3429000"/>
            <a:ext cx="5220000" cy="2915157"/>
          </a:xfrm>
          <a:prstGeom prst="rect">
            <a:avLst/>
          </a:prstGeom>
          <a:noFill/>
          <a:ln>
            <a:noFill/>
          </a:ln>
        </p:spPr>
      </p:pic>
      <p:sp>
        <p:nvSpPr>
          <p:cNvPr id="12" name="文本框 11">
            <a:extLst>
              <a:ext uri="{FF2B5EF4-FFF2-40B4-BE49-F238E27FC236}">
                <a16:creationId xmlns:a16="http://schemas.microsoft.com/office/drawing/2014/main" id="{72252E8C-F04B-66DD-D7E4-43C0DE82F02F}"/>
              </a:ext>
            </a:extLst>
          </p:cNvPr>
          <p:cNvSpPr txBox="1"/>
          <p:nvPr/>
        </p:nvSpPr>
        <p:spPr>
          <a:xfrm>
            <a:off x="6135927" y="6330130"/>
            <a:ext cx="6174768" cy="369332"/>
          </a:xfrm>
          <a:prstGeom prst="rect">
            <a:avLst/>
          </a:prstGeom>
          <a:noFill/>
        </p:spPr>
        <p:txBody>
          <a:bodyPr wrap="square">
            <a:spAutoFit/>
          </a:bodyPr>
          <a:lstStyle/>
          <a:p>
            <a:pPr algn="ctr">
              <a:spcAft>
                <a:spcPts val="600"/>
              </a:spcAft>
              <a:buNone/>
            </a:pPr>
            <a:r>
              <a:rPr lang="zh-CN" altLang="zh-CN" sz="1800" b="1" kern="100" dirty="0">
                <a:effectLst/>
                <a:latin typeface="Times New Roman" panose="02020603050405020304" pitchFamily="18" charset="0"/>
                <a:ea typeface="宋体" panose="02010600030101010101" pitchFamily="2" charset="-122"/>
              </a:rPr>
              <a:t>图</a:t>
            </a:r>
            <a:r>
              <a:rPr lang="en-US" altLang="zh-CN" sz="1800" b="1" kern="100" dirty="0">
                <a:effectLst/>
                <a:latin typeface="Times New Roman" panose="02020603050405020304" pitchFamily="18" charset="0"/>
                <a:ea typeface="宋体" panose="02010600030101010101" pitchFamily="2" charset="-122"/>
              </a:rPr>
              <a:t>5.2  </a:t>
            </a:r>
            <a:r>
              <a:rPr lang="zh-CN" altLang="zh-CN" sz="1800" b="1" kern="100" dirty="0">
                <a:effectLst/>
                <a:latin typeface="Times New Roman" panose="02020603050405020304" pitchFamily="18" charset="0"/>
                <a:ea typeface="宋体" panose="02010600030101010101" pitchFamily="2" charset="-122"/>
              </a:rPr>
              <a:t>中美国民经济</a:t>
            </a:r>
            <a:r>
              <a:rPr lang="en-US" altLang="zh-CN" sz="1800" b="1" kern="100" dirty="0">
                <a:effectLst/>
                <a:latin typeface="Times New Roman" panose="02020603050405020304" pitchFamily="18" charset="0"/>
                <a:ea typeface="宋体" panose="02010600030101010101" pitchFamily="2" charset="-122"/>
              </a:rPr>
              <a:t>SL</a:t>
            </a:r>
            <a:r>
              <a:rPr lang="zh-CN" altLang="zh-CN" sz="1800" b="1" kern="100" dirty="0">
                <a:effectLst/>
                <a:latin typeface="Times New Roman" panose="02020603050405020304" pitchFamily="18" charset="0"/>
                <a:ea typeface="宋体" panose="02010600030101010101" pitchFamily="2" charset="-122"/>
              </a:rPr>
              <a:t>长期变化趋势比较</a:t>
            </a:r>
            <a:endParaRPr lang="zh-CN" altLang="zh-CN" sz="1800" kern="100" dirty="0">
              <a:effectLst/>
              <a:latin typeface="Times New Roman" panose="02020603050405020304" pitchFamily="18" charset="0"/>
              <a:ea typeface="宋体" panose="02010600030101010101" pitchFamily="2" charset="-122"/>
            </a:endParaRPr>
          </a:p>
        </p:txBody>
      </p:sp>
      <p:sp>
        <p:nvSpPr>
          <p:cNvPr id="14" name="文本框 13">
            <a:extLst>
              <a:ext uri="{FF2B5EF4-FFF2-40B4-BE49-F238E27FC236}">
                <a16:creationId xmlns:a16="http://schemas.microsoft.com/office/drawing/2014/main" id="{F07D178B-6FD2-3F67-CA6A-23E5B6204D03}"/>
              </a:ext>
            </a:extLst>
          </p:cNvPr>
          <p:cNvSpPr txBox="1"/>
          <p:nvPr/>
        </p:nvSpPr>
        <p:spPr>
          <a:xfrm>
            <a:off x="1232139" y="948124"/>
            <a:ext cx="10355341" cy="446276"/>
          </a:xfrm>
          <a:prstGeom prst="rect">
            <a:avLst/>
          </a:prstGeom>
          <a:noFill/>
        </p:spPr>
        <p:txBody>
          <a:bodyPr wrap="square">
            <a:spAutoFit/>
          </a:bodyPr>
          <a:lstStyle/>
          <a:p>
            <a:r>
              <a:rPr lang="zh-CN" altLang="zh-CN" sz="2300" kern="100" dirty="0">
                <a:effectLst/>
                <a:latin typeface="华文楷体" panose="02010600040101010101" pitchFamily="2" charset="-122"/>
                <a:ea typeface="华文楷体" panose="02010600040101010101" pitchFamily="2" charset="-122"/>
                <a:cs typeface="Times New Roman" panose="02020603050405020304" pitchFamily="18" charset="0"/>
              </a:rPr>
              <a:t>为追溯中国要素份额演进长期趋势，估算</a:t>
            </a:r>
            <a:r>
              <a:rPr lang="en-US" altLang="zh-CN" sz="2300" kern="100" dirty="0">
                <a:effectLst/>
                <a:latin typeface="华文楷体" panose="02010600040101010101" pitchFamily="2" charset="-122"/>
                <a:ea typeface="华文楷体" panose="02010600040101010101" pitchFamily="2" charset="-122"/>
              </a:rPr>
              <a:t>1952-1977</a:t>
            </a:r>
            <a:r>
              <a:rPr lang="zh-CN" altLang="zh-CN" sz="2300" kern="100" dirty="0">
                <a:effectLst/>
                <a:latin typeface="华文楷体" panose="02010600040101010101" pitchFamily="2" charset="-122"/>
                <a:ea typeface="华文楷体" panose="02010600040101010101" pitchFamily="2" charset="-122"/>
                <a:cs typeface="Times New Roman" panose="02020603050405020304" pitchFamily="18" charset="0"/>
              </a:rPr>
              <a:t>年</a:t>
            </a:r>
            <a:r>
              <a:rPr lang="en-US" altLang="zh-CN" sz="2300" kern="100" dirty="0">
                <a:effectLst/>
                <a:latin typeface="华文楷体" panose="02010600040101010101" pitchFamily="2" charset="-122"/>
                <a:ea typeface="华文楷体" panose="02010600040101010101" pitchFamily="2" charset="-122"/>
              </a:rPr>
              <a:t>SL</a:t>
            </a:r>
            <a:r>
              <a:rPr lang="zh-CN" altLang="zh-CN" sz="2300" kern="100" dirty="0">
                <a:effectLst/>
                <a:latin typeface="华文楷体" panose="02010600040101010101" pitchFamily="2" charset="-122"/>
                <a:ea typeface="华文楷体" panose="02010600040101010101" pitchFamily="2" charset="-122"/>
                <a:cs typeface="Times New Roman" panose="02020603050405020304" pitchFamily="18" charset="0"/>
              </a:rPr>
              <a:t>序列并与后期结果衔接。</a:t>
            </a:r>
            <a:endParaRPr lang="zh-CN" altLang="en-US" sz="2300" dirty="0">
              <a:latin typeface="华文楷体" panose="02010600040101010101" pitchFamily="2" charset="-122"/>
              <a:ea typeface="华文楷体" panose="02010600040101010101" pitchFamily="2" charset="-122"/>
            </a:endParaRPr>
          </a:p>
        </p:txBody>
      </p:sp>
      <p:sp>
        <p:nvSpPr>
          <p:cNvPr id="16" name="文本框 15">
            <a:extLst>
              <a:ext uri="{FF2B5EF4-FFF2-40B4-BE49-F238E27FC236}">
                <a16:creationId xmlns:a16="http://schemas.microsoft.com/office/drawing/2014/main" id="{54FC9D0D-9BA2-706D-60B5-B5F1E6D77EBB}"/>
              </a:ext>
            </a:extLst>
          </p:cNvPr>
          <p:cNvSpPr txBox="1"/>
          <p:nvPr/>
        </p:nvSpPr>
        <p:spPr>
          <a:xfrm>
            <a:off x="677585" y="2219125"/>
            <a:ext cx="11206763" cy="1154162"/>
          </a:xfrm>
          <a:prstGeom prst="rect">
            <a:avLst/>
          </a:prstGeom>
          <a:noFill/>
        </p:spPr>
        <p:txBody>
          <a:bodyPr wrap="square">
            <a:spAutoFit/>
          </a:bodyPr>
          <a:lstStyle/>
          <a:p>
            <a:pPr indent="558000" algn="just">
              <a:buNone/>
            </a:pPr>
            <a:r>
              <a:rPr lang="zh-CN" altLang="zh-CN" sz="2300" kern="100" dirty="0">
                <a:effectLst/>
                <a:latin typeface="华文楷体" panose="02010600040101010101" pitchFamily="2" charset="-122"/>
                <a:ea typeface="华文楷体" panose="02010600040101010101" pitchFamily="2" charset="-122"/>
              </a:rPr>
              <a:t>图</a:t>
            </a:r>
            <a:r>
              <a:rPr lang="en-US" altLang="zh-CN" sz="2300" kern="100" dirty="0">
                <a:effectLst/>
                <a:latin typeface="华文楷体" panose="02010600040101010101" pitchFamily="2" charset="-122"/>
                <a:ea typeface="华文楷体" panose="02010600040101010101" pitchFamily="2" charset="-122"/>
              </a:rPr>
              <a:t>5.2</a:t>
            </a:r>
            <a:r>
              <a:rPr lang="zh-CN" altLang="zh-CN" sz="2300" kern="100" dirty="0">
                <a:effectLst/>
                <a:latin typeface="华文楷体" panose="02010600040101010101" pitchFamily="2" charset="-122"/>
                <a:ea typeface="华文楷体" panose="02010600040101010101" pitchFamily="2" charset="-122"/>
              </a:rPr>
              <a:t>给出中美两国国民经济劳动份额的变化趋势。美国劳动份额较为稳定，且具有顺周期特征，劳动者能从经济繁荣中切实获益。从指标口径看，美国</a:t>
            </a:r>
            <a:r>
              <a:rPr lang="en-US" altLang="zh-CN" sz="2300" kern="100" dirty="0">
                <a:effectLst/>
                <a:latin typeface="华文楷体" panose="02010600040101010101" pitchFamily="2" charset="-122"/>
                <a:ea typeface="华文楷体" panose="02010600040101010101" pitchFamily="2" charset="-122"/>
              </a:rPr>
              <a:t>SL*</a:t>
            </a:r>
            <a:r>
              <a:rPr lang="zh-CN" altLang="zh-CN" sz="2300" kern="100" dirty="0">
                <a:effectLst/>
                <a:latin typeface="华文楷体" panose="02010600040101010101" pitchFamily="2" charset="-122"/>
                <a:ea typeface="华文楷体" panose="02010600040101010101" pitchFamily="2" charset="-122"/>
              </a:rPr>
              <a:t>与中国</a:t>
            </a:r>
            <a:r>
              <a:rPr lang="en-US" altLang="zh-CN" sz="2300" kern="100" dirty="0">
                <a:effectLst/>
                <a:latin typeface="华文楷体" panose="02010600040101010101" pitchFamily="2" charset="-122"/>
                <a:ea typeface="华文楷体" panose="02010600040101010101" pitchFamily="2" charset="-122"/>
              </a:rPr>
              <a:t>SL</a:t>
            </a:r>
            <a:r>
              <a:rPr lang="zh-CN" altLang="zh-CN" sz="2300" kern="100" dirty="0">
                <a:effectLst/>
                <a:latin typeface="华文楷体" panose="02010600040101010101" pitchFamily="2" charset="-122"/>
                <a:ea typeface="华文楷体" panose="02010600040101010101" pitchFamily="2" charset="-122"/>
              </a:rPr>
              <a:t>更具可比性，其比中国</a:t>
            </a:r>
            <a:r>
              <a:rPr lang="en-US" altLang="zh-CN" sz="2300" kern="100" dirty="0">
                <a:effectLst/>
                <a:latin typeface="华文楷体" panose="02010600040101010101" pitchFamily="2" charset="-122"/>
                <a:ea typeface="华文楷体" panose="02010600040101010101" pitchFamily="2" charset="-122"/>
              </a:rPr>
              <a:t>SL</a:t>
            </a:r>
            <a:r>
              <a:rPr lang="zh-CN" altLang="zh-CN" sz="2300" kern="100" dirty="0">
                <a:effectLst/>
                <a:latin typeface="华文楷体" panose="02010600040101010101" pitchFamily="2" charset="-122"/>
                <a:ea typeface="华文楷体" panose="02010600040101010101" pitchFamily="2" charset="-122"/>
              </a:rPr>
              <a:t>高 </a:t>
            </a:r>
            <a:r>
              <a:rPr lang="en-US" altLang="zh-CN" sz="2300" kern="100" dirty="0">
                <a:effectLst/>
                <a:latin typeface="华文楷体" panose="02010600040101010101" pitchFamily="2" charset="-122"/>
                <a:ea typeface="华文楷体" panose="02010600040101010101" pitchFamily="2" charset="-122"/>
              </a:rPr>
              <a:t>0.1</a:t>
            </a:r>
            <a:r>
              <a:rPr lang="zh-CN" altLang="zh-CN" sz="2300" kern="100" dirty="0">
                <a:effectLst/>
                <a:latin typeface="华文楷体" panose="02010600040101010101" pitchFamily="2" charset="-122"/>
                <a:ea typeface="华文楷体" panose="02010600040101010101" pitchFamily="2" charset="-122"/>
              </a:rPr>
              <a:t>以上。</a:t>
            </a:r>
          </a:p>
        </p:txBody>
      </p:sp>
      <p:sp>
        <p:nvSpPr>
          <p:cNvPr id="18" name="文本框 17">
            <a:extLst>
              <a:ext uri="{FF2B5EF4-FFF2-40B4-BE49-F238E27FC236}">
                <a16:creationId xmlns:a16="http://schemas.microsoft.com/office/drawing/2014/main" id="{A4167535-72CE-825E-AB48-B0FFF0AA5A9E}"/>
              </a:ext>
            </a:extLst>
          </p:cNvPr>
          <p:cNvSpPr txBox="1"/>
          <p:nvPr/>
        </p:nvSpPr>
        <p:spPr>
          <a:xfrm>
            <a:off x="604520" y="1437798"/>
            <a:ext cx="11128568" cy="800219"/>
          </a:xfrm>
          <a:prstGeom prst="rect">
            <a:avLst/>
          </a:prstGeom>
          <a:noFill/>
        </p:spPr>
        <p:txBody>
          <a:bodyPr wrap="square">
            <a:spAutoFit/>
          </a:bodyPr>
          <a:lstStyle/>
          <a:p>
            <a:pPr indent="558000" algn="just">
              <a:buNone/>
            </a:pPr>
            <a:r>
              <a:rPr lang="zh-CN" altLang="zh-CN" sz="2300" kern="100" dirty="0">
                <a:effectLst/>
                <a:latin typeface="华文楷体" panose="02010600040101010101" pitchFamily="2" charset="-122"/>
                <a:ea typeface="华文楷体" panose="02010600040101010101" pitchFamily="2" charset="-122"/>
              </a:rPr>
              <a:t>图</a:t>
            </a:r>
            <a:r>
              <a:rPr lang="en-US" altLang="zh-CN" sz="2300" kern="100" dirty="0">
                <a:effectLst/>
                <a:latin typeface="华文楷体" panose="02010600040101010101" pitchFamily="2" charset="-122"/>
                <a:ea typeface="华文楷体" panose="02010600040101010101" pitchFamily="2" charset="-122"/>
              </a:rPr>
              <a:t>5.1</a:t>
            </a:r>
            <a:r>
              <a:rPr lang="zh-CN" altLang="zh-CN" sz="2300" kern="100" dirty="0">
                <a:effectLst/>
                <a:latin typeface="华文楷体" panose="02010600040101010101" pitchFamily="2" charset="-122"/>
                <a:ea typeface="华文楷体" panose="02010600040101010101" pitchFamily="2" charset="-122"/>
              </a:rPr>
              <a:t>表明：计划经济时期中国国民经济</a:t>
            </a:r>
            <a:r>
              <a:rPr lang="en-US" altLang="zh-CN" sz="2300" kern="100" dirty="0">
                <a:effectLst/>
                <a:latin typeface="华文楷体" panose="02010600040101010101" pitchFamily="2" charset="-122"/>
                <a:ea typeface="华文楷体" panose="02010600040101010101" pitchFamily="2" charset="-122"/>
              </a:rPr>
              <a:t>SL</a:t>
            </a:r>
            <a:r>
              <a:rPr lang="zh-CN" altLang="zh-CN" sz="2300" kern="100" dirty="0">
                <a:effectLst/>
                <a:latin typeface="华文楷体" panose="02010600040101010101" pitchFamily="2" charset="-122"/>
                <a:ea typeface="华文楷体" panose="02010600040101010101" pitchFamily="2" charset="-122"/>
              </a:rPr>
              <a:t>反复发生剧烈波动，且总体呈下降趋势；非农产业</a:t>
            </a:r>
            <a:r>
              <a:rPr lang="en-US" altLang="zh-CN" sz="2300" kern="100" dirty="0">
                <a:effectLst/>
                <a:latin typeface="华文楷体" panose="02010600040101010101" pitchFamily="2" charset="-122"/>
                <a:ea typeface="华文楷体" panose="02010600040101010101" pitchFamily="2" charset="-122"/>
              </a:rPr>
              <a:t>SL</a:t>
            </a:r>
            <a:r>
              <a:rPr lang="zh-CN" altLang="zh-CN" sz="2300" kern="100" dirty="0">
                <a:effectLst/>
                <a:latin typeface="华文楷体" panose="02010600040101010101" pitchFamily="2" charset="-122"/>
                <a:ea typeface="华文楷体" panose="02010600040101010101" pitchFamily="2" charset="-122"/>
              </a:rPr>
              <a:t>低于国民经济</a:t>
            </a:r>
            <a:r>
              <a:rPr lang="en-US" altLang="zh-CN" sz="2300" kern="100" dirty="0">
                <a:effectLst/>
                <a:latin typeface="华文楷体" panose="02010600040101010101" pitchFamily="2" charset="-122"/>
                <a:ea typeface="华文楷体" panose="02010600040101010101" pitchFamily="2" charset="-122"/>
              </a:rPr>
              <a:t>SL</a:t>
            </a:r>
            <a:r>
              <a:rPr lang="zh-CN" altLang="zh-CN" sz="2300" kern="100" dirty="0">
                <a:effectLst/>
                <a:latin typeface="华文楷体" panose="02010600040101010101" pitchFamily="2" charset="-122"/>
                <a:ea typeface="华文楷体" panose="02010600040101010101" pitchFamily="2" charset="-122"/>
              </a:rPr>
              <a:t>，但二者具有较高同步性；农业</a:t>
            </a:r>
            <a:r>
              <a:rPr lang="en-US" altLang="zh-CN" sz="2300" kern="100" dirty="0">
                <a:effectLst/>
                <a:latin typeface="华文楷体" panose="02010600040101010101" pitchFamily="2" charset="-122"/>
                <a:ea typeface="华文楷体" panose="02010600040101010101" pitchFamily="2" charset="-122"/>
              </a:rPr>
              <a:t>SL</a:t>
            </a:r>
            <a:r>
              <a:rPr lang="zh-CN" altLang="zh-CN" sz="2300" kern="100" dirty="0">
                <a:effectLst/>
                <a:latin typeface="华文楷体" panose="02010600040101010101" pitchFamily="2" charset="-122"/>
                <a:ea typeface="华文楷体" panose="02010600040101010101" pitchFamily="2" charset="-122"/>
              </a:rPr>
              <a:t>很高，且波动较小。 </a:t>
            </a:r>
          </a:p>
        </p:txBody>
      </p:sp>
    </p:spTree>
    <p:extLst>
      <p:ext uri="{BB962C8B-B14F-4D97-AF65-F5344CB8AC3E}">
        <p14:creationId xmlns:p14="http://schemas.microsoft.com/office/powerpoint/2010/main" val="1619598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479AE-8CC0-AC76-E97E-E9C92BD80BF6}"/>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16E07E78-18E5-55FB-2DE1-30B712D13B23}"/>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57E933DF-765B-5989-8C62-7746D0571742}"/>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37B84213-F9F2-343D-81C0-4DE2AA685CF4}"/>
              </a:ext>
            </a:extLst>
          </p:cNvPr>
          <p:cNvSpPr txBox="1"/>
          <p:nvPr/>
        </p:nvSpPr>
        <p:spPr>
          <a:xfrm>
            <a:off x="604520" y="590550"/>
            <a:ext cx="11543030" cy="664211"/>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 xmlns:wpsdc="http://www.wps.cn/officeDocument/2017/drawingmlCustomData"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BCAB8F2C-9051-ACF3-BAB0-3B056853636B}"/>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26</a:t>
            </a:fld>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D6DB227F-DA64-DB20-E68E-33198F35869A}"/>
              </a:ext>
            </a:extLst>
          </p:cNvPr>
          <p:cNvSpPr>
            <a:spLocks noChangeArrowheads="1"/>
          </p:cNvSpPr>
          <p:nvPr/>
        </p:nvSpPr>
        <p:spPr bwMode="auto">
          <a:xfrm>
            <a:off x="861695" y="107315"/>
            <a:ext cx="5065576"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中国劳动份额变化趋势</a:t>
            </a:r>
          </a:p>
        </p:txBody>
      </p:sp>
      <p:sp>
        <p:nvSpPr>
          <p:cNvPr id="2" name="矩形 1">
            <a:extLst>
              <a:ext uri="{FF2B5EF4-FFF2-40B4-BE49-F238E27FC236}">
                <a16:creationId xmlns:a16="http://schemas.microsoft.com/office/drawing/2014/main" id="{60A7AC69-8158-F06D-F6FF-6C57A9969BA4}"/>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12" name="文本框 11">
            <a:extLst>
              <a:ext uri="{FF2B5EF4-FFF2-40B4-BE49-F238E27FC236}">
                <a16:creationId xmlns:a16="http://schemas.microsoft.com/office/drawing/2014/main" id="{987796AF-6DA5-21B6-5898-C423A26F2A29}"/>
              </a:ext>
            </a:extLst>
          </p:cNvPr>
          <p:cNvSpPr txBox="1"/>
          <p:nvPr/>
        </p:nvSpPr>
        <p:spPr>
          <a:xfrm>
            <a:off x="8562720" y="5759597"/>
            <a:ext cx="2256708" cy="400110"/>
          </a:xfrm>
          <a:prstGeom prst="rect">
            <a:avLst/>
          </a:prstGeom>
          <a:noFill/>
        </p:spPr>
        <p:txBody>
          <a:bodyPr wrap="square">
            <a:spAutoFit/>
          </a:bodyPr>
          <a:lstStyle/>
          <a:p>
            <a:r>
              <a:rPr lang="en-US" altLang="zh-CN" sz="2000" dirty="0"/>
              <a:t>(b) 1978-2011</a:t>
            </a:r>
            <a:r>
              <a:rPr lang="zh-CN" altLang="zh-CN" sz="2000" dirty="0"/>
              <a:t>年</a:t>
            </a:r>
          </a:p>
        </p:txBody>
      </p:sp>
      <p:sp>
        <p:nvSpPr>
          <p:cNvPr id="16" name="文本框 15">
            <a:extLst>
              <a:ext uri="{FF2B5EF4-FFF2-40B4-BE49-F238E27FC236}">
                <a16:creationId xmlns:a16="http://schemas.microsoft.com/office/drawing/2014/main" id="{4413FF40-96AD-6DB9-81F7-2F9E9E838F7F}"/>
              </a:ext>
            </a:extLst>
          </p:cNvPr>
          <p:cNvSpPr txBox="1"/>
          <p:nvPr/>
        </p:nvSpPr>
        <p:spPr>
          <a:xfrm>
            <a:off x="772653" y="1015686"/>
            <a:ext cx="11206763" cy="1508105"/>
          </a:xfrm>
          <a:prstGeom prst="rect">
            <a:avLst/>
          </a:prstGeom>
          <a:noFill/>
        </p:spPr>
        <p:txBody>
          <a:bodyPr wrap="square">
            <a:spAutoFit/>
          </a:bodyPr>
          <a:lstStyle/>
          <a:p>
            <a:pPr indent="558000" algn="just">
              <a:buNone/>
            </a:pPr>
            <a:r>
              <a:rPr lang="zh-CN" altLang="en-US" sz="2300" kern="100" dirty="0">
                <a:effectLst/>
                <a:latin typeface="华文楷体" panose="02010600040101010101" pitchFamily="2" charset="-122"/>
                <a:ea typeface="华文楷体" panose="02010600040101010101" pitchFamily="2" charset="-122"/>
              </a:rPr>
              <a:t>中国</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变化趋势迥异。首先，</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呈显著的下降趋势。其次，劳动份额与经济增长呈明显负相关关系。图</a:t>
            </a:r>
            <a:r>
              <a:rPr lang="en-US" altLang="zh-CN" sz="2300" kern="100" dirty="0">
                <a:effectLst/>
                <a:latin typeface="华文楷体" panose="02010600040101010101" pitchFamily="2" charset="-122"/>
                <a:ea typeface="华文楷体" panose="02010600040101010101" pitchFamily="2" charset="-122"/>
              </a:rPr>
              <a:t>5.3</a:t>
            </a:r>
            <a:r>
              <a:rPr lang="zh-CN" altLang="en-US" sz="2300" kern="100" dirty="0">
                <a:effectLst/>
                <a:latin typeface="华文楷体" panose="02010600040101010101" pitchFamily="2" charset="-122"/>
                <a:ea typeface="华文楷体" panose="02010600040101010101" pitchFamily="2" charset="-122"/>
              </a:rPr>
              <a:t>以主纵轴标注人均实际</a:t>
            </a:r>
            <a:r>
              <a:rPr lang="en-US" altLang="zh-CN" sz="2300" kern="100" dirty="0">
                <a:effectLst/>
                <a:latin typeface="华文楷体" panose="02010600040101010101" pitchFamily="2" charset="-122"/>
                <a:ea typeface="华文楷体" panose="02010600040101010101" pitchFamily="2" charset="-122"/>
              </a:rPr>
              <a:t>GDP</a:t>
            </a:r>
            <a:r>
              <a:rPr lang="zh-CN" altLang="en-US" sz="2300" kern="100" dirty="0">
                <a:effectLst/>
                <a:latin typeface="华文楷体" panose="02010600040101010101" pitchFamily="2" charset="-122"/>
                <a:ea typeface="华文楷体" panose="02010600040101010101" pitchFamily="2" charset="-122"/>
              </a:rPr>
              <a:t>（</a:t>
            </a:r>
            <a:r>
              <a:rPr lang="en-US" altLang="zh-CN" sz="2300" kern="100" dirty="0">
                <a:effectLst/>
                <a:latin typeface="华文楷体" panose="02010600040101010101" pitchFamily="2" charset="-122"/>
                <a:ea typeface="华文楷体" panose="02010600040101010101" pitchFamily="2" charset="-122"/>
              </a:rPr>
              <a:t>2000</a:t>
            </a:r>
            <a:r>
              <a:rPr lang="zh-CN" altLang="en-US" sz="2300" kern="100" dirty="0">
                <a:effectLst/>
                <a:latin typeface="华文楷体" panose="02010600040101010101" pitchFamily="2" charset="-122"/>
                <a:ea typeface="华文楷体" panose="02010600040101010101" pitchFamily="2" charset="-122"/>
              </a:rPr>
              <a:t>年价格，元），次纵轴标注</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，清晰展示二者关系：计划经济时期，特别是</a:t>
            </a:r>
            <a:r>
              <a:rPr lang="en-US" altLang="zh-CN" sz="2300" kern="100" dirty="0">
                <a:effectLst/>
                <a:latin typeface="华文楷体" panose="02010600040101010101" pitchFamily="2" charset="-122"/>
                <a:ea typeface="华文楷体" panose="02010600040101010101" pitchFamily="2" charset="-122"/>
              </a:rPr>
              <a:t>1957-1977</a:t>
            </a:r>
            <a:r>
              <a:rPr lang="zh-CN" altLang="en-US" sz="2300" kern="100" dirty="0">
                <a:effectLst/>
                <a:latin typeface="华文楷体" panose="02010600040101010101" pitchFamily="2" charset="-122"/>
                <a:ea typeface="华文楷体" panose="02010600040101010101" pitchFamily="2" charset="-122"/>
              </a:rPr>
              <a:t>年</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与</a:t>
            </a:r>
            <a:r>
              <a:rPr lang="en-US" altLang="zh-CN" sz="2300" kern="100" dirty="0">
                <a:effectLst/>
                <a:latin typeface="华文楷体" panose="02010600040101010101" pitchFamily="2" charset="-122"/>
                <a:ea typeface="华文楷体" panose="02010600040101010101" pitchFamily="2" charset="-122"/>
              </a:rPr>
              <a:t>y</a:t>
            </a:r>
            <a:r>
              <a:rPr lang="zh-CN" altLang="en-US" sz="2300" kern="100" dirty="0">
                <a:effectLst/>
                <a:latin typeface="华文楷体" panose="02010600040101010101" pitchFamily="2" charset="-122"/>
                <a:ea typeface="华文楷体" panose="02010600040101010101" pitchFamily="2" charset="-122"/>
              </a:rPr>
              <a:t>呈极强反向变动关系；</a:t>
            </a:r>
            <a:r>
              <a:rPr lang="en-US" altLang="zh-CN" sz="2300" kern="100" dirty="0">
                <a:effectLst/>
                <a:latin typeface="华文楷体" panose="02010600040101010101" pitchFamily="2" charset="-122"/>
                <a:ea typeface="华文楷体" panose="02010600040101010101" pitchFamily="2" charset="-122"/>
              </a:rPr>
              <a:t>1978</a:t>
            </a:r>
            <a:r>
              <a:rPr lang="zh-CN" altLang="en-US" sz="2300" kern="100" dirty="0">
                <a:effectLst/>
                <a:latin typeface="华文楷体" panose="02010600040101010101" pitchFamily="2" charset="-122"/>
                <a:ea typeface="华文楷体" panose="02010600040101010101" pitchFamily="2" charset="-122"/>
              </a:rPr>
              <a:t>年以来</a:t>
            </a:r>
            <a:r>
              <a:rPr lang="en-US" altLang="zh-CN" sz="2300" kern="100" dirty="0">
                <a:effectLst/>
                <a:latin typeface="华文楷体" panose="02010600040101010101" pitchFamily="2" charset="-122"/>
                <a:ea typeface="华文楷体" panose="02010600040101010101" pitchFamily="2" charset="-122"/>
              </a:rPr>
              <a:t>y</a:t>
            </a:r>
            <a:r>
              <a:rPr lang="zh-CN" altLang="en-US" sz="2300" kern="100" dirty="0">
                <a:effectLst/>
                <a:latin typeface="华文楷体" panose="02010600040101010101" pitchFamily="2" charset="-122"/>
                <a:ea typeface="华文楷体" panose="02010600040101010101" pitchFamily="2" charset="-122"/>
              </a:rPr>
              <a:t>持续快速增长，而</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稳中有降，二者呈轻微反向变动关系。</a:t>
            </a:r>
            <a:endParaRPr lang="zh-CN" altLang="zh-CN" sz="2300" kern="100" dirty="0">
              <a:effectLst/>
              <a:latin typeface="华文楷体" panose="02010600040101010101" pitchFamily="2" charset="-122"/>
              <a:ea typeface="华文楷体" panose="02010600040101010101" pitchFamily="2" charset="-122"/>
            </a:endParaRPr>
          </a:p>
        </p:txBody>
      </p:sp>
      <p:pic>
        <p:nvPicPr>
          <p:cNvPr id="5" name="图片 4">
            <a:extLst>
              <a:ext uri="{FF2B5EF4-FFF2-40B4-BE49-F238E27FC236}">
                <a16:creationId xmlns:a16="http://schemas.microsoft.com/office/drawing/2014/main" id="{F021218D-736C-FCD3-E9F8-44AFA66BD6EE}"/>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800811" y="2592475"/>
            <a:ext cx="5400000" cy="3240000"/>
          </a:xfrm>
          <a:prstGeom prst="rect">
            <a:avLst/>
          </a:prstGeom>
          <a:noFill/>
          <a:ln>
            <a:noFill/>
          </a:ln>
        </p:spPr>
      </p:pic>
      <p:pic>
        <p:nvPicPr>
          <p:cNvPr id="10" name="图片 9">
            <a:extLst>
              <a:ext uri="{FF2B5EF4-FFF2-40B4-BE49-F238E27FC236}">
                <a16:creationId xmlns:a16="http://schemas.microsoft.com/office/drawing/2014/main" id="{94C7F569-1178-13F1-2277-695D033F7E75}"/>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567761" y="2592475"/>
            <a:ext cx="5400000" cy="3240000"/>
          </a:xfrm>
          <a:prstGeom prst="rect">
            <a:avLst/>
          </a:prstGeom>
          <a:noFill/>
          <a:ln>
            <a:noFill/>
          </a:ln>
        </p:spPr>
      </p:pic>
      <p:sp>
        <p:nvSpPr>
          <p:cNvPr id="15" name="文本框 14">
            <a:extLst>
              <a:ext uri="{FF2B5EF4-FFF2-40B4-BE49-F238E27FC236}">
                <a16:creationId xmlns:a16="http://schemas.microsoft.com/office/drawing/2014/main" id="{69A2D53B-B9A4-AE99-8E5F-F50050993D97}"/>
              </a:ext>
            </a:extLst>
          </p:cNvPr>
          <p:cNvSpPr txBox="1"/>
          <p:nvPr/>
        </p:nvSpPr>
        <p:spPr>
          <a:xfrm>
            <a:off x="3007179" y="6249677"/>
            <a:ext cx="6177642" cy="369332"/>
          </a:xfrm>
          <a:prstGeom prst="rect">
            <a:avLst/>
          </a:prstGeom>
          <a:noFill/>
        </p:spPr>
        <p:txBody>
          <a:bodyPr wrap="square">
            <a:spAutoFit/>
          </a:bodyPr>
          <a:lstStyle/>
          <a:p>
            <a:pPr algn="ctr">
              <a:spcAft>
                <a:spcPts val="600"/>
              </a:spcAft>
              <a:buNone/>
            </a:pPr>
            <a:r>
              <a:rPr lang="zh-CN" altLang="zh-CN" sz="1800" b="1" kern="100" dirty="0">
                <a:effectLst/>
                <a:latin typeface="Times New Roman" panose="02020603050405020304" pitchFamily="18" charset="0"/>
                <a:ea typeface="宋体" panose="02010600030101010101" pitchFamily="2" charset="-122"/>
              </a:rPr>
              <a:t>图</a:t>
            </a:r>
            <a:r>
              <a:rPr lang="en-US" altLang="zh-CN" sz="1800" b="1" kern="100" dirty="0">
                <a:effectLst/>
                <a:latin typeface="Times New Roman" panose="02020603050405020304" pitchFamily="18" charset="0"/>
                <a:ea typeface="宋体" panose="02010600030101010101" pitchFamily="2" charset="-122"/>
              </a:rPr>
              <a:t>5.3  </a:t>
            </a:r>
            <a:r>
              <a:rPr lang="zh-CN" altLang="zh-CN" sz="1800" b="1" kern="100" dirty="0">
                <a:effectLst/>
                <a:latin typeface="Times New Roman" panose="02020603050405020304" pitchFamily="18" charset="0"/>
                <a:ea typeface="宋体" panose="02010600030101010101" pitchFamily="2" charset="-122"/>
              </a:rPr>
              <a:t>中国</a:t>
            </a:r>
            <a:r>
              <a:rPr lang="en-US" altLang="zh-CN" sz="1800" b="1" kern="100" dirty="0">
                <a:effectLst/>
                <a:latin typeface="Times New Roman" panose="02020603050405020304" pitchFamily="18" charset="0"/>
                <a:ea typeface="宋体" panose="02010600030101010101" pitchFamily="2" charset="-122"/>
              </a:rPr>
              <a:t>SL</a:t>
            </a:r>
            <a:r>
              <a:rPr lang="zh-CN" altLang="zh-CN" sz="1800" b="1" kern="100" dirty="0">
                <a:effectLst/>
                <a:latin typeface="Times New Roman" panose="02020603050405020304" pitchFamily="18" charset="0"/>
                <a:ea typeface="宋体" panose="02010600030101010101" pitchFamily="2" charset="-122"/>
              </a:rPr>
              <a:t>与</a:t>
            </a:r>
            <a:r>
              <a:rPr lang="en-US" altLang="zh-CN" sz="1800" b="1" kern="100" dirty="0">
                <a:effectLst/>
                <a:latin typeface="Times New Roman" panose="02020603050405020304" pitchFamily="18" charset="0"/>
                <a:ea typeface="宋体" panose="02010600030101010101" pitchFamily="2" charset="-122"/>
              </a:rPr>
              <a:t>y</a:t>
            </a:r>
            <a:r>
              <a:rPr lang="zh-CN" altLang="zh-CN" sz="1800" b="1" kern="100" dirty="0">
                <a:effectLst/>
                <a:latin typeface="Times New Roman" panose="02020603050405020304" pitchFamily="18" charset="0"/>
                <a:ea typeface="宋体" panose="02010600030101010101" pitchFamily="2" charset="-122"/>
              </a:rPr>
              <a:t>长期趋势对比</a:t>
            </a:r>
            <a:endParaRPr lang="zh-CN" altLang="zh-CN" sz="1800" kern="100" dirty="0">
              <a:effectLst/>
              <a:latin typeface="Times New Roman" panose="02020603050405020304" pitchFamily="18" charset="0"/>
              <a:ea typeface="宋体" panose="02010600030101010101" pitchFamily="2" charset="-122"/>
            </a:endParaRPr>
          </a:p>
        </p:txBody>
      </p:sp>
      <p:sp>
        <p:nvSpPr>
          <p:cNvPr id="17" name="文本框 16">
            <a:extLst>
              <a:ext uri="{FF2B5EF4-FFF2-40B4-BE49-F238E27FC236}">
                <a16:creationId xmlns:a16="http://schemas.microsoft.com/office/drawing/2014/main" id="{04EB943D-1572-C33F-C1FB-5242A8783D15}"/>
              </a:ext>
            </a:extLst>
          </p:cNvPr>
          <p:cNvSpPr txBox="1"/>
          <p:nvPr/>
        </p:nvSpPr>
        <p:spPr>
          <a:xfrm>
            <a:off x="2435035" y="5804316"/>
            <a:ext cx="2256708" cy="707886"/>
          </a:xfrm>
          <a:prstGeom prst="rect">
            <a:avLst/>
          </a:prstGeom>
          <a:noFill/>
        </p:spPr>
        <p:txBody>
          <a:bodyPr wrap="square">
            <a:spAutoFit/>
          </a:bodyPr>
          <a:lstStyle/>
          <a:p>
            <a:r>
              <a:rPr lang="en-US" altLang="zh-CN" sz="2000" dirty="0"/>
              <a:t>(a) 1952-1977</a:t>
            </a:r>
            <a:r>
              <a:rPr lang="zh-CN" altLang="zh-CN" sz="2000" dirty="0"/>
              <a:t>年</a:t>
            </a:r>
          </a:p>
          <a:p>
            <a:endParaRPr lang="zh-CN" altLang="zh-CN" sz="2000" dirty="0"/>
          </a:p>
        </p:txBody>
      </p:sp>
    </p:spTree>
    <p:extLst>
      <p:ext uri="{BB962C8B-B14F-4D97-AF65-F5344CB8AC3E}">
        <p14:creationId xmlns:p14="http://schemas.microsoft.com/office/powerpoint/2010/main" val="2704993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93D5A-5245-5590-4A97-CD2466E956AB}"/>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FB9D77D5-140C-C951-0607-7F923BA0D06E}"/>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90DCB35E-06D9-45C3-31B0-167859909594}"/>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3B19B60B-64FF-58B3-C6E4-A4BF45E0387B}"/>
              </a:ext>
            </a:extLst>
          </p:cNvPr>
          <p:cNvSpPr txBox="1"/>
          <p:nvPr/>
        </p:nvSpPr>
        <p:spPr>
          <a:xfrm>
            <a:off x="604519" y="533400"/>
            <a:ext cx="7352937" cy="1077687"/>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nSpc>
                <a:spcPts val="4000"/>
              </a:lnSpc>
            </a:pPr>
            <a:r>
              <a:rPr lang="zh-CN" altLang="en-US" sz="2800" b="1" dirty="0">
                <a:solidFill>
                  <a:schemeClr val="accent2"/>
                </a:solidFill>
                <a:latin typeface="华文楷体" panose="02010600040101010101" charset="-122"/>
                <a:ea typeface="华文楷体" panose="02010600040101010101" charset="-122"/>
              </a:rPr>
              <a:t>（一）</a:t>
            </a:r>
            <a:r>
              <a:rPr lang="zh-CN" altLang="zh-CN" sz="2800" b="1" dirty="0">
                <a:solidFill>
                  <a:schemeClr val="accent2"/>
                </a:solidFill>
                <a:latin typeface="华文楷体" panose="02010600040101010101" charset="-122"/>
                <a:ea typeface="华文楷体" panose="02010600040101010101" charset="-122"/>
              </a:rPr>
              <a:t>劳动份额变化趋势</a:t>
            </a:r>
            <a:endParaRPr lang="en-US" altLang="zh-CN" sz="2800" b="1" dirty="0">
              <a:solidFill>
                <a:schemeClr val="accent2"/>
              </a:solidFill>
              <a:latin typeface="华文楷体" panose="02010600040101010101" charset="-122"/>
              <a:ea typeface="华文楷体" panose="02010600040101010101" charset="-122"/>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 xmlns:wpsdc="http://www.wps.cn/officeDocument/2017/drawingmlCustomData"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D1685555-13D1-E0F0-557C-6B9F85BF489C}"/>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27</a:t>
            </a:fld>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5783DB08-0C6C-1B2D-5461-392BCB548F3B}"/>
              </a:ext>
            </a:extLst>
          </p:cNvPr>
          <p:cNvSpPr>
            <a:spLocks noChangeArrowheads="1"/>
          </p:cNvSpPr>
          <p:nvPr/>
        </p:nvSpPr>
        <p:spPr bwMode="auto">
          <a:xfrm>
            <a:off x="861695" y="107315"/>
            <a:ext cx="571871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中外要素份额演进规律对比</a:t>
            </a:r>
          </a:p>
        </p:txBody>
      </p:sp>
      <p:sp>
        <p:nvSpPr>
          <p:cNvPr id="2" name="矩形 1">
            <a:extLst>
              <a:ext uri="{FF2B5EF4-FFF2-40B4-BE49-F238E27FC236}">
                <a16:creationId xmlns:a16="http://schemas.microsoft.com/office/drawing/2014/main" id="{2A7435D1-4A19-77AF-F34B-DDA10BA57AAB}"/>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pic>
        <p:nvPicPr>
          <p:cNvPr id="4" name="图片 3">
            <a:extLst>
              <a:ext uri="{FF2B5EF4-FFF2-40B4-BE49-F238E27FC236}">
                <a16:creationId xmlns:a16="http://schemas.microsoft.com/office/drawing/2014/main" id="{45958EDE-916D-8BCF-89D0-EFB7541525CB}"/>
              </a:ext>
            </a:extLst>
          </p:cNvPr>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269" y="2832620"/>
            <a:ext cx="5400000" cy="3240000"/>
          </a:xfrm>
          <a:prstGeom prst="rect">
            <a:avLst/>
          </a:prstGeom>
          <a:noFill/>
        </p:spPr>
      </p:pic>
      <p:pic>
        <p:nvPicPr>
          <p:cNvPr id="5" name="图片 4">
            <a:extLst>
              <a:ext uri="{FF2B5EF4-FFF2-40B4-BE49-F238E27FC236}">
                <a16:creationId xmlns:a16="http://schemas.microsoft.com/office/drawing/2014/main" id="{1A2D93FE-5FAA-BF10-DB3F-8D2D2246355F}"/>
              </a:ext>
            </a:extLst>
          </p:cNvPr>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59791" y="2832620"/>
            <a:ext cx="5400000" cy="3240000"/>
          </a:xfrm>
          <a:prstGeom prst="rect">
            <a:avLst/>
          </a:prstGeom>
          <a:noFill/>
        </p:spPr>
      </p:pic>
      <p:sp>
        <p:nvSpPr>
          <p:cNvPr id="8" name="文本框 7">
            <a:extLst>
              <a:ext uri="{FF2B5EF4-FFF2-40B4-BE49-F238E27FC236}">
                <a16:creationId xmlns:a16="http://schemas.microsoft.com/office/drawing/2014/main" id="{5BB6CD16-ABEF-E306-074D-A49223724CC1}"/>
              </a:ext>
            </a:extLst>
          </p:cNvPr>
          <p:cNvSpPr txBox="1"/>
          <p:nvPr/>
        </p:nvSpPr>
        <p:spPr>
          <a:xfrm>
            <a:off x="3197593" y="6072620"/>
            <a:ext cx="6174768" cy="369332"/>
          </a:xfrm>
          <a:prstGeom prst="rect">
            <a:avLst/>
          </a:prstGeom>
          <a:noFill/>
        </p:spPr>
        <p:txBody>
          <a:bodyPr wrap="square">
            <a:spAutoFit/>
          </a:bodyPr>
          <a:lstStyle/>
          <a:p>
            <a:pPr algn="ctr">
              <a:spcAft>
                <a:spcPts val="600"/>
              </a:spcAft>
              <a:buNone/>
            </a:pPr>
            <a:r>
              <a:rPr lang="zh-CN" altLang="zh-CN" sz="1800" b="1" kern="100" dirty="0">
                <a:effectLst/>
                <a:latin typeface="Times New Roman" panose="02020603050405020304" pitchFamily="18" charset="0"/>
                <a:ea typeface="宋体" panose="02010600030101010101" pitchFamily="2" charset="-122"/>
              </a:rPr>
              <a:t>图</a:t>
            </a:r>
            <a:r>
              <a:rPr lang="en-US" altLang="zh-CN" sz="1800" b="1" kern="100" dirty="0">
                <a:effectLst/>
                <a:latin typeface="Times New Roman" panose="02020603050405020304" pitchFamily="18" charset="0"/>
                <a:ea typeface="宋体" panose="02010600030101010101" pitchFamily="2" charset="-122"/>
              </a:rPr>
              <a:t>5.4  </a:t>
            </a:r>
            <a:r>
              <a:rPr lang="zh-CN" altLang="zh-CN" sz="1800" b="1" kern="100" dirty="0">
                <a:effectLst/>
                <a:latin typeface="Times New Roman" panose="02020603050405020304" pitchFamily="18" charset="0"/>
                <a:ea typeface="宋体" panose="02010600030101010101" pitchFamily="2" charset="-122"/>
              </a:rPr>
              <a:t>英美两国劳动份额与人均收入演进规律</a:t>
            </a:r>
            <a:endParaRPr lang="zh-CN" altLang="zh-CN" sz="1800" kern="100" dirty="0">
              <a:effectLst/>
              <a:latin typeface="Times New Roman" panose="02020603050405020304" pitchFamily="18" charset="0"/>
              <a:ea typeface="宋体" panose="02010600030101010101" pitchFamily="2" charset="-122"/>
            </a:endParaRPr>
          </a:p>
        </p:txBody>
      </p:sp>
      <p:sp>
        <p:nvSpPr>
          <p:cNvPr id="18" name="文本框 17">
            <a:extLst>
              <a:ext uri="{FF2B5EF4-FFF2-40B4-BE49-F238E27FC236}">
                <a16:creationId xmlns:a16="http://schemas.microsoft.com/office/drawing/2014/main" id="{9A493D11-C747-8BE7-A448-80D37FF2D671}"/>
              </a:ext>
            </a:extLst>
          </p:cNvPr>
          <p:cNvSpPr txBox="1"/>
          <p:nvPr/>
        </p:nvSpPr>
        <p:spPr>
          <a:xfrm>
            <a:off x="7391400" y="1025525"/>
            <a:ext cx="3497124" cy="1173389"/>
          </a:xfrm>
          <a:prstGeom prst="rect">
            <a:avLst/>
          </a:prstGeom>
          <a:noFill/>
        </p:spPr>
        <p:txBody>
          <a:bodyPr wrap="square" rtlCol="0">
            <a:spAutoFit/>
          </a:bodyPr>
          <a:lstStyle/>
          <a:p>
            <a:endParaRPr lang="zh-CN" altLang="en-US" dirty="0"/>
          </a:p>
        </p:txBody>
      </p:sp>
      <p:sp>
        <p:nvSpPr>
          <p:cNvPr id="29" name="文本框 28">
            <a:extLst>
              <a:ext uri="{FF2B5EF4-FFF2-40B4-BE49-F238E27FC236}">
                <a16:creationId xmlns:a16="http://schemas.microsoft.com/office/drawing/2014/main" id="{FB61EEA8-EC0E-B61A-AFD8-217BEC87907C}"/>
              </a:ext>
            </a:extLst>
          </p:cNvPr>
          <p:cNvSpPr txBox="1"/>
          <p:nvPr/>
        </p:nvSpPr>
        <p:spPr>
          <a:xfrm>
            <a:off x="664911" y="1587357"/>
            <a:ext cx="11527090" cy="985976"/>
          </a:xfrm>
          <a:prstGeom prst="rect">
            <a:avLst/>
          </a:prstGeom>
          <a:noFill/>
        </p:spPr>
        <p:txBody>
          <a:bodyPr wrap="square" rtlCol="0">
            <a:spAutoFit/>
          </a:bodyPr>
          <a:lstStyle/>
          <a:p>
            <a:pPr indent="565200" algn="just">
              <a:lnSpc>
                <a:spcPct val="125000"/>
              </a:lnSpc>
            </a:pPr>
            <a:r>
              <a:rPr lang="zh-CN" altLang="en-US" sz="2400" dirty="0">
                <a:latin typeface="华文楷体" panose="02010600040101010101" pitchFamily="2" charset="-122"/>
                <a:ea typeface="华文楷体" panose="02010600040101010101" pitchFamily="2" charset="-122"/>
              </a:rPr>
              <a:t>郝枫（</a:t>
            </a:r>
            <a:r>
              <a:rPr lang="en-US" altLang="zh-CN" sz="2400" dirty="0">
                <a:latin typeface="华文楷体" panose="02010600040101010101" pitchFamily="2" charset="-122"/>
                <a:ea typeface="华文楷体" panose="02010600040101010101" pitchFamily="2" charset="-122"/>
              </a:rPr>
              <a:t>2012</a:t>
            </a:r>
            <a:r>
              <a:rPr lang="zh-CN" altLang="en-US" sz="2400" dirty="0">
                <a:latin typeface="华文楷体" panose="02010600040101010101" pitchFamily="2" charset="-122"/>
                <a:ea typeface="华文楷体" panose="02010600040101010101" pitchFamily="2" charset="-122"/>
              </a:rPr>
              <a:t>）对</a:t>
            </a:r>
            <a:r>
              <a:rPr lang="en-US" altLang="zh-CN" sz="2400" dirty="0">
                <a:latin typeface="华文楷体" panose="02010600040101010101" pitchFamily="2" charset="-122"/>
                <a:ea typeface="华文楷体" panose="02010600040101010101" pitchFamily="2" charset="-122"/>
              </a:rPr>
              <a:t>6</a:t>
            </a:r>
            <a:r>
              <a:rPr lang="zh-CN" altLang="en-US" sz="2400" dirty="0">
                <a:latin typeface="华文楷体" panose="02010600040101010101" pitchFamily="2" charset="-122"/>
                <a:ea typeface="华文楷体" panose="02010600040101010101" pitchFamily="2" charset="-122"/>
              </a:rPr>
              <a:t>个发达国家工业革命以来要素份额演进规律进行考察，发现劳动份额随经济发展呈“     型”演进规律。图</a:t>
            </a:r>
            <a:r>
              <a:rPr lang="en-US" altLang="zh-CN" sz="2400" dirty="0">
                <a:latin typeface="华文楷体" panose="02010600040101010101" pitchFamily="2" charset="-122"/>
                <a:ea typeface="华文楷体" panose="02010600040101010101" pitchFamily="2" charset="-122"/>
              </a:rPr>
              <a:t>5.4</a:t>
            </a:r>
            <a:r>
              <a:rPr lang="zh-CN" altLang="en-US" sz="2400" dirty="0">
                <a:latin typeface="华文楷体" panose="02010600040101010101" pitchFamily="2" charset="-122"/>
                <a:ea typeface="华文楷体" panose="02010600040101010101" pitchFamily="2" charset="-122"/>
              </a:rPr>
              <a:t>给出英美数据，可据以比较我国趋势。</a:t>
            </a:r>
          </a:p>
        </p:txBody>
      </p:sp>
      <p:sp>
        <p:nvSpPr>
          <p:cNvPr id="30" name="Rectangle 17">
            <a:extLst>
              <a:ext uri="{FF2B5EF4-FFF2-40B4-BE49-F238E27FC236}">
                <a16:creationId xmlns:a16="http://schemas.microsoft.com/office/drawing/2014/main" id="{5296CF6A-926C-1FFC-3067-914FC89CDA3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 name="对象 30">
            <a:extLst>
              <a:ext uri="{FF2B5EF4-FFF2-40B4-BE49-F238E27FC236}">
                <a16:creationId xmlns:a16="http://schemas.microsoft.com/office/drawing/2014/main" id="{FE966022-0FAA-BDCD-AE3A-7E4D7C8AEDCD}"/>
              </a:ext>
            </a:extLst>
          </p:cNvPr>
          <p:cNvGraphicFramePr>
            <a:graphicFrameLocks/>
          </p:cNvGraphicFramePr>
          <p:nvPr>
            <p:extLst>
              <p:ext uri="{D42A27DB-BD31-4B8C-83A1-F6EECF244321}">
                <p14:modId xmlns:p14="http://schemas.microsoft.com/office/powerpoint/2010/main" val="3883032926"/>
              </p:ext>
            </p:extLst>
          </p:nvPr>
        </p:nvGraphicFramePr>
        <p:xfrm>
          <a:off x="3273793" y="2108684"/>
          <a:ext cx="699493" cy="464649"/>
        </p:xfrm>
        <a:graphic>
          <a:graphicData uri="http://schemas.openxmlformats.org/presentationml/2006/ole">
            <mc:AlternateContent xmlns:mc="http://schemas.openxmlformats.org/markup-compatibility/2006">
              <mc:Choice xmlns:v="urn:schemas-microsoft-com:vml" Requires="v">
                <p:oleObj name="Equation" r:id="rId4" imgW="228501" imgH="215806" progId="Equation.DSMT4">
                  <p:embed/>
                </p:oleObj>
              </mc:Choice>
              <mc:Fallback>
                <p:oleObj name="Equation" r:id="rId4" imgW="228501" imgH="215806" progId="Equation.DSMT4">
                  <p:embed/>
                  <p:pic>
                    <p:nvPicPr>
                      <p:cNvPr id="0" name="Object 1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3793" y="2108684"/>
                        <a:ext cx="699493" cy="464649"/>
                      </a:xfrm>
                      <a:prstGeom prst="rect">
                        <a:avLst/>
                      </a:prstGeom>
                      <a:noFill/>
                    </p:spPr>
                  </p:pic>
                </p:oleObj>
              </mc:Fallback>
            </mc:AlternateContent>
          </a:graphicData>
        </a:graphic>
      </p:graphicFrame>
    </p:spTree>
    <p:extLst>
      <p:ext uri="{BB962C8B-B14F-4D97-AF65-F5344CB8AC3E}">
        <p14:creationId xmlns:p14="http://schemas.microsoft.com/office/powerpoint/2010/main" val="23713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37128-5893-7CB1-2B17-C71AF166B060}"/>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002EE07B-9156-5477-46AA-AF948ED5B1E2}"/>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114DEAFE-C4D8-F168-60D5-4F8F54CFEDBF}"/>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20E766D4-BFEA-5D1A-1163-8EB57EEE696F}"/>
              </a:ext>
            </a:extLst>
          </p:cNvPr>
          <p:cNvSpPr txBox="1"/>
          <p:nvPr/>
        </p:nvSpPr>
        <p:spPr>
          <a:xfrm>
            <a:off x="565280" y="425882"/>
            <a:ext cx="7352937" cy="1077687"/>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nSpc>
                <a:spcPts val="4000"/>
              </a:lnSpc>
            </a:pPr>
            <a:r>
              <a:rPr lang="zh-CN" altLang="en-US" sz="2800" b="1" dirty="0">
                <a:solidFill>
                  <a:schemeClr val="accent2"/>
                </a:solidFill>
                <a:latin typeface="华文楷体" panose="02010600040101010101" charset="-122"/>
                <a:ea typeface="华文楷体" panose="02010600040101010101" charset="-122"/>
              </a:rPr>
              <a:t>（一）</a:t>
            </a:r>
            <a:r>
              <a:rPr lang="zh-CN" altLang="zh-CN" sz="2800" b="1" dirty="0">
                <a:solidFill>
                  <a:schemeClr val="accent2"/>
                </a:solidFill>
                <a:latin typeface="华文楷体" panose="02010600040101010101" charset="-122"/>
                <a:ea typeface="华文楷体" panose="02010600040101010101" charset="-122"/>
              </a:rPr>
              <a:t>劳动份额变化趋势</a:t>
            </a:r>
            <a:endParaRPr lang="en-US" altLang="zh-CN" sz="2800" b="1" dirty="0">
              <a:solidFill>
                <a:schemeClr val="accent2"/>
              </a:solidFill>
              <a:latin typeface="华文楷体" panose="02010600040101010101" charset="-122"/>
              <a:ea typeface="华文楷体" panose="02010600040101010101" charset="-122"/>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6D544FCF-DA60-C08C-290D-CA6F55DA877A}"/>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28</a:t>
            </a:fld>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4D6ADDB5-B7DE-8592-5D76-C626325A955B}"/>
              </a:ext>
            </a:extLst>
          </p:cNvPr>
          <p:cNvSpPr>
            <a:spLocks noChangeArrowheads="1"/>
          </p:cNvSpPr>
          <p:nvPr/>
        </p:nvSpPr>
        <p:spPr bwMode="auto">
          <a:xfrm>
            <a:off x="861695" y="107315"/>
            <a:ext cx="571871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中外要素份额演进规律对比</a:t>
            </a:r>
          </a:p>
        </p:txBody>
      </p:sp>
      <p:sp>
        <p:nvSpPr>
          <p:cNvPr id="2" name="矩形 1">
            <a:extLst>
              <a:ext uri="{FF2B5EF4-FFF2-40B4-BE49-F238E27FC236}">
                <a16:creationId xmlns:a16="http://schemas.microsoft.com/office/drawing/2014/main" id="{4CD8FBFF-53C2-2845-D1D7-F704C7EF4F4C}"/>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8" name="文本框 7">
            <a:extLst>
              <a:ext uri="{FF2B5EF4-FFF2-40B4-BE49-F238E27FC236}">
                <a16:creationId xmlns:a16="http://schemas.microsoft.com/office/drawing/2014/main" id="{92CCBB9B-F159-55DA-7391-CF2B8B25EA28}"/>
              </a:ext>
            </a:extLst>
          </p:cNvPr>
          <p:cNvSpPr txBox="1"/>
          <p:nvPr/>
        </p:nvSpPr>
        <p:spPr>
          <a:xfrm>
            <a:off x="4173388" y="6284509"/>
            <a:ext cx="6174768" cy="369332"/>
          </a:xfrm>
          <a:prstGeom prst="rect">
            <a:avLst/>
          </a:prstGeom>
          <a:noFill/>
        </p:spPr>
        <p:txBody>
          <a:bodyPr wrap="square">
            <a:spAutoFit/>
          </a:bodyPr>
          <a:lstStyle/>
          <a:p>
            <a:r>
              <a:rPr lang="zh-CN" altLang="zh-CN" b="1" dirty="0"/>
              <a:t>图</a:t>
            </a:r>
            <a:r>
              <a:rPr lang="en-US" altLang="zh-CN" b="1" dirty="0"/>
              <a:t>5.5  </a:t>
            </a:r>
            <a:r>
              <a:rPr lang="zh-CN" altLang="zh-CN" b="1" dirty="0"/>
              <a:t>中国要素份额与人均收入演进特征</a:t>
            </a:r>
            <a:endParaRPr lang="zh-CN" altLang="zh-CN" dirty="0"/>
          </a:p>
        </p:txBody>
      </p:sp>
      <p:sp>
        <p:nvSpPr>
          <p:cNvPr id="18" name="文本框 17">
            <a:extLst>
              <a:ext uri="{FF2B5EF4-FFF2-40B4-BE49-F238E27FC236}">
                <a16:creationId xmlns:a16="http://schemas.microsoft.com/office/drawing/2014/main" id="{3ADA2603-EBD5-1812-1458-3AD8AE18BD4B}"/>
              </a:ext>
            </a:extLst>
          </p:cNvPr>
          <p:cNvSpPr txBox="1"/>
          <p:nvPr/>
        </p:nvSpPr>
        <p:spPr>
          <a:xfrm>
            <a:off x="7260772" y="994705"/>
            <a:ext cx="3497124" cy="1173389"/>
          </a:xfrm>
          <a:prstGeom prst="rect">
            <a:avLst/>
          </a:prstGeom>
          <a:noFill/>
        </p:spPr>
        <p:txBody>
          <a:bodyPr wrap="square" rtlCol="0">
            <a:spAutoFit/>
          </a:bodyPr>
          <a:lstStyle/>
          <a:p>
            <a:endParaRPr lang="zh-CN" altLang="en-US" dirty="0"/>
          </a:p>
        </p:txBody>
      </p:sp>
      <p:sp>
        <p:nvSpPr>
          <p:cNvPr id="29" name="文本框 28">
            <a:extLst>
              <a:ext uri="{FF2B5EF4-FFF2-40B4-BE49-F238E27FC236}">
                <a16:creationId xmlns:a16="http://schemas.microsoft.com/office/drawing/2014/main" id="{D45962C7-7D9C-4567-0D59-C3539FCA7935}"/>
              </a:ext>
            </a:extLst>
          </p:cNvPr>
          <p:cNvSpPr txBox="1"/>
          <p:nvPr/>
        </p:nvSpPr>
        <p:spPr>
          <a:xfrm>
            <a:off x="676044" y="1360179"/>
            <a:ext cx="11265153" cy="1569660"/>
          </a:xfrm>
          <a:prstGeom prst="rect">
            <a:avLst/>
          </a:prstGeom>
          <a:noFill/>
        </p:spPr>
        <p:txBody>
          <a:bodyPr wrap="square" rtlCol="0">
            <a:spAutoFit/>
          </a:bodyPr>
          <a:lstStyle/>
          <a:p>
            <a:pPr indent="565200" algn="just"/>
            <a:r>
              <a:rPr lang="zh-CN" altLang="en-US" sz="2400" dirty="0">
                <a:latin typeface="华文楷体" panose="02010600040101010101" pitchFamily="2" charset="-122"/>
                <a:ea typeface="华文楷体" panose="02010600040101010101" pitchFamily="2" charset="-122"/>
              </a:rPr>
              <a:t>为便于比较，利用</a:t>
            </a:r>
            <a:r>
              <a:rPr lang="en-US" altLang="zh-CN" sz="2400" dirty="0">
                <a:latin typeface="华文楷体" panose="02010600040101010101" pitchFamily="2" charset="-122"/>
                <a:ea typeface="华文楷体" panose="02010600040101010101" pitchFamily="2" charset="-122"/>
              </a:rPr>
              <a:t>OECD</a:t>
            </a:r>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2003</a:t>
            </a:r>
            <a:r>
              <a:rPr lang="zh-CN" altLang="en-US" sz="2400" dirty="0">
                <a:latin typeface="华文楷体" panose="02010600040101010101" pitchFamily="2" charset="-122"/>
                <a:ea typeface="华文楷体" panose="02010600040101010101" pitchFamily="2" charset="-122"/>
              </a:rPr>
              <a:t>）提供的（</a:t>
            </a:r>
            <a:r>
              <a:rPr lang="en-US" altLang="zh-CN" sz="2400" dirty="0">
                <a:latin typeface="华文楷体" panose="02010600040101010101" pitchFamily="2" charset="-122"/>
                <a:ea typeface="华文楷体" panose="02010600040101010101" pitchFamily="2" charset="-122"/>
              </a:rPr>
              <a:t>1990 International Geary-Khamis dollars</a:t>
            </a:r>
            <a:r>
              <a:rPr lang="zh-CN" altLang="en-US" sz="2400" dirty="0">
                <a:latin typeface="华文楷体" panose="02010600040101010101" pitchFamily="2" charset="-122"/>
                <a:ea typeface="华文楷体" panose="02010600040101010101" pitchFamily="2" charset="-122"/>
              </a:rPr>
              <a:t>表示）我国人均实际</a:t>
            </a:r>
            <a:r>
              <a:rPr lang="en-US" altLang="zh-CN" sz="2400" dirty="0">
                <a:latin typeface="华文楷体" panose="02010600040101010101" pitchFamily="2" charset="-122"/>
                <a:ea typeface="华文楷体" panose="02010600040101010101" pitchFamily="2" charset="-122"/>
              </a:rPr>
              <a:t>GDP</a:t>
            </a:r>
            <a:r>
              <a:rPr lang="zh-CN" altLang="en-US" sz="2400" dirty="0">
                <a:latin typeface="华文楷体" panose="02010600040101010101" pitchFamily="2" charset="-122"/>
                <a:ea typeface="华文楷体" panose="02010600040101010101" pitchFamily="2" charset="-122"/>
              </a:rPr>
              <a:t>数据与</a:t>
            </a:r>
            <a:r>
              <a:rPr lang="en-US" altLang="zh-CN" sz="2400" dirty="0">
                <a:latin typeface="华文楷体" panose="02010600040101010101" pitchFamily="2" charset="-122"/>
                <a:ea typeface="华文楷体" panose="02010600040101010101" pitchFamily="2" charset="-122"/>
              </a:rPr>
              <a:t>SL</a:t>
            </a:r>
            <a:r>
              <a:rPr lang="zh-CN" altLang="en-US" sz="2400" dirty="0">
                <a:latin typeface="华文楷体" panose="02010600040101010101" pitchFamily="2" charset="-122"/>
                <a:ea typeface="华文楷体" panose="02010600040101010101" pitchFamily="2" charset="-122"/>
              </a:rPr>
              <a:t>绘图。图</a:t>
            </a:r>
            <a:r>
              <a:rPr lang="en-US" altLang="zh-CN" sz="2400" dirty="0">
                <a:latin typeface="华文楷体" panose="02010600040101010101" pitchFamily="2" charset="-122"/>
                <a:ea typeface="华文楷体" panose="02010600040101010101" pitchFamily="2" charset="-122"/>
              </a:rPr>
              <a:t>5.5</a:t>
            </a:r>
            <a:r>
              <a:rPr lang="zh-CN" altLang="en-US" sz="2400" dirty="0">
                <a:latin typeface="华文楷体" panose="02010600040101010101" pitchFamily="2" charset="-122"/>
                <a:ea typeface="华文楷体" panose="02010600040101010101" pitchFamily="2" charset="-122"/>
              </a:rPr>
              <a:t>显示，中国</a:t>
            </a:r>
            <a:r>
              <a:rPr lang="en-US" altLang="zh-CN" sz="2400" dirty="0">
                <a:latin typeface="华文楷体" panose="02010600040101010101" pitchFamily="2" charset="-122"/>
                <a:ea typeface="华文楷体" panose="02010600040101010101" pitchFamily="2" charset="-122"/>
              </a:rPr>
              <a:t>SL</a:t>
            </a:r>
            <a:r>
              <a:rPr lang="zh-CN" altLang="en-US" sz="2400" dirty="0">
                <a:latin typeface="华文楷体" panose="02010600040101010101" pitchFamily="2" charset="-122"/>
                <a:ea typeface="华文楷体" panose="02010600040101010101" pitchFamily="2" charset="-122"/>
              </a:rPr>
              <a:t>随人均实际收入</a:t>
            </a:r>
            <a:r>
              <a:rPr lang="en-US" altLang="zh-CN" sz="2400" dirty="0">
                <a:latin typeface="华文楷体" panose="02010600040101010101" pitchFamily="2" charset="-122"/>
                <a:ea typeface="华文楷体" panose="02010600040101010101" pitchFamily="2" charset="-122"/>
              </a:rPr>
              <a:t>y</a:t>
            </a:r>
            <a:r>
              <a:rPr lang="zh-CN" altLang="en-US" sz="2400" dirty="0">
                <a:latin typeface="华文楷体" panose="02010600040101010101" pitchFamily="2" charset="-122"/>
                <a:ea typeface="华文楷体" panose="02010600040101010101" pitchFamily="2" charset="-122"/>
              </a:rPr>
              <a:t>提高具有明确下降趋势：</a:t>
            </a:r>
            <a:r>
              <a:rPr lang="en-US" altLang="zh-CN" sz="2400" dirty="0">
                <a:latin typeface="华文楷体" panose="02010600040101010101" pitchFamily="2" charset="-122"/>
                <a:ea typeface="华文楷体" panose="02010600040101010101" pitchFamily="2" charset="-122"/>
              </a:rPr>
              <a:t>y</a:t>
            </a:r>
            <a:r>
              <a:rPr lang="zh-CN" altLang="en-US" sz="2400" dirty="0">
                <a:latin typeface="华文楷体" panose="02010600040101010101" pitchFamily="2" charset="-122"/>
                <a:ea typeface="华文楷体" panose="02010600040101010101" pitchFamily="2" charset="-122"/>
              </a:rPr>
              <a:t>介于</a:t>
            </a:r>
            <a:r>
              <a:rPr lang="en-US" altLang="zh-CN" sz="2400" dirty="0">
                <a:latin typeface="华文楷体" panose="02010600040101010101" pitchFamily="2" charset="-122"/>
                <a:ea typeface="华文楷体" panose="02010600040101010101" pitchFamily="2" charset="-122"/>
              </a:rPr>
              <a:t>600-900</a:t>
            </a:r>
            <a:r>
              <a:rPr lang="zh-CN" altLang="en-US" sz="2400" dirty="0">
                <a:latin typeface="华文楷体" panose="02010600040101010101" pitchFamily="2" charset="-122"/>
                <a:ea typeface="华文楷体" panose="02010600040101010101" pitchFamily="2" charset="-122"/>
              </a:rPr>
              <a:t>时，这一趋势非常明显；</a:t>
            </a:r>
            <a:r>
              <a:rPr lang="en-US" altLang="zh-CN" sz="2400" dirty="0">
                <a:latin typeface="华文楷体" panose="02010600040101010101" pitchFamily="2" charset="-122"/>
                <a:ea typeface="华文楷体" panose="02010600040101010101" pitchFamily="2" charset="-122"/>
              </a:rPr>
              <a:t>y</a:t>
            </a:r>
            <a:r>
              <a:rPr lang="zh-CN" altLang="en-US" sz="2400" dirty="0">
                <a:latin typeface="华文楷体" panose="02010600040101010101" pitchFamily="2" charset="-122"/>
                <a:ea typeface="华文楷体" panose="02010600040101010101" pitchFamily="2" charset="-122"/>
              </a:rPr>
              <a:t>介于</a:t>
            </a:r>
            <a:r>
              <a:rPr lang="en-US" altLang="zh-CN" sz="2400" dirty="0">
                <a:latin typeface="华文楷体" panose="02010600040101010101" pitchFamily="2" charset="-122"/>
                <a:ea typeface="华文楷体" panose="02010600040101010101" pitchFamily="2" charset="-122"/>
              </a:rPr>
              <a:t>1000~3000</a:t>
            </a:r>
            <a:r>
              <a:rPr lang="zh-CN" altLang="en-US" sz="2400" dirty="0">
                <a:latin typeface="华文楷体" panose="02010600040101010101" pitchFamily="2" charset="-122"/>
                <a:ea typeface="华文楷体" panose="02010600040101010101" pitchFamily="2" charset="-122"/>
              </a:rPr>
              <a:t>时，</a:t>
            </a:r>
            <a:r>
              <a:rPr lang="en-US" altLang="zh-CN" sz="2400" dirty="0">
                <a:latin typeface="华文楷体" panose="02010600040101010101" pitchFamily="2" charset="-122"/>
                <a:ea typeface="华文楷体" panose="02010600040101010101" pitchFamily="2" charset="-122"/>
              </a:rPr>
              <a:t>SL</a:t>
            </a:r>
            <a:r>
              <a:rPr lang="zh-CN" altLang="en-US" sz="2400" dirty="0">
                <a:latin typeface="华文楷体" panose="02010600040101010101" pitchFamily="2" charset="-122"/>
                <a:ea typeface="华文楷体" panose="02010600040101010101" pitchFamily="2" charset="-122"/>
              </a:rPr>
              <a:t>较为稳定；</a:t>
            </a:r>
            <a:r>
              <a:rPr lang="en-US" altLang="zh-CN" sz="2400" dirty="0">
                <a:latin typeface="华文楷体" panose="02010600040101010101" pitchFamily="2" charset="-122"/>
                <a:ea typeface="华文楷体" panose="02010600040101010101" pitchFamily="2" charset="-122"/>
              </a:rPr>
              <a:t>y</a:t>
            </a:r>
            <a:r>
              <a:rPr lang="zh-CN" altLang="en-US" sz="2400" dirty="0">
                <a:latin typeface="华文楷体" panose="02010600040101010101" pitchFamily="2" charset="-122"/>
                <a:ea typeface="华文楷体" panose="02010600040101010101" pitchFamily="2" charset="-122"/>
              </a:rPr>
              <a:t>超过</a:t>
            </a:r>
            <a:r>
              <a:rPr lang="en-US" altLang="zh-CN" sz="2400" dirty="0">
                <a:latin typeface="华文楷体" panose="02010600040101010101" pitchFamily="2" charset="-122"/>
                <a:ea typeface="华文楷体" panose="02010600040101010101" pitchFamily="2" charset="-122"/>
              </a:rPr>
              <a:t>3000</a:t>
            </a:r>
            <a:r>
              <a:rPr lang="zh-CN" altLang="en-US" sz="2400" dirty="0">
                <a:latin typeface="华文楷体" panose="02010600040101010101" pitchFamily="2" charset="-122"/>
                <a:ea typeface="华文楷体" panose="02010600040101010101" pitchFamily="2" charset="-122"/>
              </a:rPr>
              <a:t>之后，再次呈下降趋势。</a:t>
            </a:r>
          </a:p>
        </p:txBody>
      </p:sp>
      <p:sp>
        <p:nvSpPr>
          <p:cNvPr id="30" name="Rectangle 17">
            <a:extLst>
              <a:ext uri="{FF2B5EF4-FFF2-40B4-BE49-F238E27FC236}">
                <a16:creationId xmlns:a16="http://schemas.microsoft.com/office/drawing/2014/main" id="{821EDBC4-5457-8847-860C-467DFE927B4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a:extLst>
              <a:ext uri="{FF2B5EF4-FFF2-40B4-BE49-F238E27FC236}">
                <a16:creationId xmlns:a16="http://schemas.microsoft.com/office/drawing/2014/main" id="{60DBEA41-64C4-9003-9D09-35C1A074883D}"/>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861695" y="3047561"/>
            <a:ext cx="5400000" cy="3240000"/>
          </a:xfrm>
          <a:prstGeom prst="rect">
            <a:avLst/>
          </a:prstGeom>
          <a:noFill/>
        </p:spPr>
      </p:pic>
      <p:pic>
        <p:nvPicPr>
          <p:cNvPr id="10" name="图片 9">
            <a:extLst>
              <a:ext uri="{FF2B5EF4-FFF2-40B4-BE49-F238E27FC236}">
                <a16:creationId xmlns:a16="http://schemas.microsoft.com/office/drawing/2014/main" id="{D20AB7FE-8741-781B-A979-AA927EB8626C}"/>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591300" y="3044509"/>
            <a:ext cx="5400000" cy="3240000"/>
          </a:xfrm>
          <a:prstGeom prst="rect">
            <a:avLst/>
          </a:prstGeom>
          <a:noFill/>
          <a:ln>
            <a:noFill/>
          </a:ln>
        </p:spPr>
      </p:pic>
    </p:spTree>
    <p:extLst>
      <p:ext uri="{BB962C8B-B14F-4D97-AF65-F5344CB8AC3E}">
        <p14:creationId xmlns:p14="http://schemas.microsoft.com/office/powerpoint/2010/main" val="27266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第一节  引言</a:t>
            </a: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a:t>
            </a:fld>
            <a:endParaRPr lang="zh-CN" altLang="en-US" sz="2000" dirty="0">
              <a:solidFill>
                <a:schemeClr val="tx1"/>
              </a:solidFill>
            </a:endParaRPr>
          </a:p>
        </p:txBody>
      </p:sp>
      <p:sp>
        <p:nvSpPr>
          <p:cNvPr id="5"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一、研究背景</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二、文献述评</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63DCB-EFAC-38A0-EBC2-F266622F6128}"/>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C16FA7F4-ADBD-E313-A210-5A319F932B72}"/>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AD84AF08-6DB8-BAFA-8B3B-C04A6682B136}"/>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3FC19069-EDA8-ED50-A8C4-6B7000D35CEC}"/>
              </a:ext>
            </a:extLst>
          </p:cNvPr>
          <p:cNvSpPr txBox="1"/>
          <p:nvPr/>
        </p:nvSpPr>
        <p:spPr>
          <a:xfrm>
            <a:off x="565280" y="425882"/>
            <a:ext cx="7352937" cy="1077687"/>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nSpc>
                <a:spcPts val="4000"/>
              </a:lnSpc>
            </a:pPr>
            <a:r>
              <a:rPr lang="zh-CN" altLang="en-US" sz="2800" b="1" dirty="0">
                <a:solidFill>
                  <a:schemeClr val="accent2"/>
                </a:solidFill>
                <a:latin typeface="华文楷体" panose="02010600040101010101" charset="-122"/>
                <a:ea typeface="华文楷体" panose="02010600040101010101" charset="-122"/>
              </a:rPr>
              <a:t>（二）要素份额因素分解</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 xmlns:wpsdc="http://www.wps.cn/officeDocument/2017/drawingmlCustomData"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668AC847-9FC3-5BA3-51F6-33EC636FC3A8}"/>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29</a:t>
            </a:fld>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0A326677-5521-289E-895F-8AAD4E18F938}"/>
              </a:ext>
            </a:extLst>
          </p:cNvPr>
          <p:cNvSpPr>
            <a:spLocks noChangeArrowheads="1"/>
          </p:cNvSpPr>
          <p:nvPr/>
        </p:nvSpPr>
        <p:spPr bwMode="auto">
          <a:xfrm>
            <a:off x="861695" y="107315"/>
            <a:ext cx="571871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中外要素份额演进规律对比</a:t>
            </a:r>
          </a:p>
        </p:txBody>
      </p:sp>
      <p:sp>
        <p:nvSpPr>
          <p:cNvPr id="2" name="矩形 1">
            <a:extLst>
              <a:ext uri="{FF2B5EF4-FFF2-40B4-BE49-F238E27FC236}">
                <a16:creationId xmlns:a16="http://schemas.microsoft.com/office/drawing/2014/main" id="{CD8A6840-11EE-40FA-CE25-8AB63624296D}"/>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8" name="文本框 7">
            <a:extLst>
              <a:ext uri="{FF2B5EF4-FFF2-40B4-BE49-F238E27FC236}">
                <a16:creationId xmlns:a16="http://schemas.microsoft.com/office/drawing/2014/main" id="{3ACD3E79-6162-CF00-9228-59C7F1BD7E50}"/>
              </a:ext>
            </a:extLst>
          </p:cNvPr>
          <p:cNvSpPr txBox="1"/>
          <p:nvPr/>
        </p:nvSpPr>
        <p:spPr>
          <a:xfrm>
            <a:off x="5059548" y="6297004"/>
            <a:ext cx="6174768" cy="369332"/>
          </a:xfrm>
          <a:prstGeom prst="rect">
            <a:avLst/>
          </a:prstGeom>
          <a:noFill/>
        </p:spPr>
        <p:txBody>
          <a:bodyPr wrap="square">
            <a:spAutoFit/>
          </a:bodyPr>
          <a:lstStyle/>
          <a:p>
            <a:r>
              <a:rPr lang="zh-CN" altLang="zh-CN" b="1" dirty="0"/>
              <a:t>图</a:t>
            </a:r>
            <a:r>
              <a:rPr lang="en-US" altLang="zh-CN" b="1" dirty="0"/>
              <a:t>5.6 </a:t>
            </a:r>
            <a:r>
              <a:rPr lang="zh-CN" altLang="zh-CN" b="1" dirty="0"/>
              <a:t>中国要素份额分解</a:t>
            </a:r>
            <a:endParaRPr lang="zh-CN" altLang="zh-CN" dirty="0"/>
          </a:p>
        </p:txBody>
      </p:sp>
      <p:sp>
        <p:nvSpPr>
          <p:cNvPr id="18" name="文本框 17">
            <a:extLst>
              <a:ext uri="{FF2B5EF4-FFF2-40B4-BE49-F238E27FC236}">
                <a16:creationId xmlns:a16="http://schemas.microsoft.com/office/drawing/2014/main" id="{1E60B7EA-6606-2059-D829-792E786CC7E6}"/>
              </a:ext>
            </a:extLst>
          </p:cNvPr>
          <p:cNvSpPr txBox="1"/>
          <p:nvPr/>
        </p:nvSpPr>
        <p:spPr>
          <a:xfrm>
            <a:off x="7260772" y="994705"/>
            <a:ext cx="3497124" cy="1173389"/>
          </a:xfrm>
          <a:prstGeom prst="rect">
            <a:avLst/>
          </a:prstGeom>
          <a:noFill/>
        </p:spPr>
        <p:txBody>
          <a:bodyPr wrap="square" rtlCol="0">
            <a:spAutoFit/>
          </a:bodyPr>
          <a:lstStyle/>
          <a:p>
            <a:endParaRPr lang="zh-CN" altLang="en-US" dirty="0"/>
          </a:p>
        </p:txBody>
      </p:sp>
      <p:sp>
        <p:nvSpPr>
          <p:cNvPr id="29" name="文本框 28">
            <a:extLst>
              <a:ext uri="{FF2B5EF4-FFF2-40B4-BE49-F238E27FC236}">
                <a16:creationId xmlns:a16="http://schemas.microsoft.com/office/drawing/2014/main" id="{45B7CFA6-B82E-1E08-B4C5-40633B1CF6E1}"/>
              </a:ext>
            </a:extLst>
          </p:cNvPr>
          <p:cNvSpPr txBox="1"/>
          <p:nvPr/>
        </p:nvSpPr>
        <p:spPr>
          <a:xfrm>
            <a:off x="861695" y="1356923"/>
            <a:ext cx="11145363" cy="1938992"/>
          </a:xfrm>
          <a:prstGeom prst="rect">
            <a:avLst/>
          </a:prstGeom>
          <a:noFill/>
        </p:spPr>
        <p:txBody>
          <a:bodyPr wrap="square" rtlCol="0">
            <a:spAutoFit/>
          </a:bodyPr>
          <a:lstStyle/>
          <a:p>
            <a:pPr indent="565200" algn="just"/>
            <a:r>
              <a:rPr lang="zh-CN" altLang="en-US" sz="2400" dirty="0">
                <a:latin typeface="华文楷体" panose="02010600040101010101" pitchFamily="2" charset="-122"/>
                <a:ea typeface="华文楷体" panose="02010600040101010101" pitchFamily="2" charset="-122"/>
              </a:rPr>
              <a:t>将中国</a:t>
            </a:r>
            <a:r>
              <a:rPr lang="en-US" altLang="zh-CN" sz="2400" dirty="0">
                <a:latin typeface="华文楷体" panose="02010600040101010101" pitchFamily="2" charset="-122"/>
                <a:ea typeface="华文楷体" panose="02010600040101010101" pitchFamily="2" charset="-122"/>
              </a:rPr>
              <a:t>SL</a:t>
            </a:r>
            <a:r>
              <a:rPr lang="zh-CN" altLang="en-US" sz="2400" dirty="0">
                <a:latin typeface="华文楷体" panose="02010600040101010101" pitchFamily="2" charset="-122"/>
                <a:ea typeface="华文楷体" panose="02010600040101010101" pitchFamily="2" charset="-122"/>
              </a:rPr>
              <a:t>分解为资本收益率</a:t>
            </a:r>
            <a:r>
              <a:rPr lang="en-US" altLang="zh-CN" sz="2400" dirty="0">
                <a:latin typeface="华文楷体" panose="02010600040101010101" pitchFamily="2" charset="-122"/>
                <a:ea typeface="华文楷体" panose="02010600040101010101" pitchFamily="2" charset="-122"/>
              </a:rPr>
              <a:t>r</a:t>
            </a:r>
            <a:r>
              <a:rPr lang="zh-CN" altLang="en-US" sz="2400" dirty="0">
                <a:latin typeface="华文楷体" panose="02010600040101010101" pitchFamily="2" charset="-122"/>
                <a:ea typeface="华文楷体" panose="02010600040101010101" pitchFamily="2" charset="-122"/>
              </a:rPr>
              <a:t>和资本产出比</a:t>
            </a:r>
            <a:r>
              <a:rPr lang="en-US" altLang="zh-CN" sz="2400" dirty="0">
                <a:latin typeface="华文楷体" panose="02010600040101010101" pitchFamily="2" charset="-122"/>
                <a:ea typeface="华文楷体" panose="02010600040101010101" pitchFamily="2" charset="-122"/>
              </a:rPr>
              <a:t>K/Y</a:t>
            </a:r>
            <a:r>
              <a:rPr lang="zh-CN" altLang="en-US" sz="2400" dirty="0">
                <a:latin typeface="华文楷体" panose="02010600040101010101" pitchFamily="2" charset="-122"/>
                <a:ea typeface="华文楷体" panose="02010600040101010101" pitchFamily="2" charset="-122"/>
              </a:rPr>
              <a:t>，考察其随资本劳动比率</a:t>
            </a:r>
            <a:r>
              <a:rPr lang="en-US" altLang="zh-CN" sz="2400" dirty="0">
                <a:latin typeface="华文楷体" panose="02010600040101010101" pitchFamily="2" charset="-122"/>
                <a:ea typeface="华文楷体" panose="02010600040101010101" pitchFamily="2" charset="-122"/>
              </a:rPr>
              <a:t>k</a:t>
            </a:r>
            <a:r>
              <a:rPr lang="zh-CN" altLang="en-US" sz="2400" dirty="0">
                <a:latin typeface="华文楷体" panose="02010600040101010101" pitchFamily="2" charset="-122"/>
                <a:ea typeface="华文楷体" panose="02010600040101010101" pitchFamily="2" charset="-122"/>
              </a:rPr>
              <a:t>的变化，结果见图</a:t>
            </a:r>
            <a:r>
              <a:rPr lang="en-US" altLang="zh-CN" sz="2400" dirty="0">
                <a:latin typeface="华文楷体" panose="02010600040101010101" pitchFamily="2" charset="-122"/>
                <a:ea typeface="华文楷体" panose="02010600040101010101" pitchFamily="2" charset="-122"/>
              </a:rPr>
              <a:t>5.6</a:t>
            </a:r>
            <a:r>
              <a:rPr lang="zh-CN" altLang="en-US" sz="2400" dirty="0">
                <a:latin typeface="华文楷体" panose="02010600040101010101" pitchFamily="2" charset="-122"/>
                <a:ea typeface="华文楷体" panose="02010600040101010101" pitchFamily="2" charset="-122"/>
              </a:rPr>
              <a:t>。根据发达国家经验，将</a:t>
            </a:r>
            <a:r>
              <a:rPr lang="en-US" altLang="zh-CN" sz="2400" dirty="0">
                <a:latin typeface="华文楷体" panose="02010600040101010101" pitchFamily="2" charset="-122"/>
                <a:ea typeface="华文楷体" panose="02010600040101010101" pitchFamily="2" charset="-122"/>
              </a:rPr>
              <a:t>k=20</a:t>
            </a:r>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1990</a:t>
            </a:r>
            <a:r>
              <a:rPr lang="zh-CN" altLang="en-US" sz="2400" dirty="0">
                <a:latin typeface="华文楷体" panose="02010600040101010101" pitchFamily="2" charset="-122"/>
                <a:ea typeface="华文楷体" panose="02010600040101010101" pitchFamily="2" charset="-122"/>
              </a:rPr>
              <a:t>年价格</a:t>
            </a:r>
            <a:r>
              <a:rPr lang="en-US" altLang="zh-CN" sz="2400" dirty="0">
                <a:latin typeface="华文楷体" panose="02010600040101010101" pitchFamily="2" charset="-122"/>
                <a:ea typeface="华文楷体" panose="02010600040101010101" pitchFamily="2" charset="-122"/>
              </a:rPr>
              <a:t>1000 GK dollars</a:t>
            </a:r>
            <a:r>
              <a:rPr lang="zh-CN" altLang="en-US" sz="2400" dirty="0">
                <a:latin typeface="华文楷体" panose="02010600040101010101" pitchFamily="2" charset="-122"/>
                <a:ea typeface="华文楷体" panose="02010600040101010101" pitchFamily="2" charset="-122"/>
              </a:rPr>
              <a:t>）作为临界点。</a:t>
            </a:r>
            <a:r>
              <a:rPr lang="en-US" altLang="zh-CN" sz="2400" dirty="0">
                <a:latin typeface="华文楷体" panose="02010600040101010101" pitchFamily="2" charset="-122"/>
                <a:ea typeface="华文楷体" panose="02010600040101010101" pitchFamily="2" charset="-122"/>
              </a:rPr>
              <a:t>k</a:t>
            </a:r>
            <a:r>
              <a:rPr lang="zh-CN" altLang="en-US" sz="2400" dirty="0">
                <a:latin typeface="华文楷体" panose="02010600040101010101" pitchFamily="2" charset="-122"/>
                <a:ea typeface="华文楷体" panose="02010600040101010101" pitchFamily="2" charset="-122"/>
              </a:rPr>
              <a:t>小于</a:t>
            </a:r>
            <a:r>
              <a:rPr lang="en-US" altLang="zh-CN" sz="2400" dirty="0">
                <a:latin typeface="华文楷体" panose="02010600040101010101" pitchFamily="2" charset="-122"/>
                <a:ea typeface="华文楷体" panose="02010600040101010101" pitchFamily="2" charset="-122"/>
              </a:rPr>
              <a:t>20</a:t>
            </a:r>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r</a:t>
            </a:r>
            <a:r>
              <a:rPr lang="zh-CN" altLang="en-US" sz="2400" dirty="0">
                <a:latin typeface="华文楷体" panose="02010600040101010101" pitchFamily="2" charset="-122"/>
                <a:ea typeface="华文楷体" panose="02010600040101010101" pitchFamily="2" charset="-122"/>
              </a:rPr>
              <a:t>随</a:t>
            </a:r>
            <a:r>
              <a:rPr lang="en-US" altLang="zh-CN" sz="2400" dirty="0">
                <a:latin typeface="华文楷体" panose="02010600040101010101" pitchFamily="2" charset="-122"/>
                <a:ea typeface="华文楷体" panose="02010600040101010101" pitchFamily="2" charset="-122"/>
              </a:rPr>
              <a:t>k</a:t>
            </a:r>
            <a:r>
              <a:rPr lang="zh-CN" altLang="en-US" sz="2400" dirty="0">
                <a:latin typeface="华文楷体" panose="02010600040101010101" pitchFamily="2" charset="-122"/>
                <a:ea typeface="华文楷体" panose="02010600040101010101" pitchFamily="2" charset="-122"/>
              </a:rPr>
              <a:t>迅速下降；</a:t>
            </a:r>
            <a:r>
              <a:rPr lang="en-US" altLang="zh-CN" sz="2400" dirty="0">
                <a:latin typeface="华文楷体" panose="02010600040101010101" pitchFamily="2" charset="-122"/>
                <a:ea typeface="华文楷体" panose="02010600040101010101" pitchFamily="2" charset="-122"/>
              </a:rPr>
              <a:t>K/Y</a:t>
            </a:r>
            <a:r>
              <a:rPr lang="zh-CN" altLang="en-US" sz="2400" dirty="0">
                <a:latin typeface="华文楷体" panose="02010600040101010101" pitchFamily="2" charset="-122"/>
                <a:ea typeface="华文楷体" panose="02010600040101010101" pitchFamily="2" charset="-122"/>
              </a:rPr>
              <a:t>变动剧烈，几乎与</a:t>
            </a:r>
            <a:r>
              <a:rPr lang="en-US" altLang="zh-CN" sz="2400" dirty="0">
                <a:latin typeface="华文楷体" panose="02010600040101010101" pitchFamily="2" charset="-122"/>
                <a:ea typeface="华文楷体" panose="02010600040101010101" pitchFamily="2" charset="-122"/>
              </a:rPr>
              <a:t>k</a:t>
            </a:r>
            <a:r>
              <a:rPr lang="zh-CN" altLang="en-US" sz="2400" dirty="0">
                <a:latin typeface="华文楷体" panose="02010600040101010101" pitchFamily="2" charset="-122"/>
                <a:ea typeface="华文楷体" panose="02010600040101010101" pitchFamily="2" charset="-122"/>
              </a:rPr>
              <a:t>无关。</a:t>
            </a:r>
            <a:r>
              <a:rPr lang="en-US" altLang="zh-CN" sz="2400" dirty="0">
                <a:latin typeface="华文楷体" panose="02010600040101010101" pitchFamily="2" charset="-122"/>
                <a:ea typeface="华文楷体" panose="02010600040101010101" pitchFamily="2" charset="-122"/>
              </a:rPr>
              <a:t>k</a:t>
            </a:r>
            <a:r>
              <a:rPr lang="zh-CN" altLang="en-US" sz="2400" dirty="0">
                <a:latin typeface="华文楷体" panose="02010600040101010101" pitchFamily="2" charset="-122"/>
                <a:ea typeface="华文楷体" panose="02010600040101010101" pitchFamily="2" charset="-122"/>
              </a:rPr>
              <a:t>超过</a:t>
            </a:r>
            <a:r>
              <a:rPr lang="en-US" altLang="zh-CN" sz="2400" dirty="0">
                <a:latin typeface="华文楷体" panose="02010600040101010101" pitchFamily="2" charset="-122"/>
                <a:ea typeface="华文楷体" panose="02010600040101010101" pitchFamily="2" charset="-122"/>
              </a:rPr>
              <a:t>20</a:t>
            </a:r>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r</a:t>
            </a:r>
            <a:r>
              <a:rPr lang="zh-CN" altLang="en-US" sz="2400" dirty="0">
                <a:latin typeface="华文楷体" panose="02010600040101010101" pitchFamily="2" charset="-122"/>
                <a:ea typeface="华文楷体" panose="02010600040101010101" pitchFamily="2" charset="-122"/>
              </a:rPr>
              <a:t>逐渐收敛于其长期均衡值（荷兰</a:t>
            </a:r>
            <a:r>
              <a:rPr lang="en-US" altLang="zh-CN" sz="2400" dirty="0">
                <a:latin typeface="华文楷体" panose="02010600040101010101" pitchFamily="2" charset="-122"/>
                <a:ea typeface="华文楷体" panose="02010600040101010101" pitchFamily="2" charset="-122"/>
              </a:rPr>
              <a:t>0.15</a:t>
            </a:r>
            <a:r>
              <a:rPr lang="zh-CN" altLang="en-US" sz="2400" dirty="0">
                <a:latin typeface="华文楷体" panose="02010600040101010101" pitchFamily="2" charset="-122"/>
                <a:ea typeface="华文楷体" panose="02010600040101010101" pitchFamily="2" charset="-122"/>
              </a:rPr>
              <a:t>，瑞典和美国</a:t>
            </a:r>
            <a:r>
              <a:rPr lang="en-US" altLang="zh-CN" sz="2400" dirty="0">
                <a:latin typeface="华文楷体" panose="02010600040101010101" pitchFamily="2" charset="-122"/>
                <a:ea typeface="华文楷体" panose="02010600040101010101" pitchFamily="2" charset="-122"/>
              </a:rPr>
              <a:t>0.09</a:t>
            </a:r>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K/Y</a:t>
            </a:r>
            <a:r>
              <a:rPr lang="zh-CN" altLang="en-US" sz="2400" dirty="0">
                <a:latin typeface="华文楷体" panose="02010600040101010101" pitchFamily="2" charset="-122"/>
                <a:ea typeface="华文楷体" panose="02010600040101010101" pitchFamily="2" charset="-122"/>
              </a:rPr>
              <a:t>也逐渐收敛（荷兰</a:t>
            </a:r>
            <a:r>
              <a:rPr lang="en-US" altLang="zh-CN" sz="2400" dirty="0">
                <a:latin typeface="华文楷体" panose="02010600040101010101" pitchFamily="2" charset="-122"/>
                <a:ea typeface="华文楷体" panose="02010600040101010101" pitchFamily="2" charset="-122"/>
              </a:rPr>
              <a:t>2.8</a:t>
            </a:r>
            <a:r>
              <a:rPr lang="zh-CN" altLang="en-US" sz="2400" dirty="0">
                <a:latin typeface="华文楷体" panose="02010600040101010101" pitchFamily="2" charset="-122"/>
                <a:ea typeface="华文楷体" panose="02010600040101010101" pitchFamily="2" charset="-122"/>
              </a:rPr>
              <a:t>，美国</a:t>
            </a:r>
            <a:r>
              <a:rPr lang="en-US" altLang="zh-CN" sz="2400" dirty="0">
                <a:latin typeface="华文楷体" panose="02010600040101010101" pitchFamily="2" charset="-122"/>
                <a:ea typeface="华文楷体" panose="02010600040101010101" pitchFamily="2" charset="-122"/>
              </a:rPr>
              <a:t>3</a:t>
            </a:r>
            <a:r>
              <a:rPr lang="zh-CN" altLang="en-US" sz="2400" dirty="0">
                <a:latin typeface="华文楷体" panose="02010600040101010101" pitchFamily="2" charset="-122"/>
                <a:ea typeface="华文楷体" panose="02010600040101010101" pitchFamily="2" charset="-122"/>
              </a:rPr>
              <a:t>，瑞典</a:t>
            </a:r>
            <a:r>
              <a:rPr lang="en-US" altLang="zh-CN" sz="2400" dirty="0">
                <a:latin typeface="华文楷体" panose="02010600040101010101" pitchFamily="2" charset="-122"/>
                <a:ea typeface="华文楷体" panose="02010600040101010101" pitchFamily="2" charset="-122"/>
              </a:rPr>
              <a:t>3.1</a:t>
            </a:r>
            <a:r>
              <a:rPr lang="zh-CN" altLang="en-US" sz="2400" dirty="0">
                <a:latin typeface="华文楷体" panose="02010600040101010101" pitchFamily="2" charset="-122"/>
                <a:ea typeface="华文楷体" panose="02010600040101010101" pitchFamily="2" charset="-122"/>
              </a:rPr>
              <a:t>）。</a:t>
            </a:r>
          </a:p>
        </p:txBody>
      </p:sp>
      <p:sp>
        <p:nvSpPr>
          <p:cNvPr id="30" name="Rectangle 17">
            <a:extLst>
              <a:ext uri="{FF2B5EF4-FFF2-40B4-BE49-F238E27FC236}">
                <a16:creationId xmlns:a16="http://schemas.microsoft.com/office/drawing/2014/main" id="{253C52C4-B625-E6E9-EB9D-8AC4EBF781F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 name="图片 3">
            <a:extLst>
              <a:ext uri="{FF2B5EF4-FFF2-40B4-BE49-F238E27FC236}">
                <a16:creationId xmlns:a16="http://schemas.microsoft.com/office/drawing/2014/main" id="{13D1DDDF-085F-516F-3AF1-EC5C40FFAD21}"/>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957684" y="3248074"/>
            <a:ext cx="5400000" cy="3096283"/>
          </a:xfrm>
          <a:prstGeom prst="rect">
            <a:avLst/>
          </a:prstGeom>
          <a:noFill/>
        </p:spPr>
      </p:pic>
      <p:pic>
        <p:nvPicPr>
          <p:cNvPr id="5" name="图片 4">
            <a:extLst>
              <a:ext uri="{FF2B5EF4-FFF2-40B4-BE49-F238E27FC236}">
                <a16:creationId xmlns:a16="http://schemas.microsoft.com/office/drawing/2014/main" id="{CAF5E108-FFA8-B3A5-A731-E86B27FB705C}"/>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580414" y="3248074"/>
            <a:ext cx="5400000" cy="3096283"/>
          </a:xfrm>
          <a:prstGeom prst="rect">
            <a:avLst/>
          </a:prstGeom>
          <a:noFill/>
          <a:ln>
            <a:noFill/>
          </a:ln>
        </p:spPr>
      </p:pic>
    </p:spTree>
    <p:extLst>
      <p:ext uri="{BB962C8B-B14F-4D97-AF65-F5344CB8AC3E}">
        <p14:creationId xmlns:p14="http://schemas.microsoft.com/office/powerpoint/2010/main" val="1180199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215F9-D5F1-FBC2-39DD-84CEB910A5B7}"/>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443C4978-898A-C89C-3E27-95849F1E91B8}"/>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2DE9B21E-4997-C6C2-F5AB-0CD93C5F724F}"/>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F44F9709-7412-B82A-D18B-0D2B2873AB3D}"/>
              </a:ext>
            </a:extLst>
          </p:cNvPr>
          <p:cNvSpPr txBox="1"/>
          <p:nvPr/>
        </p:nvSpPr>
        <p:spPr>
          <a:xfrm>
            <a:off x="654886" y="374814"/>
            <a:ext cx="7352937" cy="1077687"/>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nSpc>
                <a:spcPts val="4000"/>
              </a:lnSpc>
            </a:pPr>
            <a:r>
              <a:rPr lang="zh-CN" altLang="en-US" sz="2800" b="1" dirty="0">
                <a:solidFill>
                  <a:schemeClr val="accent2"/>
                </a:solidFill>
                <a:latin typeface="华文楷体" panose="02010600040101010101" charset="-122"/>
                <a:ea typeface="华文楷体" panose="02010600040101010101" charset="-122"/>
              </a:rPr>
              <a:t>（三）主要变量经验分布</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5FEE5F25-9266-EA03-73A9-E6E5EC709F9B}"/>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30</a:t>
            </a:fld>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D4A8A72A-30CF-9F8D-8973-9E1BCE1835E5}"/>
              </a:ext>
            </a:extLst>
          </p:cNvPr>
          <p:cNvSpPr>
            <a:spLocks noChangeArrowheads="1"/>
          </p:cNvSpPr>
          <p:nvPr/>
        </p:nvSpPr>
        <p:spPr bwMode="auto">
          <a:xfrm>
            <a:off x="861695" y="107315"/>
            <a:ext cx="571871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中外要素份额演进规律对比</a:t>
            </a:r>
          </a:p>
        </p:txBody>
      </p:sp>
      <p:sp>
        <p:nvSpPr>
          <p:cNvPr id="2" name="矩形 1">
            <a:extLst>
              <a:ext uri="{FF2B5EF4-FFF2-40B4-BE49-F238E27FC236}">
                <a16:creationId xmlns:a16="http://schemas.microsoft.com/office/drawing/2014/main" id="{9F31F302-9DBE-5ED0-7B06-1DDC4306049D}"/>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8" name="文本框 7">
            <a:extLst>
              <a:ext uri="{FF2B5EF4-FFF2-40B4-BE49-F238E27FC236}">
                <a16:creationId xmlns:a16="http://schemas.microsoft.com/office/drawing/2014/main" id="{96DC6F32-7FC9-9AE7-AEE7-372F062CEAE1}"/>
              </a:ext>
            </a:extLst>
          </p:cNvPr>
          <p:cNvSpPr txBox="1"/>
          <p:nvPr/>
        </p:nvSpPr>
        <p:spPr>
          <a:xfrm>
            <a:off x="1514730" y="2932307"/>
            <a:ext cx="4378116" cy="369332"/>
          </a:xfrm>
          <a:prstGeom prst="rect">
            <a:avLst/>
          </a:prstGeom>
          <a:noFill/>
        </p:spPr>
        <p:txBody>
          <a:bodyPr wrap="square">
            <a:spAutoFit/>
          </a:bodyPr>
          <a:lstStyle/>
          <a:p>
            <a:r>
              <a:rPr lang="zh-CN" altLang="zh-CN" b="1" dirty="0"/>
              <a:t>表</a:t>
            </a:r>
            <a:r>
              <a:rPr lang="en-US" altLang="zh-CN" b="1" dirty="0"/>
              <a:t>5.14   </a:t>
            </a:r>
            <a:r>
              <a:rPr lang="zh-CN" altLang="zh-CN" b="1" dirty="0"/>
              <a:t>中国</a:t>
            </a:r>
            <a:r>
              <a:rPr lang="en-US" altLang="zh-CN" b="1" dirty="0"/>
              <a:t>SL</a:t>
            </a:r>
            <a:r>
              <a:rPr lang="zh-CN" altLang="zh-CN" b="1" dirty="0"/>
              <a:t>与相关变量分布特征</a:t>
            </a:r>
            <a:endParaRPr lang="zh-CN" altLang="zh-CN" dirty="0"/>
          </a:p>
        </p:txBody>
      </p:sp>
      <p:sp>
        <p:nvSpPr>
          <p:cNvPr id="18" name="文本框 17">
            <a:extLst>
              <a:ext uri="{FF2B5EF4-FFF2-40B4-BE49-F238E27FC236}">
                <a16:creationId xmlns:a16="http://schemas.microsoft.com/office/drawing/2014/main" id="{9B80729F-6F4B-8058-39A5-47ED78833636}"/>
              </a:ext>
            </a:extLst>
          </p:cNvPr>
          <p:cNvSpPr txBox="1"/>
          <p:nvPr/>
        </p:nvSpPr>
        <p:spPr>
          <a:xfrm>
            <a:off x="6228121" y="3365148"/>
            <a:ext cx="3497124" cy="1173389"/>
          </a:xfrm>
          <a:prstGeom prst="rect">
            <a:avLst/>
          </a:prstGeom>
          <a:noFill/>
        </p:spPr>
        <p:txBody>
          <a:bodyPr wrap="square" rtlCol="0">
            <a:spAutoFit/>
          </a:bodyPr>
          <a:lstStyle/>
          <a:p>
            <a:endParaRPr lang="zh-CN" altLang="en-US" dirty="0"/>
          </a:p>
        </p:txBody>
      </p:sp>
      <p:sp>
        <p:nvSpPr>
          <p:cNvPr id="29" name="文本框 28">
            <a:extLst>
              <a:ext uri="{FF2B5EF4-FFF2-40B4-BE49-F238E27FC236}">
                <a16:creationId xmlns:a16="http://schemas.microsoft.com/office/drawing/2014/main" id="{D5DDE0D5-0ED1-0098-A27F-82A325194B9A}"/>
              </a:ext>
            </a:extLst>
          </p:cNvPr>
          <p:cNvSpPr txBox="1"/>
          <p:nvPr/>
        </p:nvSpPr>
        <p:spPr>
          <a:xfrm>
            <a:off x="491204" y="1251752"/>
            <a:ext cx="11634834" cy="1569660"/>
          </a:xfrm>
          <a:prstGeom prst="rect">
            <a:avLst/>
          </a:prstGeom>
          <a:noFill/>
        </p:spPr>
        <p:txBody>
          <a:bodyPr wrap="square" rtlCol="0">
            <a:spAutoFit/>
          </a:bodyPr>
          <a:lstStyle/>
          <a:p>
            <a:pPr indent="565200" algn="just"/>
            <a:r>
              <a:rPr lang="zh-CN" altLang="en-US" sz="2400" dirty="0">
                <a:latin typeface="华文楷体" panose="02010600040101010101" pitchFamily="2" charset="-122"/>
                <a:ea typeface="华文楷体" panose="02010600040101010101" pitchFamily="2" charset="-122"/>
              </a:rPr>
              <a:t>最后，考察中国劳动份额及有关变量的经验分布，摘要统计量见表</a:t>
            </a:r>
            <a:r>
              <a:rPr lang="en-US" altLang="zh-CN" sz="2400" dirty="0">
                <a:latin typeface="华文楷体" panose="02010600040101010101" pitchFamily="2" charset="-122"/>
                <a:ea typeface="华文楷体" panose="02010600040101010101" pitchFamily="2" charset="-122"/>
              </a:rPr>
              <a:t>5.14</a:t>
            </a:r>
            <a:r>
              <a:rPr lang="zh-CN" altLang="en-US" sz="2400" dirty="0">
                <a:latin typeface="华文楷体" panose="02010600040101010101" pitchFamily="2" charset="-122"/>
                <a:ea typeface="华文楷体" panose="02010600040101010101" pitchFamily="2" charset="-122"/>
              </a:rPr>
              <a:t>。</a:t>
            </a:r>
            <a:endParaRPr lang="en-US" altLang="zh-CN" sz="2400" dirty="0">
              <a:latin typeface="华文楷体" panose="02010600040101010101" pitchFamily="2" charset="-122"/>
              <a:ea typeface="华文楷体" panose="02010600040101010101" pitchFamily="2" charset="-122"/>
            </a:endParaRPr>
          </a:p>
          <a:p>
            <a:pPr indent="565200" algn="just"/>
            <a:r>
              <a:rPr lang="zh-CN" altLang="en-US" sz="2400" dirty="0">
                <a:latin typeface="华文楷体" panose="02010600040101010101" pitchFamily="2" charset="-122"/>
                <a:ea typeface="华文楷体" panose="02010600040101010101" pitchFamily="2" charset="-122"/>
              </a:rPr>
              <a:t>图</a:t>
            </a:r>
            <a:r>
              <a:rPr lang="en-US" altLang="zh-CN" sz="2400" dirty="0">
                <a:latin typeface="华文楷体" panose="02010600040101010101" pitchFamily="2" charset="-122"/>
                <a:ea typeface="华文楷体" panose="02010600040101010101" pitchFamily="2" charset="-122"/>
              </a:rPr>
              <a:t>5.7</a:t>
            </a:r>
            <a:r>
              <a:rPr lang="zh-CN" altLang="en-US" sz="2400" dirty="0">
                <a:latin typeface="华文楷体" panose="02010600040101010101" pitchFamily="2" charset="-122"/>
                <a:ea typeface="华文楷体" panose="02010600040101010101" pitchFamily="2" charset="-122"/>
              </a:rPr>
              <a:t>显示，中国</a:t>
            </a:r>
            <a:r>
              <a:rPr lang="en-US" altLang="zh-CN" sz="2400" dirty="0">
                <a:latin typeface="华文楷体" panose="02010600040101010101" pitchFamily="2" charset="-122"/>
                <a:ea typeface="华文楷体" panose="02010600040101010101" pitchFamily="2" charset="-122"/>
              </a:rPr>
              <a:t>SL</a:t>
            </a:r>
            <a:r>
              <a:rPr lang="zh-CN" altLang="en-US" sz="2400" dirty="0">
                <a:latin typeface="华文楷体" panose="02010600040101010101" pitchFamily="2" charset="-122"/>
                <a:ea typeface="华文楷体" panose="02010600040101010101" pitchFamily="2" charset="-122"/>
              </a:rPr>
              <a:t>呈双峰分布，</a:t>
            </a:r>
            <a:r>
              <a:rPr lang="en-US" altLang="zh-CN" sz="2400" dirty="0">
                <a:latin typeface="华文楷体" panose="02010600040101010101" pitchFamily="2" charset="-122"/>
                <a:ea typeface="华文楷体" panose="02010600040101010101" pitchFamily="2" charset="-122"/>
              </a:rPr>
              <a:t>0.7</a:t>
            </a:r>
            <a:r>
              <a:rPr lang="zh-CN" altLang="en-US" sz="2400" dirty="0">
                <a:latin typeface="华文楷体" panose="02010600040101010101" pitchFamily="2" charset="-122"/>
                <a:ea typeface="华文楷体" panose="02010600040101010101" pitchFamily="2" charset="-122"/>
              </a:rPr>
              <a:t>左右的峰值出现在计划经济时期，</a:t>
            </a:r>
            <a:r>
              <a:rPr lang="en-US" altLang="zh-CN" sz="2400" dirty="0">
                <a:latin typeface="华文楷体" panose="02010600040101010101" pitchFamily="2" charset="-122"/>
                <a:ea typeface="华文楷体" panose="02010600040101010101" pitchFamily="2" charset="-122"/>
              </a:rPr>
              <a:t>0.6</a:t>
            </a:r>
            <a:r>
              <a:rPr lang="zh-CN" altLang="en-US" sz="2400" dirty="0">
                <a:latin typeface="华文楷体" panose="02010600040101010101" pitchFamily="2" charset="-122"/>
                <a:ea typeface="华文楷体" panose="02010600040101010101" pitchFamily="2" charset="-122"/>
              </a:rPr>
              <a:t>附近的峰值出现在改革时期。随着时间推移，中国</a:t>
            </a:r>
            <a:r>
              <a:rPr lang="en-US" altLang="zh-CN" sz="2400" dirty="0">
                <a:latin typeface="华文楷体" panose="02010600040101010101" pitchFamily="2" charset="-122"/>
                <a:ea typeface="华文楷体" panose="02010600040101010101" pitchFamily="2" charset="-122"/>
              </a:rPr>
              <a:t>SL</a:t>
            </a:r>
            <a:r>
              <a:rPr lang="zh-CN" altLang="en-US" sz="2400" dirty="0">
                <a:latin typeface="华文楷体" panose="02010600040101010101" pitchFamily="2" charset="-122"/>
                <a:ea typeface="华文楷体" panose="02010600040101010101" pitchFamily="2" charset="-122"/>
              </a:rPr>
              <a:t>由较高峰值趋向较低峰值。多数发达国家的</a:t>
            </a:r>
            <a:r>
              <a:rPr lang="en-US" altLang="zh-CN" sz="2400" dirty="0">
                <a:latin typeface="华文楷体" panose="02010600040101010101" pitchFamily="2" charset="-122"/>
                <a:ea typeface="华文楷体" panose="02010600040101010101" pitchFamily="2" charset="-122"/>
              </a:rPr>
              <a:t>SL</a:t>
            </a:r>
            <a:r>
              <a:rPr lang="zh-CN" altLang="en-US" sz="2400" dirty="0">
                <a:latin typeface="华文楷体" panose="02010600040101010101" pitchFamily="2" charset="-122"/>
                <a:ea typeface="华文楷体" panose="02010600040101010101" pitchFamily="2" charset="-122"/>
              </a:rPr>
              <a:t>也是双峰分布，但区别在于随着时间推移，往往是由较低峰值趋向较高峰值。</a:t>
            </a:r>
          </a:p>
        </p:txBody>
      </p:sp>
      <p:sp>
        <p:nvSpPr>
          <p:cNvPr id="30" name="Rectangle 17">
            <a:extLst>
              <a:ext uri="{FF2B5EF4-FFF2-40B4-BE49-F238E27FC236}">
                <a16:creationId xmlns:a16="http://schemas.microsoft.com/office/drawing/2014/main" id="{BECDA2F6-1B93-4D1E-AFBB-269982355C6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 name="图片 9">
            <a:extLst>
              <a:ext uri="{FF2B5EF4-FFF2-40B4-BE49-F238E27FC236}">
                <a16:creationId xmlns:a16="http://schemas.microsoft.com/office/drawing/2014/main" id="{140032F6-41FB-B40C-874C-4DBC16950309}"/>
              </a:ext>
            </a:extLst>
          </p:cNvPr>
          <p:cNvPicPr>
            <a:picLocks noChangeAspect="1"/>
          </p:cNvPicPr>
          <p:nvPr/>
        </p:nvPicPr>
        <p:blipFill>
          <a:blip r:embed="rId2"/>
          <a:stretch>
            <a:fillRect/>
          </a:stretch>
        </p:blipFill>
        <p:spPr>
          <a:xfrm>
            <a:off x="1201329" y="3251903"/>
            <a:ext cx="4774121" cy="3423177"/>
          </a:xfrm>
          <a:prstGeom prst="rect">
            <a:avLst/>
          </a:prstGeom>
        </p:spPr>
      </p:pic>
      <p:pic>
        <p:nvPicPr>
          <p:cNvPr id="12" name="图片 11">
            <a:extLst>
              <a:ext uri="{FF2B5EF4-FFF2-40B4-BE49-F238E27FC236}">
                <a16:creationId xmlns:a16="http://schemas.microsoft.com/office/drawing/2014/main" id="{7F4A942E-2446-9436-1AB0-44C790660919}"/>
              </a:ext>
            </a:extLst>
          </p:cNvPr>
          <p:cNvPicPr>
            <a:picLocks noChangeAspect="1"/>
          </p:cNvPicPr>
          <p:nvPr/>
        </p:nvPicPr>
        <p:blipFill>
          <a:blip r:embed="rId3">
            <a:extLst>
              <a:ext uri="{28A0092B-C50C-407E-A947-70E740481C1C}">
                <a14:useLocalDpi xmlns:a14="http://schemas.microsoft.com/office/drawing/2010/main" val="0"/>
              </a:ext>
            </a:extLst>
          </a:blip>
          <a:srcRect t="15254" b="2542"/>
          <a:stretch>
            <a:fillRect/>
          </a:stretch>
        </p:blipFill>
        <p:spPr bwMode="auto">
          <a:xfrm>
            <a:off x="6850530" y="2821413"/>
            <a:ext cx="5341470" cy="3423178"/>
          </a:xfrm>
          <a:prstGeom prst="rect">
            <a:avLst/>
          </a:prstGeom>
          <a:noFill/>
          <a:ln>
            <a:noFill/>
          </a:ln>
        </p:spPr>
      </p:pic>
      <p:sp>
        <p:nvSpPr>
          <p:cNvPr id="14" name="文本框 13">
            <a:extLst>
              <a:ext uri="{FF2B5EF4-FFF2-40B4-BE49-F238E27FC236}">
                <a16:creationId xmlns:a16="http://schemas.microsoft.com/office/drawing/2014/main" id="{2D7E7DE6-2FB8-43FA-0975-C8475B703345}"/>
              </a:ext>
            </a:extLst>
          </p:cNvPr>
          <p:cNvSpPr txBox="1"/>
          <p:nvPr/>
        </p:nvSpPr>
        <p:spPr>
          <a:xfrm>
            <a:off x="6467606" y="6269890"/>
            <a:ext cx="6177642" cy="369332"/>
          </a:xfrm>
          <a:prstGeom prst="rect">
            <a:avLst/>
          </a:prstGeom>
          <a:noFill/>
        </p:spPr>
        <p:txBody>
          <a:bodyPr wrap="square">
            <a:spAutoFit/>
          </a:bodyPr>
          <a:lstStyle/>
          <a:p>
            <a:pPr algn="ctr">
              <a:spcAft>
                <a:spcPts val="600"/>
              </a:spcAft>
              <a:buNone/>
            </a:pPr>
            <a:r>
              <a:rPr lang="zh-CN" altLang="zh-CN" sz="1800" b="1" kern="100" dirty="0">
                <a:effectLst/>
                <a:latin typeface="Times New Roman" panose="02020603050405020304" pitchFamily="18" charset="0"/>
                <a:ea typeface="宋体" panose="02010600030101010101" pitchFamily="2" charset="-122"/>
              </a:rPr>
              <a:t>图</a:t>
            </a:r>
            <a:r>
              <a:rPr lang="en-US" altLang="zh-CN" sz="1800" b="1" kern="100" dirty="0">
                <a:effectLst/>
                <a:latin typeface="Times New Roman" panose="02020603050405020304" pitchFamily="18" charset="0"/>
                <a:ea typeface="宋体" panose="02010600030101010101" pitchFamily="2" charset="-122"/>
              </a:rPr>
              <a:t>5.7  </a:t>
            </a:r>
            <a:r>
              <a:rPr lang="zh-CN" altLang="zh-CN" sz="1800" b="1" kern="100" dirty="0">
                <a:effectLst/>
                <a:latin typeface="Times New Roman" panose="02020603050405020304" pitchFamily="18" charset="0"/>
                <a:ea typeface="宋体" panose="02010600030101010101" pitchFamily="2" charset="-122"/>
              </a:rPr>
              <a:t>中国劳动份额分布特征</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915434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2FDBD-1622-09CC-A5F8-399BFC40E42F}"/>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4D2A912D-6AB1-766D-B28A-AAAFEC504117}"/>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B56EA749-9EFB-1327-2747-114840AF21BD}"/>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27BA87E0-9373-814A-C20B-6DD85DEFA714}"/>
              </a:ext>
            </a:extLst>
          </p:cNvPr>
          <p:cNvSpPr txBox="1"/>
          <p:nvPr/>
        </p:nvSpPr>
        <p:spPr>
          <a:xfrm>
            <a:off x="277618" y="557641"/>
            <a:ext cx="7352937" cy="1077687"/>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nSpc>
                <a:spcPts val="4000"/>
              </a:lnSpc>
            </a:pPr>
            <a:r>
              <a:rPr lang="zh-CN" altLang="en-US" sz="2800" b="1" dirty="0">
                <a:solidFill>
                  <a:schemeClr val="accent2"/>
                </a:solidFill>
                <a:latin typeface="华文楷体" panose="02010600040101010101" charset="-122"/>
                <a:ea typeface="华文楷体" panose="02010600040101010101" charset="-122"/>
              </a:rPr>
              <a:t>（三）主要变量经验分布</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 xmlns:wpsdc="http://www.wps.cn/officeDocument/2017/drawingmlCustomData"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366E9A80-6EAB-2578-B4EB-CB01896BCC70}"/>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31</a:t>
            </a:fld>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B44A9149-5639-EED8-BA4F-A5A5FC24FA12}"/>
              </a:ext>
            </a:extLst>
          </p:cNvPr>
          <p:cNvSpPr>
            <a:spLocks noChangeArrowheads="1"/>
          </p:cNvSpPr>
          <p:nvPr/>
        </p:nvSpPr>
        <p:spPr bwMode="auto">
          <a:xfrm>
            <a:off x="861695" y="107315"/>
            <a:ext cx="571871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中外要素份额演进规律对比</a:t>
            </a:r>
          </a:p>
        </p:txBody>
      </p:sp>
      <p:sp>
        <p:nvSpPr>
          <p:cNvPr id="2" name="矩形 1">
            <a:extLst>
              <a:ext uri="{FF2B5EF4-FFF2-40B4-BE49-F238E27FC236}">
                <a16:creationId xmlns:a16="http://schemas.microsoft.com/office/drawing/2014/main" id="{40DDBF6A-FC47-1C44-2F00-1912EEF6651A}"/>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18" name="文本框 17">
            <a:extLst>
              <a:ext uri="{FF2B5EF4-FFF2-40B4-BE49-F238E27FC236}">
                <a16:creationId xmlns:a16="http://schemas.microsoft.com/office/drawing/2014/main" id="{F0818C27-56EC-D0F2-54A8-1EE62441D445}"/>
              </a:ext>
            </a:extLst>
          </p:cNvPr>
          <p:cNvSpPr txBox="1"/>
          <p:nvPr/>
        </p:nvSpPr>
        <p:spPr>
          <a:xfrm>
            <a:off x="6228121" y="3365148"/>
            <a:ext cx="3497124" cy="1173389"/>
          </a:xfrm>
          <a:prstGeom prst="rect">
            <a:avLst/>
          </a:prstGeom>
          <a:noFill/>
        </p:spPr>
        <p:txBody>
          <a:bodyPr wrap="square" rtlCol="0">
            <a:spAutoFit/>
          </a:bodyPr>
          <a:lstStyle/>
          <a:p>
            <a:endParaRPr lang="zh-CN" altLang="en-US" dirty="0"/>
          </a:p>
        </p:txBody>
      </p:sp>
      <p:sp>
        <p:nvSpPr>
          <p:cNvPr id="29" name="文本框 28">
            <a:extLst>
              <a:ext uri="{FF2B5EF4-FFF2-40B4-BE49-F238E27FC236}">
                <a16:creationId xmlns:a16="http://schemas.microsoft.com/office/drawing/2014/main" id="{5CB6CB9D-1450-AC14-452A-09ACE03D5D4B}"/>
              </a:ext>
            </a:extLst>
          </p:cNvPr>
          <p:cNvSpPr txBox="1"/>
          <p:nvPr/>
        </p:nvSpPr>
        <p:spPr>
          <a:xfrm>
            <a:off x="497897" y="1521530"/>
            <a:ext cx="5466816" cy="4703980"/>
          </a:xfrm>
          <a:prstGeom prst="rect">
            <a:avLst/>
          </a:prstGeom>
          <a:noFill/>
        </p:spPr>
        <p:txBody>
          <a:bodyPr wrap="square" rtlCol="0">
            <a:spAutoFit/>
          </a:bodyPr>
          <a:lstStyle/>
          <a:p>
            <a:pPr indent="565200" algn="just">
              <a:lnSpc>
                <a:spcPct val="114000"/>
              </a:lnSpc>
            </a:pPr>
            <a:r>
              <a:rPr lang="zh-CN" altLang="en-US" sz="2400" dirty="0">
                <a:latin typeface="华文楷体" panose="02010600040101010101" pitchFamily="2" charset="-122"/>
                <a:ea typeface="华文楷体" panose="02010600040101010101" pitchFamily="2" charset="-122"/>
              </a:rPr>
              <a:t>图</a:t>
            </a:r>
            <a:r>
              <a:rPr lang="en-US" altLang="zh-CN" sz="2400" dirty="0">
                <a:latin typeface="华文楷体" panose="02010600040101010101" pitchFamily="2" charset="-122"/>
                <a:ea typeface="华文楷体" panose="02010600040101010101" pitchFamily="2" charset="-122"/>
              </a:rPr>
              <a:t>5.8</a:t>
            </a:r>
            <a:r>
              <a:rPr lang="zh-CN" altLang="en-US" sz="2400" dirty="0">
                <a:latin typeface="华文楷体" panose="02010600040101010101" pitchFamily="2" charset="-122"/>
                <a:ea typeface="华文楷体" panose="02010600040101010101" pitchFamily="2" charset="-122"/>
              </a:rPr>
              <a:t>描绘了与</a:t>
            </a:r>
            <a:r>
              <a:rPr lang="en-US" altLang="zh-CN" sz="2400" dirty="0">
                <a:latin typeface="华文楷体" panose="02010600040101010101" pitchFamily="2" charset="-122"/>
                <a:ea typeface="华文楷体" panose="02010600040101010101" pitchFamily="2" charset="-122"/>
              </a:rPr>
              <a:t>SL</a:t>
            </a:r>
            <a:r>
              <a:rPr lang="zh-CN" altLang="en-US" sz="2400" dirty="0">
                <a:latin typeface="华文楷体" panose="02010600040101010101" pitchFamily="2" charset="-122"/>
                <a:ea typeface="华文楷体" panose="02010600040101010101" pitchFamily="2" charset="-122"/>
              </a:rPr>
              <a:t>有关的主要变量之经验分布。资本劳动比率</a:t>
            </a:r>
            <a:r>
              <a:rPr lang="en-US" altLang="zh-CN" sz="2400" dirty="0">
                <a:latin typeface="华文楷体" panose="02010600040101010101" pitchFamily="2" charset="-122"/>
                <a:ea typeface="华文楷体" panose="02010600040101010101" pitchFamily="2" charset="-122"/>
              </a:rPr>
              <a:t>k</a:t>
            </a:r>
            <a:r>
              <a:rPr lang="zh-CN" altLang="en-US" sz="2400" dirty="0">
                <a:latin typeface="华文楷体" panose="02010600040101010101" pitchFamily="2" charset="-122"/>
                <a:ea typeface="华文楷体" panose="02010600040101010101" pitchFamily="2" charset="-122"/>
              </a:rPr>
              <a:t>呈单峰右偏分布，计划经济时期</a:t>
            </a:r>
            <a:r>
              <a:rPr lang="en-US" altLang="zh-CN" sz="2400" dirty="0">
                <a:latin typeface="华文楷体" panose="02010600040101010101" pitchFamily="2" charset="-122"/>
                <a:ea typeface="华文楷体" panose="02010600040101010101" pitchFamily="2" charset="-122"/>
              </a:rPr>
              <a:t>k</a:t>
            </a:r>
            <a:r>
              <a:rPr lang="zh-CN" altLang="en-US" sz="2400" dirty="0">
                <a:latin typeface="华文楷体" panose="02010600040101010101" pitchFamily="2" charset="-122"/>
                <a:ea typeface="华文楷体" panose="02010600040101010101" pitchFamily="2" charset="-122"/>
              </a:rPr>
              <a:t>提高较慢，数据集中分布在</a:t>
            </a:r>
            <a:r>
              <a:rPr lang="en-US" altLang="zh-CN" sz="2400" dirty="0">
                <a:latin typeface="华文楷体" panose="02010600040101010101" pitchFamily="2" charset="-122"/>
                <a:ea typeface="华文楷体" panose="02010600040101010101" pitchFamily="2" charset="-122"/>
              </a:rPr>
              <a:t>5</a:t>
            </a:r>
            <a:r>
              <a:rPr lang="zh-CN" altLang="en-US" sz="2400" dirty="0">
                <a:latin typeface="华文楷体" panose="02010600040101010101" pitchFamily="2" charset="-122"/>
                <a:ea typeface="华文楷体" panose="02010600040101010101" pitchFamily="2" charset="-122"/>
              </a:rPr>
              <a:t>附近；改革时期</a:t>
            </a:r>
            <a:r>
              <a:rPr lang="en-US" altLang="zh-CN" sz="2400" dirty="0">
                <a:latin typeface="华文楷体" panose="02010600040101010101" pitchFamily="2" charset="-122"/>
                <a:ea typeface="华文楷体" panose="02010600040101010101" pitchFamily="2" charset="-122"/>
              </a:rPr>
              <a:t>k</a:t>
            </a:r>
            <a:r>
              <a:rPr lang="zh-CN" altLang="en-US" sz="2400" dirty="0">
                <a:latin typeface="华文楷体" panose="02010600040101010101" pitchFamily="2" charset="-122"/>
                <a:ea typeface="华文楷体" panose="02010600040101010101" pitchFamily="2" charset="-122"/>
              </a:rPr>
              <a:t>迅速提高，数值较为分散。资本收益率</a:t>
            </a:r>
            <a:r>
              <a:rPr lang="en-US" altLang="zh-CN" sz="2400" dirty="0">
                <a:latin typeface="华文楷体" panose="02010600040101010101" pitchFamily="2" charset="-122"/>
                <a:ea typeface="华文楷体" panose="02010600040101010101" pitchFamily="2" charset="-122"/>
              </a:rPr>
              <a:t>r</a:t>
            </a:r>
            <a:r>
              <a:rPr lang="zh-CN" altLang="en-US" sz="2400" dirty="0">
                <a:latin typeface="华文楷体" panose="02010600040101010101" pitchFamily="2" charset="-122"/>
                <a:ea typeface="华文楷体" panose="02010600040101010101" pitchFamily="2" charset="-122"/>
              </a:rPr>
              <a:t>呈双峰分布，但绝大多数观察都值集中在</a:t>
            </a:r>
            <a:r>
              <a:rPr lang="en-US" altLang="zh-CN" sz="2400" dirty="0">
                <a:latin typeface="华文楷体" panose="02010600040101010101" pitchFamily="2" charset="-122"/>
                <a:ea typeface="华文楷体" panose="02010600040101010101" pitchFamily="2" charset="-122"/>
              </a:rPr>
              <a:t>0.2</a:t>
            </a:r>
            <a:r>
              <a:rPr lang="zh-CN" altLang="en-US" sz="2400" dirty="0">
                <a:latin typeface="华文楷体" panose="02010600040101010101" pitchFamily="2" charset="-122"/>
                <a:ea typeface="华文楷体" panose="02010600040101010101" pitchFamily="2" charset="-122"/>
              </a:rPr>
              <a:t>附近。资本产出比</a:t>
            </a:r>
            <a:r>
              <a:rPr lang="en-US" altLang="zh-CN" sz="2400" dirty="0">
                <a:latin typeface="华文楷体" panose="02010600040101010101" pitchFamily="2" charset="-122"/>
                <a:ea typeface="华文楷体" panose="02010600040101010101" pitchFamily="2" charset="-122"/>
              </a:rPr>
              <a:t>K/Y</a:t>
            </a:r>
            <a:r>
              <a:rPr lang="zh-CN" altLang="en-US" sz="2400" dirty="0">
                <a:latin typeface="华文楷体" panose="02010600040101010101" pitchFamily="2" charset="-122"/>
                <a:ea typeface="华文楷体" panose="02010600040101010101" pitchFamily="2" charset="-122"/>
              </a:rPr>
              <a:t>呈单峰分布，绝大多数观察值落入</a:t>
            </a:r>
            <a:r>
              <a:rPr lang="en-US" altLang="zh-CN" sz="2400" dirty="0">
                <a:latin typeface="华文楷体" panose="02010600040101010101" pitchFamily="2" charset="-122"/>
                <a:ea typeface="华文楷体" panose="02010600040101010101" pitchFamily="2" charset="-122"/>
              </a:rPr>
              <a:t>1.8-2.4</a:t>
            </a:r>
            <a:r>
              <a:rPr lang="zh-CN" altLang="en-US" sz="2400" dirty="0">
                <a:latin typeface="华文楷体" panose="02010600040101010101" pitchFamily="2" charset="-122"/>
                <a:ea typeface="华文楷体" panose="02010600040101010101" pitchFamily="2" charset="-122"/>
              </a:rPr>
              <a:t>之间。相对要素份额</a:t>
            </a:r>
            <a:r>
              <a:rPr lang="en-US" altLang="zh-CN" sz="2400" dirty="0">
                <a:latin typeface="华文楷体" panose="02010600040101010101" pitchFamily="2" charset="-122"/>
                <a:ea typeface="华文楷体" panose="02010600040101010101" pitchFamily="2" charset="-122"/>
              </a:rPr>
              <a:t>R</a:t>
            </a:r>
            <a:r>
              <a:rPr lang="zh-CN" altLang="en-US" sz="2400" dirty="0">
                <a:latin typeface="华文楷体" panose="02010600040101010101" pitchFamily="2" charset="-122"/>
                <a:ea typeface="华文楷体" panose="02010600040101010101" pitchFamily="2" charset="-122"/>
              </a:rPr>
              <a:t>的观察值则高度集中在</a:t>
            </a:r>
            <a:r>
              <a:rPr lang="en-US" altLang="zh-CN" sz="2400" dirty="0">
                <a:latin typeface="华文楷体" panose="02010600040101010101" pitchFamily="2" charset="-122"/>
                <a:ea typeface="华文楷体" panose="02010600040101010101" pitchFamily="2" charset="-122"/>
              </a:rPr>
              <a:t>0.7</a:t>
            </a:r>
            <a:r>
              <a:rPr lang="zh-CN" altLang="en-US" sz="2400" dirty="0">
                <a:latin typeface="华文楷体" panose="02010600040101010101" pitchFamily="2" charset="-122"/>
                <a:ea typeface="华文楷体" panose="02010600040101010101" pitchFamily="2" charset="-122"/>
              </a:rPr>
              <a:t>左右，该水平介于发达国家工业化初期与成熟工业化阶段的均衡水平之间。</a:t>
            </a:r>
          </a:p>
        </p:txBody>
      </p:sp>
      <p:sp>
        <p:nvSpPr>
          <p:cNvPr id="30" name="Rectangle 17">
            <a:extLst>
              <a:ext uri="{FF2B5EF4-FFF2-40B4-BE49-F238E27FC236}">
                <a16:creationId xmlns:a16="http://schemas.microsoft.com/office/drawing/2014/main" id="{40BFE4A5-A363-9149-7AA8-B8DB35031F4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 name="图片 3">
            <a:extLst>
              <a:ext uri="{FF2B5EF4-FFF2-40B4-BE49-F238E27FC236}">
                <a16:creationId xmlns:a16="http://schemas.microsoft.com/office/drawing/2014/main" id="{E439FD9A-5DDF-AEFB-6F65-8F119E452360}"/>
              </a:ext>
            </a:extLst>
          </p:cNvPr>
          <p:cNvPicPr>
            <a:picLocks noChangeAspect="1"/>
          </p:cNvPicPr>
          <p:nvPr/>
        </p:nvPicPr>
        <p:blipFill>
          <a:blip r:embed="rId2">
            <a:extLst>
              <a:ext uri="{28A0092B-C50C-407E-A947-70E740481C1C}">
                <a14:useLocalDpi xmlns:a14="http://schemas.microsoft.com/office/drawing/2010/main" val="0"/>
              </a:ext>
            </a:extLst>
          </a:blip>
          <a:srcRect t="3322"/>
          <a:stretch>
            <a:fillRect/>
          </a:stretch>
        </p:blipFill>
        <p:spPr bwMode="auto">
          <a:xfrm>
            <a:off x="6016132" y="308798"/>
            <a:ext cx="6328268" cy="6112700"/>
          </a:xfrm>
          <a:prstGeom prst="rect">
            <a:avLst/>
          </a:prstGeom>
          <a:noFill/>
          <a:ln>
            <a:noFill/>
          </a:ln>
        </p:spPr>
      </p:pic>
      <p:sp>
        <p:nvSpPr>
          <p:cNvPr id="7" name="文本框 6">
            <a:extLst>
              <a:ext uri="{FF2B5EF4-FFF2-40B4-BE49-F238E27FC236}">
                <a16:creationId xmlns:a16="http://schemas.microsoft.com/office/drawing/2014/main" id="{1949F9F0-65FA-68BD-5EB9-958287424B98}"/>
              </a:ext>
            </a:extLst>
          </p:cNvPr>
          <p:cNvSpPr txBox="1"/>
          <p:nvPr/>
        </p:nvSpPr>
        <p:spPr>
          <a:xfrm>
            <a:off x="6308621" y="6249677"/>
            <a:ext cx="6253842" cy="369332"/>
          </a:xfrm>
          <a:prstGeom prst="rect">
            <a:avLst/>
          </a:prstGeom>
          <a:noFill/>
        </p:spPr>
        <p:txBody>
          <a:bodyPr wrap="square">
            <a:spAutoFit/>
          </a:bodyPr>
          <a:lstStyle/>
          <a:p>
            <a:pPr algn="ctr">
              <a:spcAft>
                <a:spcPts val="600"/>
              </a:spcAft>
              <a:buNone/>
            </a:pPr>
            <a:r>
              <a:rPr lang="zh-CN" altLang="zh-CN" sz="1800" b="1" kern="100" dirty="0">
                <a:effectLst/>
                <a:latin typeface="Times New Roman" panose="02020603050405020304" pitchFamily="18" charset="0"/>
                <a:ea typeface="宋体" panose="02010600030101010101" pitchFamily="2" charset="-122"/>
              </a:rPr>
              <a:t>图</a:t>
            </a:r>
            <a:r>
              <a:rPr lang="en-US" altLang="zh-CN" sz="1800" b="1" kern="100" dirty="0">
                <a:effectLst/>
                <a:latin typeface="Times New Roman" panose="02020603050405020304" pitchFamily="18" charset="0"/>
                <a:ea typeface="宋体" panose="02010600030101010101" pitchFamily="2" charset="-122"/>
              </a:rPr>
              <a:t>5.8  k, r, K/Y</a:t>
            </a:r>
            <a:r>
              <a:rPr lang="zh-CN" altLang="zh-CN" sz="1800" b="1" kern="100" dirty="0">
                <a:effectLst/>
                <a:latin typeface="Times New Roman" panose="02020603050405020304" pitchFamily="18" charset="0"/>
                <a:ea typeface="宋体" panose="02010600030101010101" pitchFamily="2" charset="-122"/>
              </a:rPr>
              <a:t>和</a:t>
            </a:r>
            <a:r>
              <a:rPr lang="en-US" altLang="zh-CN" sz="1800" b="1" kern="100" dirty="0">
                <a:effectLst/>
                <a:latin typeface="Times New Roman" panose="02020603050405020304" pitchFamily="18" charset="0"/>
                <a:ea typeface="宋体" panose="02010600030101010101" pitchFamily="2" charset="-122"/>
              </a:rPr>
              <a:t>R</a:t>
            </a:r>
            <a:r>
              <a:rPr lang="zh-CN" altLang="zh-CN" sz="1800" b="1" kern="100" dirty="0">
                <a:effectLst/>
                <a:latin typeface="Times New Roman" panose="02020603050405020304" pitchFamily="18" charset="0"/>
                <a:ea typeface="宋体" panose="02010600030101010101" pitchFamily="2" charset="-122"/>
              </a:rPr>
              <a:t>之经验分布：中国</a:t>
            </a:r>
            <a:r>
              <a:rPr lang="en-US" altLang="zh-CN" sz="1800" b="1" kern="100" dirty="0">
                <a:effectLst/>
                <a:latin typeface="Times New Roman" panose="02020603050405020304" pitchFamily="18" charset="0"/>
                <a:ea typeface="宋体" panose="02010600030101010101" pitchFamily="2" charset="-122"/>
              </a:rPr>
              <a:t> 1952-2011</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412107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CE848-E803-9207-EB46-702D9A80184B}"/>
            </a:ext>
          </a:extLst>
        </p:cNvPr>
        <p:cNvGrpSpPr/>
        <p:nvPr/>
      </p:nvGrpSpPr>
      <p:grpSpPr>
        <a:xfrm>
          <a:off x="0" y="0"/>
          <a:ext cx="0" cy="0"/>
          <a:chOff x="0" y="0"/>
          <a:chExt cx="0" cy="0"/>
        </a:xfrm>
      </p:grpSpPr>
      <p:pic>
        <p:nvPicPr>
          <p:cNvPr id="4" name="图片 3" descr="微信图片_2025-08-21_135334_841">
            <a:extLst>
              <a:ext uri="{FF2B5EF4-FFF2-40B4-BE49-F238E27FC236}">
                <a16:creationId xmlns:a16="http://schemas.microsoft.com/office/drawing/2014/main" id="{09DDBF94-CB67-962C-BD59-5208A9BBAE48}"/>
              </a:ext>
            </a:extLst>
          </p:cNvPr>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a:extLst>
              <a:ext uri="{FF2B5EF4-FFF2-40B4-BE49-F238E27FC236}">
                <a16:creationId xmlns:a16="http://schemas.microsoft.com/office/drawing/2014/main" id="{B9C2A6C6-129E-D486-E849-F4E30322A8A2}"/>
              </a:ext>
            </a:extLst>
          </p:cNvPr>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428BDE5E-41F5-909B-35E6-1E6D6AC08BD8}"/>
              </a:ext>
            </a:extLst>
          </p:cNvPr>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a:extLst>
              <a:ext uri="{FF2B5EF4-FFF2-40B4-BE49-F238E27FC236}">
                <a16:creationId xmlns:a16="http://schemas.microsoft.com/office/drawing/2014/main" id="{2A99E0C9-60DD-BC27-7464-AE33D2C84663}"/>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32</a:t>
            </a:fld>
            <a:endParaRPr lang="zh-CN" altLang="en-US" sz="2000" dirty="0">
              <a:solidFill>
                <a:schemeClr val="tx1"/>
              </a:solidFill>
            </a:endParaRPr>
          </a:p>
        </p:txBody>
      </p:sp>
      <p:sp>
        <p:nvSpPr>
          <p:cNvPr id="6" name="Rectangle 4">
            <a:extLst>
              <a:ext uri="{FF2B5EF4-FFF2-40B4-BE49-F238E27FC236}">
                <a16:creationId xmlns:a16="http://schemas.microsoft.com/office/drawing/2014/main" id="{EC6A1CC4-79DF-DD85-4695-F0B4AF2546FB}"/>
              </a:ext>
            </a:extLst>
          </p:cNvPr>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第五节  中国要素份额形成机制分解</a:t>
            </a:r>
          </a:p>
        </p:txBody>
      </p:sp>
      <p:sp>
        <p:nvSpPr>
          <p:cNvPr id="7" name="Rectangle 9">
            <a:extLst>
              <a:ext uri="{FF2B5EF4-FFF2-40B4-BE49-F238E27FC236}">
                <a16:creationId xmlns:a16="http://schemas.microsoft.com/office/drawing/2014/main" id="{6CB3AB0C-2539-2196-E8FC-B064FBDD048F}"/>
              </a:ext>
            </a:extLst>
          </p:cNvPr>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a:t>
            </a: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rPr>
              <a:t>国民经济</a:t>
            </a:r>
            <a:r>
              <a:rPr lang="en-US"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rPr>
              <a:t>SL</a:t>
            </a: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rPr>
              <a:t>形成机制</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二、国民经济</a:t>
            </a:r>
            <a:r>
              <a:rPr lang="en-US"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SL</a:t>
            </a: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变动分解</a:t>
            </a:r>
            <a:endParaRPr lang="en-US"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a:extLst>
              <a:ext uri="{FF2B5EF4-FFF2-40B4-BE49-F238E27FC236}">
                <a16:creationId xmlns:a16="http://schemas.microsoft.com/office/drawing/2014/main" id="{FF91A431-9E60-AF09-36E8-48974EBAC933}"/>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extLst>
      <p:ext uri="{BB962C8B-B14F-4D97-AF65-F5344CB8AC3E}">
        <p14:creationId xmlns:p14="http://schemas.microsoft.com/office/powerpoint/2010/main" val="3005565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9504A-0E29-CD69-FEC5-483BF5494D1B}"/>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0D0BC33E-4F50-BE64-A51C-B000CD8C88B8}"/>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C076E18E-B2B4-B8B7-5121-71F8D96713CF}"/>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310EFE61-5C53-2D8F-481D-129C55FAA413}"/>
              </a:ext>
            </a:extLst>
          </p:cNvPr>
          <p:cNvSpPr txBox="1"/>
          <p:nvPr/>
        </p:nvSpPr>
        <p:spPr>
          <a:xfrm>
            <a:off x="604520" y="590550"/>
            <a:ext cx="11543030" cy="664211"/>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D1B4A6DD-D0AF-9AED-7AC3-552F4B62C485}"/>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33</a:t>
            </a:fld>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C4573AE7-B30B-8C28-0D80-DA7A86A54DD2}"/>
              </a:ext>
            </a:extLst>
          </p:cNvPr>
          <p:cNvSpPr>
            <a:spLocks noChangeArrowheads="1"/>
          </p:cNvSpPr>
          <p:nvPr/>
        </p:nvSpPr>
        <p:spPr bwMode="auto">
          <a:xfrm>
            <a:off x="861695" y="107315"/>
            <a:ext cx="5065576"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国民经济</a:t>
            </a:r>
            <a:r>
              <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SL</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形成机制</a:t>
            </a:r>
          </a:p>
        </p:txBody>
      </p:sp>
      <p:sp>
        <p:nvSpPr>
          <p:cNvPr id="2" name="矩形 1">
            <a:extLst>
              <a:ext uri="{FF2B5EF4-FFF2-40B4-BE49-F238E27FC236}">
                <a16:creationId xmlns:a16="http://schemas.microsoft.com/office/drawing/2014/main" id="{0A4249A4-0A95-1CF9-CDE6-C4BA864223E9}"/>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16" name="文本框 15">
            <a:extLst>
              <a:ext uri="{FF2B5EF4-FFF2-40B4-BE49-F238E27FC236}">
                <a16:creationId xmlns:a16="http://schemas.microsoft.com/office/drawing/2014/main" id="{9D626DCC-FC46-5BCB-5FF3-355D9DA75971}"/>
              </a:ext>
            </a:extLst>
          </p:cNvPr>
          <p:cNvSpPr txBox="1"/>
          <p:nvPr/>
        </p:nvSpPr>
        <p:spPr>
          <a:xfrm>
            <a:off x="604520" y="850448"/>
            <a:ext cx="11374896" cy="2569934"/>
          </a:xfrm>
          <a:prstGeom prst="rect">
            <a:avLst/>
          </a:prstGeom>
          <a:noFill/>
        </p:spPr>
        <p:txBody>
          <a:bodyPr wrap="square">
            <a:spAutoFit/>
          </a:bodyPr>
          <a:lstStyle/>
          <a:p>
            <a:pPr indent="558000" algn="just">
              <a:buNone/>
            </a:pPr>
            <a:r>
              <a:rPr lang="zh-CN" altLang="en-US" sz="2300" kern="100" dirty="0">
                <a:effectLst/>
                <a:latin typeface="华文楷体" panose="02010600040101010101" pitchFamily="2" charset="-122"/>
                <a:ea typeface="华文楷体" panose="02010600040101010101" pitchFamily="2" charset="-122"/>
              </a:rPr>
              <a:t>我国</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与</a:t>
            </a:r>
            <a:r>
              <a:rPr lang="en-US" altLang="zh-CN" sz="2300" kern="100" dirty="0">
                <a:effectLst/>
                <a:latin typeface="华文楷体" panose="02010600040101010101" pitchFamily="2" charset="-122"/>
                <a:ea typeface="华文楷体" panose="02010600040101010101" pitchFamily="2" charset="-122"/>
              </a:rPr>
              <a:t>y</a:t>
            </a:r>
            <a:r>
              <a:rPr lang="zh-CN" altLang="en-US" sz="2300" kern="100" dirty="0">
                <a:effectLst/>
                <a:latin typeface="华文楷体" panose="02010600040101010101" pitchFamily="2" charset="-122"/>
                <a:ea typeface="华文楷体" panose="02010600040101010101" pitchFamily="2" charset="-122"/>
              </a:rPr>
              <a:t>之间存在反向变动关系，应引起高度警惕。下面借助</a:t>
            </a:r>
            <a:r>
              <a:rPr lang="en-US" altLang="zh-CN" sz="2300" kern="100" dirty="0">
                <a:effectLst/>
                <a:latin typeface="华文楷体" panose="02010600040101010101" pitchFamily="2" charset="-122"/>
                <a:ea typeface="华文楷体" panose="02010600040101010101" pitchFamily="2" charset="-122"/>
              </a:rPr>
              <a:t>1978-2004</a:t>
            </a:r>
            <a:r>
              <a:rPr lang="zh-CN" altLang="en-US" sz="2300" kern="100" dirty="0">
                <a:effectLst/>
                <a:latin typeface="华文楷体" panose="02010600040101010101" pitchFamily="2" charset="-122"/>
                <a:ea typeface="华文楷体" panose="02010600040101010101" pitchFamily="2" charset="-122"/>
              </a:rPr>
              <a:t>年行业初次分配数据，对其形成机制予以探讨。</a:t>
            </a:r>
          </a:p>
          <a:p>
            <a:pPr indent="558000" algn="just">
              <a:buNone/>
            </a:pPr>
            <a:r>
              <a:rPr lang="zh-CN" altLang="en-US" sz="2300" kern="100" dirty="0">
                <a:effectLst/>
                <a:latin typeface="华文楷体" panose="02010600040101010101" pitchFamily="2" charset="-122"/>
                <a:ea typeface="华文楷体" panose="02010600040101010101" pitchFamily="2" charset="-122"/>
              </a:rPr>
              <a:t>国民经济</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实质为各行业</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之加权平均，权重为行业增加值占</a:t>
            </a:r>
            <a:r>
              <a:rPr lang="en-US" altLang="zh-CN" sz="2300" kern="100" dirty="0">
                <a:effectLst/>
                <a:latin typeface="华文楷体" panose="02010600040101010101" pitchFamily="2" charset="-122"/>
                <a:ea typeface="华文楷体" panose="02010600040101010101" pitchFamily="2" charset="-122"/>
              </a:rPr>
              <a:t>GDP</a:t>
            </a:r>
            <a:r>
              <a:rPr lang="zh-CN" altLang="en-US" sz="2300" kern="100" dirty="0">
                <a:effectLst/>
                <a:latin typeface="华文楷体" panose="02010600040101010101" pitchFamily="2" charset="-122"/>
                <a:ea typeface="华文楷体" panose="02010600040101010101" pitchFamily="2" charset="-122"/>
              </a:rPr>
              <a:t>比重。详细考察中国产业结构及各行业</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特征，有助于增进对国民经济</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形成机制的理解。</a:t>
            </a:r>
            <a:endParaRPr lang="en-US" altLang="zh-CN" sz="2300" kern="100" dirty="0">
              <a:effectLst/>
              <a:latin typeface="华文楷体" panose="02010600040101010101" pitchFamily="2" charset="-122"/>
              <a:ea typeface="华文楷体" panose="02010600040101010101" pitchFamily="2" charset="-122"/>
            </a:endParaRPr>
          </a:p>
          <a:p>
            <a:pPr indent="558000" algn="just">
              <a:buNone/>
            </a:pPr>
            <a:r>
              <a:rPr lang="zh-CN" altLang="en-US" sz="2300" kern="100" dirty="0">
                <a:effectLst/>
                <a:latin typeface="华文楷体" panose="02010600040101010101" pitchFamily="2" charset="-122"/>
                <a:ea typeface="华文楷体" panose="02010600040101010101" pitchFamily="2" charset="-122"/>
              </a:rPr>
              <a:t>图</a:t>
            </a:r>
            <a:r>
              <a:rPr lang="en-US" altLang="zh-CN" sz="2300" kern="100" dirty="0">
                <a:effectLst/>
                <a:latin typeface="华文楷体" panose="02010600040101010101" pitchFamily="2" charset="-122"/>
                <a:ea typeface="华文楷体" panose="02010600040101010101" pitchFamily="2" charset="-122"/>
              </a:rPr>
              <a:t>5.9</a:t>
            </a:r>
            <a:r>
              <a:rPr lang="zh-CN" altLang="en-US" sz="2300" kern="100" dirty="0">
                <a:effectLst/>
                <a:latin typeface="华文楷体" panose="02010600040101010101" pitchFamily="2" charset="-122"/>
                <a:ea typeface="华文楷体" panose="02010600040101010101" pitchFamily="2" charset="-122"/>
              </a:rPr>
              <a:t>显示，中国各行业</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差异很大。农业</a:t>
            </a:r>
            <a:r>
              <a:rPr lang="en-US" altLang="zh-CN" sz="2300" kern="100" dirty="0">
                <a:effectLst/>
                <a:latin typeface="华文楷体" panose="02010600040101010101" pitchFamily="2" charset="-122"/>
                <a:ea typeface="华文楷体" panose="02010600040101010101" pitchFamily="2" charset="-122"/>
              </a:rPr>
              <a:t>SL</a:t>
            </a:r>
            <a:r>
              <a:rPr lang="zh-CN" altLang="en-US" sz="2300" kern="100" dirty="0">
                <a:effectLst/>
                <a:latin typeface="华文楷体" panose="02010600040101010101" pitchFamily="2" charset="-122"/>
                <a:ea typeface="华文楷体" panose="02010600040101010101" pitchFamily="2" charset="-122"/>
              </a:rPr>
              <a:t>极高，长期保持在</a:t>
            </a:r>
            <a:r>
              <a:rPr lang="en-US" altLang="zh-CN" sz="2300" kern="100" dirty="0">
                <a:effectLst/>
                <a:latin typeface="华文楷体" panose="02010600040101010101" pitchFamily="2" charset="-122"/>
                <a:ea typeface="华文楷体" panose="02010600040101010101" pitchFamily="2" charset="-122"/>
              </a:rPr>
              <a:t>0.9</a:t>
            </a:r>
            <a:r>
              <a:rPr lang="zh-CN" altLang="en-US" sz="2300" kern="100" dirty="0">
                <a:effectLst/>
                <a:latin typeface="华文楷体" panose="02010600040101010101" pitchFamily="2" charset="-122"/>
                <a:ea typeface="华文楷体" panose="02010600040101010101" pitchFamily="2" charset="-122"/>
              </a:rPr>
              <a:t>上下</a:t>
            </a:r>
            <a:r>
              <a:rPr lang="en-US" altLang="zh-CN" sz="2300" kern="100" dirty="0">
                <a:latin typeface="华文楷体" panose="02010600040101010101" pitchFamily="2" charset="-122"/>
                <a:ea typeface="华文楷体" panose="02010600040101010101" pitchFamily="2" charset="-122"/>
              </a:rPr>
              <a:t>;</a:t>
            </a:r>
            <a:r>
              <a:rPr lang="zh-CN" altLang="zh-CN" sz="2300" kern="100" dirty="0">
                <a:latin typeface="华文楷体" panose="02010600040101010101" pitchFamily="2" charset="-122"/>
                <a:ea typeface="华文楷体" panose="02010600040101010101" pitchFamily="2" charset="-122"/>
              </a:rPr>
              <a:t>非农产业</a:t>
            </a:r>
            <a:r>
              <a:rPr lang="en-US" altLang="zh-CN" sz="2300" kern="100" dirty="0">
                <a:latin typeface="华文楷体" panose="02010600040101010101" pitchFamily="2" charset="-122"/>
                <a:ea typeface="华文楷体" panose="02010600040101010101" pitchFamily="2" charset="-122"/>
              </a:rPr>
              <a:t>SL</a:t>
            </a:r>
            <a:r>
              <a:rPr lang="zh-CN" altLang="zh-CN" sz="2300" kern="100" dirty="0">
                <a:latin typeface="华文楷体" panose="02010600040101010101" pitchFamily="2" charset="-122"/>
                <a:ea typeface="华文楷体" panose="02010600040101010101" pitchFamily="2" charset="-122"/>
              </a:rPr>
              <a:t>变动表现出明显的时期特征</a:t>
            </a:r>
            <a:r>
              <a:rPr lang="zh-CN" altLang="en-US" sz="2300" kern="100" dirty="0">
                <a:latin typeface="华文楷体" panose="02010600040101010101" pitchFamily="2" charset="-122"/>
                <a:ea typeface="华文楷体" panose="02010600040101010101" pitchFamily="2" charset="-122"/>
              </a:rPr>
              <a:t>。图</a:t>
            </a:r>
            <a:r>
              <a:rPr lang="en-US" altLang="zh-CN" sz="2300" kern="100" dirty="0">
                <a:latin typeface="华文楷体" panose="02010600040101010101" pitchFamily="2" charset="-122"/>
                <a:ea typeface="华文楷体" panose="02010600040101010101" pitchFamily="2" charset="-122"/>
              </a:rPr>
              <a:t>5.10</a:t>
            </a:r>
            <a:r>
              <a:rPr lang="zh-CN" altLang="en-US" sz="2300" kern="100" dirty="0">
                <a:latin typeface="华文楷体" panose="02010600040101010101" pitchFamily="2" charset="-122"/>
                <a:ea typeface="华文楷体" panose="02010600040101010101" pitchFamily="2" charset="-122"/>
              </a:rPr>
              <a:t>显示，中国农业增加值比重持续下降，逐渐由</a:t>
            </a:r>
            <a:r>
              <a:rPr lang="en-US" altLang="zh-CN" sz="2300" kern="100" dirty="0">
                <a:latin typeface="华文楷体" panose="02010600040101010101" pitchFamily="2" charset="-122"/>
                <a:ea typeface="华文楷体" panose="02010600040101010101" pitchFamily="2" charset="-122"/>
              </a:rPr>
              <a:t>1952</a:t>
            </a:r>
            <a:r>
              <a:rPr lang="zh-CN" altLang="en-US" sz="2300" kern="100" dirty="0">
                <a:latin typeface="华文楷体" panose="02010600040101010101" pitchFamily="2" charset="-122"/>
                <a:ea typeface="华文楷体" panose="02010600040101010101" pitchFamily="2" charset="-122"/>
              </a:rPr>
              <a:t>年的</a:t>
            </a:r>
            <a:r>
              <a:rPr lang="en-US" altLang="zh-CN" sz="2300" kern="100" dirty="0">
                <a:latin typeface="华文楷体" panose="02010600040101010101" pitchFamily="2" charset="-122"/>
                <a:ea typeface="华文楷体" panose="02010600040101010101" pitchFamily="2" charset="-122"/>
              </a:rPr>
              <a:t>51</a:t>
            </a:r>
            <a:r>
              <a:rPr lang="zh-CN" altLang="en-US" sz="2300" kern="100" dirty="0">
                <a:latin typeface="华文楷体" panose="02010600040101010101" pitchFamily="2" charset="-122"/>
                <a:ea typeface="华文楷体" panose="02010600040101010101" pitchFamily="2" charset="-122"/>
              </a:rPr>
              <a:t>％，</a:t>
            </a:r>
            <a:r>
              <a:rPr lang="en-US" altLang="zh-CN" sz="2300" kern="100" dirty="0">
                <a:latin typeface="华文楷体" panose="02010600040101010101" pitchFamily="2" charset="-122"/>
                <a:ea typeface="华文楷体" panose="02010600040101010101" pitchFamily="2" charset="-122"/>
              </a:rPr>
              <a:t>1978</a:t>
            </a:r>
            <a:r>
              <a:rPr lang="zh-CN" altLang="en-US" sz="2300" kern="100" dirty="0">
                <a:latin typeface="华文楷体" panose="02010600040101010101" pitchFamily="2" charset="-122"/>
                <a:ea typeface="华文楷体" panose="02010600040101010101" pitchFamily="2" charset="-122"/>
              </a:rPr>
              <a:t>年的</a:t>
            </a:r>
            <a:r>
              <a:rPr lang="en-US" altLang="zh-CN" sz="2300" kern="100" dirty="0">
                <a:latin typeface="华文楷体" panose="02010600040101010101" pitchFamily="2" charset="-122"/>
                <a:ea typeface="华文楷体" panose="02010600040101010101" pitchFamily="2" charset="-122"/>
              </a:rPr>
              <a:t>29</a:t>
            </a:r>
            <a:r>
              <a:rPr lang="zh-CN" altLang="en-US" sz="2300" kern="100" dirty="0">
                <a:latin typeface="华文楷体" panose="02010600040101010101" pitchFamily="2" charset="-122"/>
                <a:ea typeface="华文楷体" panose="02010600040101010101" pitchFamily="2" charset="-122"/>
              </a:rPr>
              <a:t>％，降为</a:t>
            </a:r>
            <a:r>
              <a:rPr lang="en-US" altLang="zh-CN" sz="2300" kern="100" dirty="0">
                <a:latin typeface="华文楷体" panose="02010600040101010101" pitchFamily="2" charset="-122"/>
                <a:ea typeface="华文楷体" panose="02010600040101010101" pitchFamily="2" charset="-122"/>
              </a:rPr>
              <a:t>2005</a:t>
            </a:r>
            <a:r>
              <a:rPr lang="zh-CN" altLang="en-US" sz="2300" kern="100" dirty="0">
                <a:latin typeface="华文楷体" panose="02010600040101010101" pitchFamily="2" charset="-122"/>
                <a:ea typeface="华文楷体" panose="02010600040101010101" pitchFamily="2" charset="-122"/>
              </a:rPr>
              <a:t>年的</a:t>
            </a:r>
            <a:r>
              <a:rPr lang="en-US" altLang="zh-CN" sz="2300" kern="100" dirty="0">
                <a:latin typeface="华文楷体" panose="02010600040101010101" pitchFamily="2" charset="-122"/>
                <a:ea typeface="华文楷体" panose="02010600040101010101" pitchFamily="2" charset="-122"/>
              </a:rPr>
              <a:t>12.5</a:t>
            </a:r>
            <a:r>
              <a:rPr lang="zh-CN" altLang="en-US" sz="2300" kern="100" dirty="0">
                <a:latin typeface="华文楷体" panose="02010600040101010101" pitchFamily="2" charset="-122"/>
                <a:ea typeface="华文楷体" panose="02010600040101010101" pitchFamily="2" charset="-122"/>
              </a:rPr>
              <a:t>％，但仍然较高 。</a:t>
            </a:r>
            <a:endParaRPr lang="zh-CN" altLang="zh-CN" sz="2300" kern="100" dirty="0">
              <a:latin typeface="华文楷体" panose="02010600040101010101" pitchFamily="2" charset="-122"/>
              <a:ea typeface="华文楷体" panose="02010600040101010101" pitchFamily="2" charset="-122"/>
            </a:endParaRPr>
          </a:p>
        </p:txBody>
      </p:sp>
      <p:pic>
        <p:nvPicPr>
          <p:cNvPr id="4" name="图片 3">
            <a:extLst>
              <a:ext uri="{FF2B5EF4-FFF2-40B4-BE49-F238E27FC236}">
                <a16:creationId xmlns:a16="http://schemas.microsoft.com/office/drawing/2014/main" id="{C0ACDB5C-E852-A932-39EE-5DFCBE4D6634}"/>
              </a:ext>
            </a:extLst>
          </p:cNvPr>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983848" y="3364589"/>
            <a:ext cx="5400000" cy="2981781"/>
          </a:xfrm>
          <a:prstGeom prst="rect">
            <a:avLst/>
          </a:prstGeom>
          <a:noFill/>
          <a:ln>
            <a:noFill/>
          </a:ln>
        </p:spPr>
      </p:pic>
      <p:pic>
        <p:nvPicPr>
          <p:cNvPr id="7" name="图片 6">
            <a:extLst>
              <a:ext uri="{FF2B5EF4-FFF2-40B4-BE49-F238E27FC236}">
                <a16:creationId xmlns:a16="http://schemas.microsoft.com/office/drawing/2014/main" id="{725945A3-16BB-2BF1-25AB-48BF86163F1B}"/>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579416" y="3364589"/>
            <a:ext cx="5400000" cy="2981781"/>
          </a:xfrm>
          <a:prstGeom prst="rect">
            <a:avLst/>
          </a:prstGeom>
          <a:noFill/>
          <a:ln>
            <a:noFill/>
          </a:ln>
        </p:spPr>
      </p:pic>
      <p:sp>
        <p:nvSpPr>
          <p:cNvPr id="13" name="文本框 12">
            <a:extLst>
              <a:ext uri="{FF2B5EF4-FFF2-40B4-BE49-F238E27FC236}">
                <a16:creationId xmlns:a16="http://schemas.microsoft.com/office/drawing/2014/main" id="{FDE3FD22-8E3E-9256-198B-CDC63CF72EFD}"/>
              </a:ext>
            </a:extLst>
          </p:cNvPr>
          <p:cNvSpPr txBox="1"/>
          <p:nvPr/>
        </p:nvSpPr>
        <p:spPr>
          <a:xfrm>
            <a:off x="6308621" y="6298024"/>
            <a:ext cx="6177642" cy="369332"/>
          </a:xfrm>
          <a:prstGeom prst="rect">
            <a:avLst/>
          </a:prstGeom>
          <a:noFill/>
        </p:spPr>
        <p:txBody>
          <a:bodyPr wrap="square">
            <a:spAutoFit/>
          </a:bodyPr>
          <a:lstStyle/>
          <a:p>
            <a:pPr algn="ctr">
              <a:spcAft>
                <a:spcPts val="600"/>
              </a:spcAft>
              <a:buNone/>
            </a:pPr>
            <a:r>
              <a:rPr lang="zh-CN" altLang="zh-CN" sz="1800" b="1" kern="100" dirty="0">
                <a:effectLst/>
                <a:latin typeface="Times New Roman" panose="02020603050405020304" pitchFamily="18" charset="0"/>
                <a:ea typeface="宋体" panose="02010600030101010101" pitchFamily="2" charset="-122"/>
              </a:rPr>
              <a:t>图</a:t>
            </a:r>
            <a:r>
              <a:rPr lang="en-US" altLang="zh-CN" sz="1800" b="1" kern="100" dirty="0">
                <a:effectLst/>
                <a:latin typeface="Times New Roman" panose="02020603050405020304" pitchFamily="18" charset="0"/>
                <a:ea typeface="宋体" panose="02010600030101010101" pitchFamily="2" charset="-122"/>
              </a:rPr>
              <a:t>5.10  </a:t>
            </a:r>
            <a:r>
              <a:rPr lang="zh-CN" altLang="zh-CN" sz="1800" b="1" kern="100" dirty="0">
                <a:effectLst/>
                <a:latin typeface="Times New Roman" panose="02020603050405020304" pitchFamily="18" charset="0"/>
                <a:ea typeface="宋体" panose="02010600030101010101" pitchFamily="2" charset="-122"/>
              </a:rPr>
              <a:t>中国增加值产业结构变动趋势</a:t>
            </a:r>
            <a:endParaRPr lang="zh-CN" altLang="zh-CN" sz="1800" kern="100" dirty="0">
              <a:effectLst/>
              <a:latin typeface="Times New Roman" panose="02020603050405020304" pitchFamily="18" charset="0"/>
              <a:ea typeface="宋体" panose="02010600030101010101" pitchFamily="2" charset="-122"/>
            </a:endParaRPr>
          </a:p>
        </p:txBody>
      </p:sp>
      <p:sp>
        <p:nvSpPr>
          <p:cNvPr id="18" name="文本框 17">
            <a:extLst>
              <a:ext uri="{FF2B5EF4-FFF2-40B4-BE49-F238E27FC236}">
                <a16:creationId xmlns:a16="http://schemas.microsoft.com/office/drawing/2014/main" id="{71C86795-7786-EF2D-C45B-34A81565C672}"/>
              </a:ext>
            </a:extLst>
          </p:cNvPr>
          <p:cNvSpPr txBox="1"/>
          <p:nvPr/>
        </p:nvSpPr>
        <p:spPr>
          <a:xfrm>
            <a:off x="604520" y="6261853"/>
            <a:ext cx="6324600" cy="369332"/>
          </a:xfrm>
          <a:prstGeom prst="rect">
            <a:avLst/>
          </a:prstGeom>
          <a:noFill/>
        </p:spPr>
        <p:txBody>
          <a:bodyPr wrap="square">
            <a:spAutoFit/>
          </a:bodyPr>
          <a:lstStyle/>
          <a:p>
            <a:pPr algn="ctr">
              <a:spcAft>
                <a:spcPts val="600"/>
              </a:spcAft>
              <a:buNone/>
            </a:pPr>
            <a:r>
              <a:rPr lang="zh-CN" altLang="zh-CN" sz="1800" b="1" kern="100" dirty="0">
                <a:effectLst/>
                <a:latin typeface="Times New Roman" panose="02020603050405020304" pitchFamily="18" charset="0"/>
                <a:ea typeface="宋体" panose="02010600030101010101" pitchFamily="2" charset="-122"/>
              </a:rPr>
              <a:t>图</a:t>
            </a:r>
            <a:r>
              <a:rPr lang="en-US" altLang="zh-CN" sz="1800" b="1" kern="100" dirty="0">
                <a:effectLst/>
                <a:latin typeface="Times New Roman" panose="02020603050405020304" pitchFamily="18" charset="0"/>
                <a:ea typeface="宋体" panose="02010600030101010101" pitchFamily="2" charset="-122"/>
              </a:rPr>
              <a:t>5.9  </a:t>
            </a:r>
            <a:r>
              <a:rPr lang="zh-CN" altLang="zh-CN" sz="1800" b="1" kern="100" dirty="0">
                <a:effectLst/>
                <a:latin typeface="Times New Roman" panose="02020603050405020304" pitchFamily="18" charset="0"/>
                <a:ea typeface="宋体" panose="02010600030101010101" pitchFamily="2" charset="-122"/>
              </a:rPr>
              <a:t>中国行业</a:t>
            </a:r>
            <a:r>
              <a:rPr lang="en-US" altLang="zh-CN" sz="1800" b="1" kern="100" dirty="0">
                <a:effectLst/>
                <a:latin typeface="Times New Roman" panose="02020603050405020304" pitchFamily="18" charset="0"/>
                <a:ea typeface="宋体" panose="02010600030101010101" pitchFamily="2" charset="-122"/>
              </a:rPr>
              <a:t>SL</a:t>
            </a:r>
            <a:r>
              <a:rPr lang="zh-CN" altLang="zh-CN" sz="1800" b="1" kern="100" dirty="0">
                <a:effectLst/>
                <a:latin typeface="Times New Roman" panose="02020603050405020304" pitchFamily="18" charset="0"/>
                <a:ea typeface="宋体" panose="02010600030101010101" pitchFamily="2" charset="-122"/>
              </a:rPr>
              <a:t>变化趋势：</a:t>
            </a:r>
            <a:r>
              <a:rPr lang="en-US" altLang="zh-CN" sz="1800" b="1" kern="100" dirty="0">
                <a:effectLst/>
                <a:latin typeface="Times New Roman" panose="02020603050405020304" pitchFamily="18" charset="0"/>
                <a:ea typeface="宋体" panose="02010600030101010101" pitchFamily="2" charset="-122"/>
              </a:rPr>
              <a:t>1978-2004</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946326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79CD1B-3D8B-E26A-4F75-8CC21AC250C8}"/>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A67299AB-3F9F-B0C8-72EB-5C260D1152F7}"/>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FF4EEBEC-0EAD-49AA-FB12-8E9C4EC074D3}"/>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7534F3B7-A7F3-F24C-C711-8EC51F61378C}"/>
              </a:ext>
            </a:extLst>
          </p:cNvPr>
          <p:cNvSpPr txBox="1"/>
          <p:nvPr/>
        </p:nvSpPr>
        <p:spPr>
          <a:xfrm>
            <a:off x="604520" y="590550"/>
            <a:ext cx="11543030" cy="664211"/>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 xmlns:wpsdc="http://www.wps.cn/officeDocument/2017/drawingmlCustomData"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4A6D8E1D-1CA1-7D6E-E472-D5CE6978B36C}"/>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B6617FF7-681D-CEA6-F719-59D8CE8B51B3}"/>
              </a:ext>
            </a:extLst>
          </p:cNvPr>
          <p:cNvSpPr>
            <a:spLocks noChangeArrowheads="1"/>
          </p:cNvSpPr>
          <p:nvPr/>
        </p:nvSpPr>
        <p:spPr bwMode="auto">
          <a:xfrm>
            <a:off x="861695" y="107315"/>
            <a:ext cx="5065576"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国民经济</a:t>
            </a:r>
            <a:r>
              <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SL</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变动分解</a:t>
            </a:r>
          </a:p>
        </p:txBody>
      </p:sp>
      <p:sp>
        <p:nvSpPr>
          <p:cNvPr id="2" name="矩形 1">
            <a:extLst>
              <a:ext uri="{FF2B5EF4-FFF2-40B4-BE49-F238E27FC236}">
                <a16:creationId xmlns:a16="http://schemas.microsoft.com/office/drawing/2014/main" id="{2C06AEB0-1D95-C3BA-474A-879A10C51E00}"/>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pic>
        <p:nvPicPr>
          <p:cNvPr id="4" name="图片 3">
            <a:extLst>
              <a:ext uri="{FF2B5EF4-FFF2-40B4-BE49-F238E27FC236}">
                <a16:creationId xmlns:a16="http://schemas.microsoft.com/office/drawing/2014/main" id="{2A62D099-B45D-EAA9-3056-08F4AC036F0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19632" y="806650"/>
            <a:ext cx="6472368" cy="5460799"/>
          </a:xfrm>
          <a:prstGeom prst="rect">
            <a:avLst/>
          </a:prstGeom>
          <a:noFill/>
          <a:ln>
            <a:noFill/>
          </a:ln>
        </p:spPr>
      </p:pic>
      <p:sp>
        <p:nvSpPr>
          <p:cNvPr id="8" name="文本框 7">
            <a:extLst>
              <a:ext uri="{FF2B5EF4-FFF2-40B4-BE49-F238E27FC236}">
                <a16:creationId xmlns:a16="http://schemas.microsoft.com/office/drawing/2014/main" id="{AD16B4B8-6092-A3C8-64A5-46C8415D0C8C}"/>
              </a:ext>
            </a:extLst>
          </p:cNvPr>
          <p:cNvSpPr txBox="1"/>
          <p:nvPr/>
        </p:nvSpPr>
        <p:spPr>
          <a:xfrm>
            <a:off x="5969908" y="6267450"/>
            <a:ext cx="6177642" cy="369332"/>
          </a:xfrm>
          <a:prstGeom prst="rect">
            <a:avLst/>
          </a:prstGeom>
          <a:noFill/>
        </p:spPr>
        <p:txBody>
          <a:bodyPr wrap="square">
            <a:spAutoFit/>
          </a:bodyPr>
          <a:lstStyle/>
          <a:p>
            <a:pPr algn="ctr">
              <a:spcAft>
                <a:spcPts val="600"/>
              </a:spcAft>
              <a:buNone/>
            </a:pPr>
            <a:r>
              <a:rPr lang="zh-CN" altLang="zh-CN" sz="1800" b="1" kern="100" dirty="0">
                <a:effectLst/>
                <a:latin typeface="Times New Roman" panose="02020603050405020304" pitchFamily="18" charset="0"/>
                <a:ea typeface="宋体" panose="02010600030101010101" pitchFamily="2" charset="-122"/>
              </a:rPr>
              <a:t>图</a:t>
            </a:r>
            <a:r>
              <a:rPr lang="en-US" altLang="zh-CN" sz="1800" b="1" kern="100" dirty="0">
                <a:effectLst/>
                <a:latin typeface="Times New Roman" panose="02020603050405020304" pitchFamily="18" charset="0"/>
                <a:ea typeface="宋体" panose="02010600030101010101" pitchFamily="2" charset="-122"/>
              </a:rPr>
              <a:t>5.11  </a:t>
            </a:r>
            <a:r>
              <a:rPr lang="zh-CN" altLang="zh-CN" sz="1800" b="1" kern="100" dirty="0">
                <a:effectLst/>
                <a:latin typeface="Times New Roman" panose="02020603050405020304" pitchFamily="18" charset="0"/>
                <a:ea typeface="宋体" panose="02010600030101010101" pitchFamily="2" charset="-122"/>
              </a:rPr>
              <a:t>中国国民经济</a:t>
            </a:r>
            <a:r>
              <a:rPr lang="en-US" altLang="zh-CN" sz="1800" b="1" kern="100" dirty="0">
                <a:effectLst/>
                <a:latin typeface="Times New Roman" panose="02020603050405020304" pitchFamily="18" charset="0"/>
                <a:ea typeface="宋体" panose="02010600030101010101" pitchFamily="2" charset="-122"/>
              </a:rPr>
              <a:t>SL</a:t>
            </a:r>
            <a:r>
              <a:rPr lang="zh-CN" altLang="zh-CN" sz="1800" b="1" kern="100" dirty="0">
                <a:effectLst/>
                <a:latin typeface="Times New Roman" panose="02020603050405020304" pitchFamily="18" charset="0"/>
                <a:ea typeface="宋体" panose="02010600030101010101" pitchFamily="2" charset="-122"/>
              </a:rPr>
              <a:t>与农业增加值份额变动趋势比较</a:t>
            </a:r>
            <a:endParaRPr lang="zh-CN" altLang="zh-CN" sz="1800" kern="100" dirty="0">
              <a:effectLst/>
              <a:latin typeface="Times New Roman" panose="02020603050405020304" pitchFamily="18" charset="0"/>
              <a:ea typeface="宋体" panose="02010600030101010101" pitchFamily="2" charset="-122"/>
            </a:endParaRPr>
          </a:p>
        </p:txBody>
      </p:sp>
      <p:sp>
        <p:nvSpPr>
          <p:cNvPr id="14" name="文本框 13">
            <a:extLst>
              <a:ext uri="{FF2B5EF4-FFF2-40B4-BE49-F238E27FC236}">
                <a16:creationId xmlns:a16="http://schemas.microsoft.com/office/drawing/2014/main" id="{AE3F4B9C-AEDD-5D2C-98B1-3DA1C704CDEF}"/>
              </a:ext>
            </a:extLst>
          </p:cNvPr>
          <p:cNvSpPr txBox="1"/>
          <p:nvPr/>
        </p:nvSpPr>
        <p:spPr>
          <a:xfrm>
            <a:off x="635641" y="906111"/>
            <a:ext cx="4938576" cy="5546005"/>
          </a:xfrm>
          <a:prstGeom prst="rect">
            <a:avLst/>
          </a:prstGeom>
          <a:noFill/>
        </p:spPr>
        <p:txBody>
          <a:bodyPr wrap="square">
            <a:spAutoFit/>
          </a:bodyPr>
          <a:lstStyle/>
          <a:p>
            <a:pPr indent="558000" algn="just">
              <a:lnSpc>
                <a:spcPct val="114000"/>
              </a:lnSpc>
              <a:buNone/>
            </a:pPr>
            <a:r>
              <a:rPr lang="zh-CN" altLang="zh-CN" sz="2400" kern="100" dirty="0">
                <a:effectLst/>
                <a:latin typeface="华文楷体" panose="02010600040101010101" pitchFamily="2" charset="-122"/>
                <a:ea typeface="华文楷体" panose="02010600040101010101" pitchFamily="2" charset="-122"/>
              </a:rPr>
              <a:t>根据国民经济</a:t>
            </a:r>
            <a:r>
              <a:rPr lang="en-US" altLang="zh-CN" sz="2400" kern="100" dirty="0">
                <a:effectLst/>
                <a:latin typeface="华文楷体" panose="02010600040101010101" pitchFamily="2" charset="-122"/>
                <a:ea typeface="华文楷体" panose="02010600040101010101" pitchFamily="2" charset="-122"/>
              </a:rPr>
              <a:t>SL</a:t>
            </a:r>
            <a:r>
              <a:rPr lang="zh-CN" altLang="zh-CN" sz="2400" kern="100" dirty="0">
                <a:effectLst/>
                <a:latin typeface="华文楷体" panose="02010600040101010101" pitchFamily="2" charset="-122"/>
                <a:ea typeface="华文楷体" panose="02010600040101010101" pitchFamily="2" charset="-122"/>
              </a:rPr>
              <a:t>形成机制，可将国民经济</a:t>
            </a:r>
            <a:r>
              <a:rPr lang="en-US" altLang="zh-CN" sz="2400" kern="100" dirty="0">
                <a:effectLst/>
                <a:latin typeface="华文楷体" panose="02010600040101010101" pitchFamily="2" charset="-122"/>
                <a:ea typeface="华文楷体" panose="02010600040101010101" pitchFamily="2" charset="-122"/>
              </a:rPr>
              <a:t>SL</a:t>
            </a:r>
            <a:r>
              <a:rPr lang="zh-CN" altLang="zh-CN" sz="2400" kern="100" dirty="0">
                <a:effectLst/>
                <a:latin typeface="华文楷体" panose="02010600040101010101" pitchFamily="2" charset="-122"/>
                <a:ea typeface="华文楷体" panose="02010600040101010101" pitchFamily="2" charset="-122"/>
              </a:rPr>
              <a:t>变动分解为两种因素：一是行业</a:t>
            </a:r>
            <a:r>
              <a:rPr lang="en-US" altLang="zh-CN" sz="2400" kern="100" dirty="0">
                <a:effectLst/>
                <a:latin typeface="华文楷体" panose="02010600040101010101" pitchFamily="2" charset="-122"/>
                <a:ea typeface="华文楷体" panose="02010600040101010101" pitchFamily="2" charset="-122"/>
              </a:rPr>
              <a:t>SL</a:t>
            </a:r>
            <a:r>
              <a:rPr lang="zh-CN" altLang="zh-CN" sz="2400" kern="100" dirty="0">
                <a:effectLst/>
                <a:latin typeface="华文楷体" panose="02010600040101010101" pitchFamily="2" charset="-122"/>
                <a:ea typeface="华文楷体" panose="02010600040101010101" pitchFamily="2" charset="-122"/>
              </a:rPr>
              <a:t>变动影响，二是产业结构变动影响。</a:t>
            </a:r>
          </a:p>
          <a:p>
            <a:pPr indent="558000" algn="just">
              <a:lnSpc>
                <a:spcPct val="114000"/>
              </a:lnSpc>
              <a:buNone/>
            </a:pPr>
            <a:r>
              <a:rPr lang="zh-CN" altLang="zh-CN" sz="2400" kern="100" dirty="0">
                <a:effectLst/>
                <a:latin typeface="华文楷体" panose="02010600040101010101" pitchFamily="2" charset="-122"/>
                <a:ea typeface="华文楷体" panose="02010600040101010101" pitchFamily="2" charset="-122"/>
              </a:rPr>
              <a:t>尽管</a:t>
            </a:r>
            <a:r>
              <a:rPr lang="en-US" altLang="zh-CN" sz="2400" kern="100" dirty="0">
                <a:effectLst/>
                <a:latin typeface="华文楷体" panose="02010600040101010101" pitchFamily="2" charset="-122"/>
                <a:ea typeface="华文楷体" panose="02010600040101010101" pitchFamily="2" charset="-122"/>
              </a:rPr>
              <a:t>Gollin</a:t>
            </a:r>
            <a:r>
              <a:rPr lang="zh-CN" altLang="zh-CN" sz="2400" kern="100" dirty="0">
                <a:effectLst/>
                <a:latin typeface="华文楷体" panose="02010600040101010101" pitchFamily="2" charset="-122"/>
                <a:ea typeface="华文楷体" panose="02010600040101010101" pitchFamily="2" charset="-122"/>
              </a:rPr>
              <a:t>（</a:t>
            </a:r>
            <a:r>
              <a:rPr lang="en-US" altLang="zh-CN" sz="2400" kern="100" dirty="0">
                <a:effectLst/>
                <a:latin typeface="华文楷体" panose="02010600040101010101" pitchFamily="2" charset="-122"/>
                <a:ea typeface="华文楷体" panose="02010600040101010101" pitchFamily="2" charset="-122"/>
              </a:rPr>
              <a:t>2002</a:t>
            </a:r>
            <a:r>
              <a:rPr lang="zh-CN" altLang="zh-CN" sz="2400" kern="100" dirty="0">
                <a:effectLst/>
                <a:latin typeface="华文楷体" panose="02010600040101010101" pitchFamily="2" charset="-122"/>
                <a:ea typeface="华文楷体" panose="02010600040101010101" pitchFamily="2" charset="-122"/>
              </a:rPr>
              <a:t>）认为，产业结构差异对解释</a:t>
            </a:r>
            <a:r>
              <a:rPr lang="en-US" altLang="zh-CN" sz="2400" kern="100" dirty="0">
                <a:effectLst/>
                <a:latin typeface="华文楷体" panose="02010600040101010101" pitchFamily="2" charset="-122"/>
                <a:ea typeface="华文楷体" panose="02010600040101010101" pitchFamily="2" charset="-122"/>
              </a:rPr>
              <a:t>SL</a:t>
            </a:r>
            <a:r>
              <a:rPr lang="zh-CN" altLang="zh-CN" sz="2400" kern="100" dirty="0">
                <a:effectLst/>
                <a:latin typeface="华文楷体" panose="02010600040101010101" pitchFamily="2" charset="-122"/>
                <a:ea typeface="华文楷体" panose="02010600040101010101" pitchFamily="2" charset="-122"/>
              </a:rPr>
              <a:t>国际差异并无重要作用，但图</a:t>
            </a:r>
            <a:r>
              <a:rPr lang="en-US" altLang="zh-CN" sz="2400" kern="100" dirty="0">
                <a:effectLst/>
                <a:latin typeface="华文楷体" panose="02010600040101010101" pitchFamily="2" charset="-122"/>
                <a:ea typeface="华文楷体" panose="02010600040101010101" pitchFamily="2" charset="-122"/>
              </a:rPr>
              <a:t>5.11</a:t>
            </a:r>
            <a:r>
              <a:rPr lang="zh-CN" altLang="zh-CN" sz="2400" kern="100" dirty="0">
                <a:effectLst/>
                <a:latin typeface="华文楷体" panose="02010600040101010101" pitchFamily="2" charset="-122"/>
                <a:ea typeface="华文楷体" panose="02010600040101010101" pitchFamily="2" charset="-122"/>
              </a:rPr>
              <a:t>却表明中国情况并非如此（农业增加值比重</a:t>
            </a:r>
            <a:r>
              <a:rPr lang="en-US" altLang="zh-CN" sz="2400" kern="100" dirty="0">
                <a:effectLst/>
                <a:latin typeface="华文楷体" panose="02010600040101010101" pitchFamily="2" charset="-122"/>
                <a:ea typeface="华文楷体" panose="02010600040101010101" pitchFamily="2" charset="-122"/>
              </a:rPr>
              <a:t>SVAA</a:t>
            </a:r>
            <a:r>
              <a:rPr lang="zh-CN" altLang="zh-CN" sz="2400" kern="100" dirty="0">
                <a:effectLst/>
                <a:latin typeface="华文楷体" panose="02010600040101010101" pitchFamily="2" charset="-122"/>
                <a:ea typeface="华文楷体" panose="02010600040101010101" pitchFamily="2" charset="-122"/>
              </a:rPr>
              <a:t>以左轴标注，劳动份额</a:t>
            </a:r>
            <a:r>
              <a:rPr lang="en-US" altLang="zh-CN" sz="2400" kern="100" dirty="0">
                <a:effectLst/>
                <a:latin typeface="华文楷体" panose="02010600040101010101" pitchFamily="2" charset="-122"/>
                <a:ea typeface="华文楷体" panose="02010600040101010101" pitchFamily="2" charset="-122"/>
              </a:rPr>
              <a:t>SL</a:t>
            </a:r>
            <a:r>
              <a:rPr lang="zh-CN" altLang="zh-CN" sz="2400" kern="100" dirty="0">
                <a:effectLst/>
                <a:latin typeface="华文楷体" panose="02010600040101010101" pitchFamily="2" charset="-122"/>
                <a:ea typeface="华文楷体" panose="02010600040101010101" pitchFamily="2" charset="-122"/>
              </a:rPr>
              <a:t>以右轴标注）。中国国民经济</a:t>
            </a:r>
            <a:r>
              <a:rPr lang="en-US" altLang="zh-CN" sz="2400" kern="100" dirty="0">
                <a:effectLst/>
                <a:latin typeface="华文楷体" panose="02010600040101010101" pitchFamily="2" charset="-122"/>
                <a:ea typeface="华文楷体" panose="02010600040101010101" pitchFamily="2" charset="-122"/>
              </a:rPr>
              <a:t>SL</a:t>
            </a:r>
            <a:r>
              <a:rPr lang="zh-CN" altLang="zh-CN" sz="2400" kern="100" dirty="0">
                <a:effectLst/>
                <a:latin typeface="华文楷体" panose="02010600040101010101" pitchFamily="2" charset="-122"/>
                <a:ea typeface="华文楷体" panose="02010600040101010101" pitchFamily="2" charset="-122"/>
              </a:rPr>
              <a:t>与农业增加值比重同向变化，特别是</a:t>
            </a:r>
            <a:r>
              <a:rPr lang="en-US" altLang="zh-CN" sz="2400" kern="100" dirty="0">
                <a:effectLst/>
                <a:latin typeface="华文楷体" panose="02010600040101010101" pitchFamily="2" charset="-122"/>
                <a:ea typeface="华文楷体" panose="02010600040101010101" pitchFamily="2" charset="-122"/>
              </a:rPr>
              <a:t>1952-1977</a:t>
            </a:r>
            <a:r>
              <a:rPr lang="zh-CN" altLang="zh-CN" sz="2400" kern="100" dirty="0">
                <a:effectLst/>
                <a:latin typeface="华文楷体" panose="02010600040101010101" pitchFamily="2" charset="-122"/>
                <a:ea typeface="华文楷体" panose="02010600040101010101" pitchFamily="2" charset="-122"/>
              </a:rPr>
              <a:t>年期间二者同步性极强，表明产业结构对</a:t>
            </a:r>
            <a:r>
              <a:rPr lang="en-US" altLang="zh-CN" sz="2400" kern="100" dirty="0">
                <a:effectLst/>
                <a:latin typeface="华文楷体" panose="02010600040101010101" pitchFamily="2" charset="-122"/>
                <a:ea typeface="华文楷体" panose="02010600040101010101" pitchFamily="2" charset="-122"/>
              </a:rPr>
              <a:t>SL</a:t>
            </a:r>
            <a:r>
              <a:rPr lang="zh-CN" altLang="zh-CN" sz="2400" kern="100" dirty="0">
                <a:effectLst/>
                <a:latin typeface="华文楷体" panose="02010600040101010101" pitchFamily="2" charset="-122"/>
                <a:ea typeface="华文楷体" panose="02010600040101010101" pitchFamily="2" charset="-122"/>
              </a:rPr>
              <a:t>具有重要影响。</a:t>
            </a:r>
          </a:p>
        </p:txBody>
      </p:sp>
      <p:sp>
        <p:nvSpPr>
          <p:cNvPr id="7" name="文本框 6">
            <a:extLst>
              <a:ext uri="{FF2B5EF4-FFF2-40B4-BE49-F238E27FC236}">
                <a16:creationId xmlns:a16="http://schemas.microsoft.com/office/drawing/2014/main" id="{F154BF06-4EBE-7750-53D0-08EBB82D70D2}"/>
              </a:ext>
            </a:extLst>
          </p:cNvPr>
          <p:cNvSpPr txBox="1"/>
          <p:nvPr/>
        </p:nvSpPr>
        <p:spPr>
          <a:xfrm>
            <a:off x="11234316" y="6599093"/>
            <a:ext cx="6176682" cy="369332"/>
          </a:xfrm>
          <a:prstGeom prst="rect">
            <a:avLst/>
          </a:prstGeom>
          <a:noFill/>
        </p:spPr>
        <p:txBody>
          <a:bodyPr wrap="square">
            <a:spAutoFit/>
          </a:bodyPr>
          <a:lstStyle/>
          <a:p>
            <a:fld id="{9A0DB2DC-4C9A-4742-B13C-FB6460FD3503}" type="slidenum">
              <a:rPr lang="zh-CN" altLang="en-US" sz="1800" smtClean="0">
                <a:solidFill>
                  <a:schemeClr val="tx1"/>
                </a:solidFill>
              </a:rPr>
              <a:pPr/>
              <a:t>34</a:t>
            </a:fld>
            <a:endParaRPr lang="zh-CN" altLang="en-US" sz="1800" dirty="0">
              <a:solidFill>
                <a:schemeClr val="tx1"/>
              </a:solidFill>
            </a:endParaRPr>
          </a:p>
        </p:txBody>
      </p:sp>
    </p:spTree>
    <p:extLst>
      <p:ext uri="{BB962C8B-B14F-4D97-AF65-F5344CB8AC3E}">
        <p14:creationId xmlns:p14="http://schemas.microsoft.com/office/powerpoint/2010/main" val="2513009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1C0EB-3E77-1DC2-9862-A93373B96F43}"/>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883E8195-37B0-3785-8C34-B242641A57B3}"/>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DB09C2EA-0151-74AF-0D7C-E8F55C4C6260}"/>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06E23EF0-36F5-DA23-69A1-ED01370639E4}"/>
              </a:ext>
            </a:extLst>
          </p:cNvPr>
          <p:cNvSpPr txBox="1"/>
          <p:nvPr/>
        </p:nvSpPr>
        <p:spPr>
          <a:xfrm>
            <a:off x="604520" y="590550"/>
            <a:ext cx="11543030" cy="664211"/>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09CCA534-FFFC-B35F-B80B-9F39F4B59022}"/>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5AE54A16-58CC-F931-BB13-CEB3578B7DA3}"/>
              </a:ext>
            </a:extLst>
          </p:cNvPr>
          <p:cNvSpPr>
            <a:spLocks noChangeArrowheads="1"/>
          </p:cNvSpPr>
          <p:nvPr/>
        </p:nvSpPr>
        <p:spPr bwMode="auto">
          <a:xfrm>
            <a:off x="861695" y="107315"/>
            <a:ext cx="5065576"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国民经济</a:t>
            </a:r>
            <a:r>
              <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SL</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变动分解</a:t>
            </a:r>
          </a:p>
        </p:txBody>
      </p:sp>
      <p:sp>
        <p:nvSpPr>
          <p:cNvPr id="2" name="矩形 1">
            <a:extLst>
              <a:ext uri="{FF2B5EF4-FFF2-40B4-BE49-F238E27FC236}">
                <a16:creationId xmlns:a16="http://schemas.microsoft.com/office/drawing/2014/main" id="{85C1A938-D6DD-9390-CDCF-4F79936D9241}"/>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14" name="文本框 13">
            <a:extLst>
              <a:ext uri="{FF2B5EF4-FFF2-40B4-BE49-F238E27FC236}">
                <a16:creationId xmlns:a16="http://schemas.microsoft.com/office/drawing/2014/main" id="{D8A6C7E2-B760-8722-685B-70BC91C6F6B6}"/>
              </a:ext>
            </a:extLst>
          </p:cNvPr>
          <p:cNvSpPr txBox="1"/>
          <p:nvPr/>
        </p:nvSpPr>
        <p:spPr>
          <a:xfrm>
            <a:off x="604520" y="733621"/>
            <a:ext cx="11457341" cy="2177904"/>
          </a:xfrm>
          <a:prstGeom prst="rect">
            <a:avLst/>
          </a:prstGeom>
          <a:noFill/>
        </p:spPr>
        <p:txBody>
          <a:bodyPr wrap="square">
            <a:spAutoFit/>
          </a:bodyPr>
          <a:lstStyle/>
          <a:p>
            <a:pPr indent="558000" algn="just">
              <a:lnSpc>
                <a:spcPct val="110000"/>
              </a:lnSpc>
              <a:buNone/>
            </a:pPr>
            <a:r>
              <a:rPr lang="zh-CN" altLang="en-US" sz="2400" kern="100" dirty="0">
                <a:effectLst/>
                <a:latin typeface="华文楷体" panose="02010600040101010101" pitchFamily="2" charset="-122"/>
                <a:ea typeface="华文楷体" panose="02010600040101010101" pitchFamily="2" charset="-122"/>
              </a:rPr>
              <a:t>表</a:t>
            </a:r>
            <a:r>
              <a:rPr lang="en-US" altLang="zh-CN" sz="2400" kern="100" dirty="0">
                <a:effectLst/>
                <a:latin typeface="华文楷体" panose="02010600040101010101" pitchFamily="2" charset="-122"/>
                <a:ea typeface="华文楷体" panose="02010600040101010101" pitchFamily="2" charset="-122"/>
              </a:rPr>
              <a:t>5.15</a:t>
            </a:r>
            <a:r>
              <a:rPr lang="zh-CN" altLang="en-US" sz="2400" kern="100" dirty="0">
                <a:effectLst/>
                <a:latin typeface="华文楷体" panose="02010600040101010101" pitchFamily="2" charset="-122"/>
                <a:ea typeface="华文楷体" panose="02010600040101010101" pitchFamily="2" charset="-122"/>
              </a:rPr>
              <a:t>显示，</a:t>
            </a:r>
            <a:r>
              <a:rPr lang="en-US" altLang="zh-CN" sz="2400" kern="100" dirty="0">
                <a:effectLst/>
                <a:latin typeface="华文楷体" panose="02010600040101010101" pitchFamily="2" charset="-122"/>
                <a:ea typeface="华文楷体" panose="02010600040101010101" pitchFamily="2" charset="-122"/>
              </a:rPr>
              <a:t>1952-1977</a:t>
            </a:r>
            <a:r>
              <a:rPr lang="zh-CN" altLang="en-US" sz="2400" kern="100" dirty="0">
                <a:effectLst/>
                <a:latin typeface="华文楷体" panose="02010600040101010101" pitchFamily="2" charset="-122"/>
                <a:ea typeface="华文楷体" panose="02010600040101010101" pitchFamily="2" charset="-122"/>
              </a:rPr>
              <a:t>年国民经济</a:t>
            </a:r>
            <a:r>
              <a:rPr lang="en-US" altLang="zh-CN" sz="2400" kern="100" dirty="0">
                <a:effectLst/>
                <a:latin typeface="华文楷体" panose="02010600040101010101" pitchFamily="2" charset="-122"/>
                <a:ea typeface="华文楷体" panose="02010600040101010101" pitchFamily="2" charset="-122"/>
              </a:rPr>
              <a:t>SL</a:t>
            </a:r>
            <a:r>
              <a:rPr lang="zh-CN" altLang="en-US" sz="2400" kern="100" dirty="0">
                <a:effectLst/>
                <a:latin typeface="华文楷体" panose="02010600040101010101" pitchFamily="2" charset="-122"/>
                <a:ea typeface="华文楷体" panose="02010600040101010101" pitchFamily="2" charset="-122"/>
              </a:rPr>
              <a:t>下降</a:t>
            </a:r>
            <a:r>
              <a:rPr lang="en-US" altLang="zh-CN" sz="2400" kern="100" dirty="0">
                <a:effectLst/>
                <a:latin typeface="华文楷体" panose="02010600040101010101" pitchFamily="2" charset="-122"/>
                <a:ea typeface="华文楷体" panose="02010600040101010101" pitchFamily="2" charset="-122"/>
              </a:rPr>
              <a:t>0.17</a:t>
            </a:r>
            <a:r>
              <a:rPr lang="zh-CN" altLang="en-US" sz="2400" kern="100" dirty="0">
                <a:effectLst/>
                <a:latin typeface="华文楷体" panose="02010600040101010101" pitchFamily="2" charset="-122"/>
                <a:ea typeface="华文楷体" panose="02010600040101010101" pitchFamily="2" charset="-122"/>
              </a:rPr>
              <a:t>，期末相当于期初水平的</a:t>
            </a:r>
            <a:r>
              <a:rPr lang="en-US" altLang="zh-CN" sz="2400" kern="100" dirty="0">
                <a:effectLst/>
                <a:latin typeface="华文楷体" panose="02010600040101010101" pitchFamily="2" charset="-122"/>
                <a:ea typeface="华文楷体" panose="02010600040101010101" pitchFamily="2" charset="-122"/>
              </a:rPr>
              <a:t>77.11</a:t>
            </a:r>
            <a:r>
              <a:rPr lang="zh-CN" altLang="en-US" sz="2400" kern="100" dirty="0">
                <a:effectLst/>
                <a:latin typeface="华文楷体" panose="02010600040101010101" pitchFamily="2" charset="-122"/>
                <a:ea typeface="华文楷体" panose="02010600040101010101" pitchFamily="2" charset="-122"/>
              </a:rPr>
              <a:t>％；其中固定构成指数（反映行业</a:t>
            </a:r>
            <a:r>
              <a:rPr lang="en-US" altLang="zh-CN" sz="2400" kern="100" dirty="0">
                <a:effectLst/>
                <a:latin typeface="华文楷体" panose="02010600040101010101" pitchFamily="2" charset="-122"/>
                <a:ea typeface="华文楷体" panose="02010600040101010101" pitchFamily="2" charset="-122"/>
              </a:rPr>
              <a:t>SL</a:t>
            </a:r>
            <a:r>
              <a:rPr lang="zh-CN" altLang="en-US" sz="2400" kern="100" dirty="0">
                <a:effectLst/>
                <a:latin typeface="华文楷体" panose="02010600040101010101" pitchFamily="2" charset="-122"/>
                <a:ea typeface="华文楷体" panose="02010600040101010101" pitchFamily="2" charset="-122"/>
              </a:rPr>
              <a:t>变动）降为</a:t>
            </a:r>
            <a:r>
              <a:rPr lang="en-US" altLang="zh-CN" sz="2400" kern="100" dirty="0">
                <a:effectLst/>
                <a:latin typeface="华文楷体" panose="02010600040101010101" pitchFamily="2" charset="-122"/>
                <a:ea typeface="华文楷体" panose="02010600040101010101" pitchFamily="2" charset="-122"/>
              </a:rPr>
              <a:t>92.79</a:t>
            </a:r>
            <a:r>
              <a:rPr lang="zh-CN" altLang="en-US" sz="2400" kern="100" dirty="0">
                <a:effectLst/>
                <a:latin typeface="华文楷体" panose="02010600040101010101" pitchFamily="2" charset="-122"/>
                <a:ea typeface="华文楷体" panose="02010600040101010101" pitchFamily="2" charset="-122"/>
              </a:rPr>
              <a:t>％，导致绝对下降</a:t>
            </a:r>
            <a:r>
              <a:rPr lang="en-US" altLang="zh-CN" sz="2400" kern="100" dirty="0">
                <a:effectLst/>
                <a:latin typeface="华文楷体" panose="02010600040101010101" pitchFamily="2" charset="-122"/>
                <a:ea typeface="华文楷体" panose="02010600040101010101" pitchFamily="2" charset="-122"/>
              </a:rPr>
              <a:t>0.04</a:t>
            </a:r>
            <a:r>
              <a:rPr lang="zh-CN" altLang="en-US" sz="2400" kern="100" dirty="0">
                <a:effectLst/>
                <a:latin typeface="华文楷体" panose="02010600040101010101" pitchFamily="2" charset="-122"/>
                <a:ea typeface="华文楷体" panose="02010600040101010101" pitchFamily="2" charset="-122"/>
              </a:rPr>
              <a:t>，能解释总变化的</a:t>
            </a:r>
            <a:r>
              <a:rPr lang="en-US" altLang="zh-CN" sz="2400" kern="100" dirty="0">
                <a:effectLst/>
                <a:latin typeface="华文楷体" panose="02010600040101010101" pitchFamily="2" charset="-122"/>
                <a:ea typeface="华文楷体" panose="02010600040101010101" pitchFamily="2" charset="-122"/>
              </a:rPr>
              <a:t>25</a:t>
            </a:r>
            <a:r>
              <a:rPr lang="zh-CN" altLang="en-US" sz="2400" kern="100" dirty="0">
                <a:effectLst/>
                <a:latin typeface="华文楷体" panose="02010600040101010101" pitchFamily="2" charset="-122"/>
                <a:ea typeface="华文楷体" panose="02010600040101010101" pitchFamily="2" charset="-122"/>
              </a:rPr>
              <a:t>％；结构变动指数（反映产业结构变动）降为</a:t>
            </a:r>
            <a:r>
              <a:rPr lang="en-US" altLang="zh-CN" sz="2400" kern="100" dirty="0">
                <a:effectLst/>
                <a:latin typeface="华文楷体" panose="02010600040101010101" pitchFamily="2" charset="-122"/>
                <a:ea typeface="华文楷体" panose="02010600040101010101" pitchFamily="2" charset="-122"/>
              </a:rPr>
              <a:t>83.1</a:t>
            </a:r>
            <a:r>
              <a:rPr lang="zh-CN" altLang="en-US" sz="2400" kern="100" dirty="0">
                <a:effectLst/>
                <a:latin typeface="华文楷体" panose="02010600040101010101" pitchFamily="2" charset="-122"/>
                <a:ea typeface="华文楷体" panose="02010600040101010101" pitchFamily="2" charset="-122"/>
              </a:rPr>
              <a:t>％，导致绝对下降</a:t>
            </a:r>
            <a:r>
              <a:rPr lang="en-US" altLang="zh-CN" sz="2400" kern="100" dirty="0">
                <a:effectLst/>
                <a:latin typeface="华文楷体" panose="02010600040101010101" pitchFamily="2" charset="-122"/>
                <a:ea typeface="华文楷体" panose="02010600040101010101" pitchFamily="2" charset="-122"/>
              </a:rPr>
              <a:t>0.13</a:t>
            </a:r>
            <a:r>
              <a:rPr lang="zh-CN" altLang="en-US" sz="2400" kern="100" dirty="0">
                <a:effectLst/>
                <a:latin typeface="华文楷体" panose="02010600040101010101" pitchFamily="2" charset="-122"/>
                <a:ea typeface="华文楷体" panose="02010600040101010101" pitchFamily="2" charset="-122"/>
              </a:rPr>
              <a:t>，能解释总变化的</a:t>
            </a:r>
            <a:r>
              <a:rPr lang="en-US" altLang="zh-CN" sz="2400" kern="100" dirty="0">
                <a:effectLst/>
                <a:latin typeface="华文楷体" panose="02010600040101010101" pitchFamily="2" charset="-122"/>
                <a:ea typeface="华文楷体" panose="02010600040101010101" pitchFamily="2" charset="-122"/>
              </a:rPr>
              <a:t>75</a:t>
            </a:r>
            <a:r>
              <a:rPr lang="zh-CN" altLang="en-US" sz="2400" kern="100" dirty="0">
                <a:effectLst/>
                <a:latin typeface="华文楷体" panose="02010600040101010101" pitchFamily="2" charset="-122"/>
                <a:ea typeface="华文楷体" panose="02010600040101010101" pitchFamily="2" charset="-122"/>
              </a:rPr>
              <a:t>％。</a:t>
            </a:r>
            <a:r>
              <a:rPr lang="en-US" altLang="zh-CN" sz="2400" kern="100" dirty="0">
                <a:effectLst/>
                <a:latin typeface="华文楷体" panose="02010600040101010101" pitchFamily="2" charset="-122"/>
                <a:ea typeface="华文楷体" panose="02010600040101010101" pitchFamily="2" charset="-122"/>
              </a:rPr>
              <a:t>1978-2004</a:t>
            </a:r>
            <a:r>
              <a:rPr lang="zh-CN" altLang="en-US" sz="2400" kern="100" dirty="0">
                <a:effectLst/>
                <a:latin typeface="华文楷体" panose="02010600040101010101" pitchFamily="2" charset="-122"/>
                <a:ea typeface="华文楷体" panose="02010600040101010101" pitchFamily="2" charset="-122"/>
              </a:rPr>
              <a:t>年国民经济</a:t>
            </a:r>
            <a:r>
              <a:rPr lang="en-US" altLang="zh-CN" sz="2400" kern="100" dirty="0">
                <a:effectLst/>
                <a:latin typeface="华文楷体" panose="02010600040101010101" pitchFamily="2" charset="-122"/>
                <a:ea typeface="华文楷体" panose="02010600040101010101" pitchFamily="2" charset="-122"/>
              </a:rPr>
              <a:t>SL</a:t>
            </a:r>
            <a:r>
              <a:rPr lang="zh-CN" altLang="en-US" sz="2400" kern="100" dirty="0">
                <a:effectLst/>
                <a:latin typeface="华文楷体" panose="02010600040101010101" pitchFamily="2" charset="-122"/>
                <a:ea typeface="华文楷体" panose="02010600040101010101" pitchFamily="2" charset="-122"/>
              </a:rPr>
              <a:t>下降</a:t>
            </a:r>
            <a:r>
              <a:rPr lang="en-US" altLang="zh-CN" sz="2400" kern="100" dirty="0">
                <a:effectLst/>
                <a:latin typeface="华文楷体" panose="02010600040101010101" pitchFamily="2" charset="-122"/>
                <a:ea typeface="华文楷体" panose="02010600040101010101" pitchFamily="2" charset="-122"/>
              </a:rPr>
              <a:t>0.09</a:t>
            </a:r>
            <a:r>
              <a:rPr lang="zh-CN" altLang="en-US" sz="2400" kern="100" dirty="0">
                <a:effectLst/>
                <a:latin typeface="华文楷体" panose="02010600040101010101" pitchFamily="2" charset="-122"/>
                <a:ea typeface="华文楷体" panose="02010600040101010101" pitchFamily="2" charset="-122"/>
              </a:rPr>
              <a:t>，几乎完全由结构变动引起。</a:t>
            </a:r>
            <a:r>
              <a:rPr lang="en-US" altLang="zh-CN" sz="2400" kern="100" dirty="0">
                <a:effectLst/>
                <a:latin typeface="华文楷体" panose="02010600040101010101" pitchFamily="2" charset="-122"/>
                <a:ea typeface="华文楷体" panose="02010600040101010101" pitchFamily="2" charset="-122"/>
              </a:rPr>
              <a:t>1952-2004</a:t>
            </a:r>
            <a:r>
              <a:rPr lang="zh-CN" altLang="en-US" sz="2400" kern="100" dirty="0">
                <a:effectLst/>
                <a:latin typeface="华文楷体" panose="02010600040101010101" pitchFamily="2" charset="-122"/>
                <a:ea typeface="华文楷体" panose="02010600040101010101" pitchFamily="2" charset="-122"/>
              </a:rPr>
              <a:t>年国民经济</a:t>
            </a:r>
            <a:r>
              <a:rPr lang="en-US" altLang="zh-CN" sz="2400" kern="100" dirty="0">
                <a:effectLst/>
                <a:latin typeface="华文楷体" panose="02010600040101010101" pitchFamily="2" charset="-122"/>
                <a:ea typeface="华文楷体" panose="02010600040101010101" pitchFamily="2" charset="-122"/>
              </a:rPr>
              <a:t>SL</a:t>
            </a:r>
            <a:r>
              <a:rPr lang="zh-CN" altLang="en-US" sz="2400" kern="100" dirty="0">
                <a:effectLst/>
                <a:latin typeface="华文楷体" panose="02010600040101010101" pitchFamily="2" charset="-122"/>
                <a:ea typeface="华文楷体" panose="02010600040101010101" pitchFamily="2" charset="-122"/>
              </a:rPr>
              <a:t>下降</a:t>
            </a:r>
            <a:r>
              <a:rPr lang="en-US" altLang="zh-CN" sz="2400" kern="100" dirty="0">
                <a:effectLst/>
                <a:latin typeface="华文楷体" panose="02010600040101010101" pitchFamily="2" charset="-122"/>
                <a:ea typeface="华文楷体" panose="02010600040101010101" pitchFamily="2" charset="-122"/>
              </a:rPr>
              <a:t>0.26</a:t>
            </a:r>
            <a:r>
              <a:rPr lang="zh-CN" altLang="en-US" sz="2400" kern="100" dirty="0">
                <a:effectLst/>
                <a:latin typeface="华文楷体" panose="02010600040101010101" pitchFamily="2" charset="-122"/>
                <a:ea typeface="华文楷体" panose="02010600040101010101" pitchFamily="2" charset="-122"/>
              </a:rPr>
              <a:t>，近</a:t>
            </a:r>
            <a:r>
              <a:rPr lang="en-US" altLang="zh-CN" sz="2400" kern="100" dirty="0">
                <a:effectLst/>
                <a:latin typeface="华文楷体" panose="02010600040101010101" pitchFamily="2" charset="-122"/>
                <a:ea typeface="华文楷体" panose="02010600040101010101" pitchFamily="2" charset="-122"/>
              </a:rPr>
              <a:t>82</a:t>
            </a:r>
            <a:r>
              <a:rPr lang="zh-CN" altLang="en-US" sz="2400" kern="100" dirty="0">
                <a:effectLst/>
                <a:latin typeface="华文楷体" panose="02010600040101010101" pitchFamily="2" charset="-122"/>
                <a:ea typeface="华文楷体" panose="02010600040101010101" pitchFamily="2" charset="-122"/>
              </a:rPr>
              <a:t>％由结构变动解释。</a:t>
            </a:r>
            <a:endParaRPr lang="zh-CN" altLang="zh-CN" sz="2400" kern="100" dirty="0">
              <a:effectLst/>
              <a:latin typeface="华文楷体" panose="02010600040101010101" pitchFamily="2" charset="-122"/>
              <a:ea typeface="华文楷体" panose="02010600040101010101" pitchFamily="2" charset="-122"/>
            </a:endParaRPr>
          </a:p>
        </p:txBody>
      </p:sp>
      <p:pic>
        <p:nvPicPr>
          <p:cNvPr id="5" name="图片 4">
            <a:extLst>
              <a:ext uri="{FF2B5EF4-FFF2-40B4-BE49-F238E27FC236}">
                <a16:creationId xmlns:a16="http://schemas.microsoft.com/office/drawing/2014/main" id="{B3DF7EBB-3954-309B-4623-156F68C0D91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71924" y="3144276"/>
            <a:ext cx="10007807" cy="3479478"/>
          </a:xfrm>
          <a:prstGeom prst="rect">
            <a:avLst/>
          </a:prstGeom>
          <a:noFill/>
          <a:ln>
            <a:noFill/>
          </a:ln>
        </p:spPr>
      </p:pic>
      <p:sp>
        <p:nvSpPr>
          <p:cNvPr id="10" name="文本框 9">
            <a:extLst>
              <a:ext uri="{FF2B5EF4-FFF2-40B4-BE49-F238E27FC236}">
                <a16:creationId xmlns:a16="http://schemas.microsoft.com/office/drawing/2014/main" id="{C5E66128-161C-95B2-6349-C73958DE0002}"/>
              </a:ext>
            </a:extLst>
          </p:cNvPr>
          <p:cNvSpPr txBox="1"/>
          <p:nvPr/>
        </p:nvSpPr>
        <p:spPr>
          <a:xfrm>
            <a:off x="2960254" y="2800601"/>
            <a:ext cx="6226628" cy="392928"/>
          </a:xfrm>
          <a:prstGeom prst="rect">
            <a:avLst/>
          </a:prstGeom>
          <a:noFill/>
        </p:spPr>
        <p:txBody>
          <a:bodyPr wrap="square">
            <a:spAutoFit/>
          </a:bodyPr>
          <a:lstStyle/>
          <a:p>
            <a:pPr algn="ctr">
              <a:lnSpc>
                <a:spcPct val="120000"/>
              </a:lnSpc>
              <a:spcBef>
                <a:spcPts val="600"/>
              </a:spcBef>
              <a:buNone/>
            </a:pPr>
            <a:r>
              <a:rPr lang="zh-CN" altLang="zh-CN" sz="1800" b="1" kern="100" dirty="0">
                <a:effectLst/>
                <a:latin typeface="Times New Roman" panose="02020603050405020304" pitchFamily="18" charset="0"/>
                <a:ea typeface="宋体" panose="02010600030101010101" pitchFamily="2" charset="-122"/>
              </a:rPr>
              <a:t>表</a:t>
            </a:r>
            <a:r>
              <a:rPr lang="en-US" altLang="zh-CN" sz="1800" b="1" kern="100" dirty="0">
                <a:effectLst/>
                <a:latin typeface="Times New Roman" panose="02020603050405020304" pitchFamily="18" charset="0"/>
                <a:ea typeface="宋体" panose="02010600030101010101" pitchFamily="2" charset="-122"/>
              </a:rPr>
              <a:t>5.15  </a:t>
            </a:r>
            <a:r>
              <a:rPr lang="zh-CN" altLang="zh-CN" sz="1800" b="1" kern="100" dirty="0">
                <a:effectLst/>
                <a:latin typeface="Times New Roman" panose="02020603050405020304" pitchFamily="18" charset="0"/>
                <a:ea typeface="宋体" panose="02010600030101010101" pitchFamily="2" charset="-122"/>
              </a:rPr>
              <a:t>中国国民经济</a:t>
            </a:r>
            <a:r>
              <a:rPr lang="en-US" altLang="zh-CN" sz="1800" b="1" kern="100" dirty="0">
                <a:effectLst/>
                <a:latin typeface="Times New Roman" panose="02020603050405020304" pitchFamily="18" charset="0"/>
                <a:ea typeface="宋体" panose="02010600030101010101" pitchFamily="2" charset="-122"/>
              </a:rPr>
              <a:t>SL</a:t>
            </a:r>
            <a:r>
              <a:rPr lang="zh-CN" altLang="zh-CN" sz="1800" b="1" kern="100" dirty="0">
                <a:effectLst/>
                <a:latin typeface="Times New Roman" panose="02020603050405020304" pitchFamily="18" charset="0"/>
                <a:ea typeface="宋体" panose="02010600030101010101" pitchFamily="2" charset="-122"/>
              </a:rPr>
              <a:t>因素分解</a:t>
            </a:r>
            <a:endParaRPr lang="zh-CN" altLang="zh-CN" sz="1800" kern="100" dirty="0">
              <a:effectLst/>
              <a:latin typeface="Times New Roman" panose="02020603050405020304" pitchFamily="18" charset="0"/>
              <a:ea typeface="宋体" panose="02010600030101010101" pitchFamily="2" charset="-122"/>
            </a:endParaRPr>
          </a:p>
        </p:txBody>
      </p:sp>
      <p:sp>
        <p:nvSpPr>
          <p:cNvPr id="7" name="文本框 6">
            <a:extLst>
              <a:ext uri="{FF2B5EF4-FFF2-40B4-BE49-F238E27FC236}">
                <a16:creationId xmlns:a16="http://schemas.microsoft.com/office/drawing/2014/main" id="{44AC49AD-C4AB-1044-5E49-7D3160A6E2E5}"/>
              </a:ext>
            </a:extLst>
          </p:cNvPr>
          <p:cNvSpPr txBox="1"/>
          <p:nvPr/>
        </p:nvSpPr>
        <p:spPr>
          <a:xfrm>
            <a:off x="10820076" y="6626297"/>
            <a:ext cx="6176682" cy="369332"/>
          </a:xfrm>
          <a:prstGeom prst="rect">
            <a:avLst/>
          </a:prstGeom>
          <a:noFill/>
        </p:spPr>
        <p:txBody>
          <a:bodyPr wrap="square">
            <a:spAutoFit/>
          </a:bodyPr>
          <a:lstStyle/>
          <a:p>
            <a:fld id="{9A0DB2DC-4C9A-4742-B13C-FB6460FD3503}" type="slidenum">
              <a:rPr lang="zh-CN" altLang="en-US" sz="1800" smtClean="0">
                <a:solidFill>
                  <a:schemeClr val="tx1"/>
                </a:solidFill>
              </a:rPr>
              <a:pPr/>
              <a:t>35</a:t>
            </a:fld>
            <a:endParaRPr lang="zh-CN" altLang="en-US" sz="1800" dirty="0">
              <a:solidFill>
                <a:schemeClr val="tx1"/>
              </a:solidFill>
            </a:endParaRPr>
          </a:p>
        </p:txBody>
      </p:sp>
    </p:spTree>
    <p:extLst>
      <p:ext uri="{BB962C8B-B14F-4D97-AF65-F5344CB8AC3E}">
        <p14:creationId xmlns:p14="http://schemas.microsoft.com/office/powerpoint/2010/main" val="1190110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8F56D-5E7D-760E-0F30-B7CE0FD30D82}"/>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D93D1137-4392-2371-2461-BDC989DB41F9}"/>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66F9ABF7-868B-AFF6-6EF9-9126415DC6BF}"/>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852B6DD7-A1E8-DE4F-A17B-A4610B7D399C}"/>
              </a:ext>
            </a:extLst>
          </p:cNvPr>
          <p:cNvSpPr txBox="1"/>
          <p:nvPr/>
        </p:nvSpPr>
        <p:spPr>
          <a:xfrm>
            <a:off x="7516948" y="775198"/>
            <a:ext cx="4544423" cy="664211"/>
          </a:xfrm>
          <a:prstGeom prst="rect">
            <a:avLst/>
          </a:prstGeom>
        </p:spPr>
        <p:txBody>
          <a:bodyPr wrap="square">
            <a:noAutofit/>
          </a:bodyPr>
          <a:lstStyle/>
          <a:p>
            <a:r>
              <a:rPr lang="zh-CN" altLang="zh-CN" b="1" dirty="0"/>
              <a:t>表</a:t>
            </a:r>
            <a:r>
              <a:rPr lang="en-US" altLang="zh-CN" b="1" dirty="0"/>
              <a:t>5.16  </a:t>
            </a:r>
            <a:r>
              <a:rPr lang="zh-CN" altLang="zh-CN" b="1" dirty="0"/>
              <a:t>中国</a:t>
            </a:r>
            <a:r>
              <a:rPr lang="en-US" altLang="zh-CN" b="1" dirty="0"/>
              <a:t>SL</a:t>
            </a:r>
            <a:r>
              <a:rPr lang="zh-CN" altLang="zh-CN" b="1" dirty="0"/>
              <a:t>变动与其经济背景比照</a:t>
            </a:r>
            <a:endParaRPr lang="zh-CN" altLang="zh-CN" dirty="0"/>
          </a:p>
        </p:txBody>
      </p:sp>
      <p:sp>
        <p:nvSpPr>
          <p:cNvPr id="9" name="灯片编号占位符 6">
            <a:extLst>
              <a:ext uri="{FF2B5EF4-FFF2-40B4-BE49-F238E27FC236}">
                <a16:creationId xmlns:a16="http://schemas.microsoft.com/office/drawing/2014/main" id="{780CF975-7AD3-A373-C13F-70940983D10E}"/>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dirty="0">
              <a:solidFill>
                <a:schemeClr val="tx1"/>
              </a:solidFill>
            </a:endParaRPr>
          </a:p>
        </p:txBody>
      </p:sp>
      <p:sp>
        <p:nvSpPr>
          <p:cNvPr id="11" name="Rectangle 4" descr="浅色上对角线">
            <a:extLst>
              <a:ext uri="{FF2B5EF4-FFF2-40B4-BE49-F238E27FC236}">
                <a16:creationId xmlns:a16="http://schemas.microsoft.com/office/drawing/2014/main" id="{57526B36-1238-739C-5A52-A1B6F81B625D}"/>
              </a:ext>
            </a:extLst>
          </p:cNvPr>
          <p:cNvSpPr>
            <a:spLocks noChangeArrowheads="1"/>
          </p:cNvSpPr>
          <p:nvPr/>
        </p:nvSpPr>
        <p:spPr bwMode="auto">
          <a:xfrm>
            <a:off x="861695" y="107315"/>
            <a:ext cx="5065576"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国民经济</a:t>
            </a:r>
            <a:r>
              <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SL</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变动分解</a:t>
            </a:r>
          </a:p>
        </p:txBody>
      </p:sp>
      <p:sp>
        <p:nvSpPr>
          <p:cNvPr id="2" name="矩形 1">
            <a:extLst>
              <a:ext uri="{FF2B5EF4-FFF2-40B4-BE49-F238E27FC236}">
                <a16:creationId xmlns:a16="http://schemas.microsoft.com/office/drawing/2014/main" id="{E9ED58EC-A19C-53FC-FEF9-B82D0F5892AD}"/>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14" name="文本框 13">
            <a:extLst>
              <a:ext uri="{FF2B5EF4-FFF2-40B4-BE49-F238E27FC236}">
                <a16:creationId xmlns:a16="http://schemas.microsoft.com/office/drawing/2014/main" id="{AE83A03D-41EE-D192-4CAE-4F4D2B891D4F}"/>
              </a:ext>
            </a:extLst>
          </p:cNvPr>
          <p:cNvSpPr txBox="1"/>
          <p:nvPr/>
        </p:nvSpPr>
        <p:spPr>
          <a:xfrm>
            <a:off x="655864" y="867131"/>
            <a:ext cx="5309507" cy="5967018"/>
          </a:xfrm>
          <a:prstGeom prst="rect">
            <a:avLst/>
          </a:prstGeom>
          <a:noFill/>
        </p:spPr>
        <p:txBody>
          <a:bodyPr wrap="square">
            <a:spAutoFit/>
          </a:bodyPr>
          <a:lstStyle/>
          <a:p>
            <a:pPr indent="558000" algn="just">
              <a:lnSpc>
                <a:spcPct val="110000"/>
              </a:lnSpc>
              <a:buNone/>
            </a:pPr>
            <a:r>
              <a:rPr lang="zh-CN" altLang="en-US" sz="2400" kern="100" dirty="0">
                <a:effectLst/>
                <a:latin typeface="华文楷体" panose="02010600040101010101" pitchFamily="2" charset="-122"/>
                <a:ea typeface="华文楷体" panose="02010600040101010101" pitchFamily="2" charset="-122"/>
              </a:rPr>
              <a:t>表</a:t>
            </a:r>
            <a:r>
              <a:rPr lang="en-US" altLang="zh-CN" sz="2400" kern="100" dirty="0">
                <a:effectLst/>
                <a:latin typeface="华文楷体" panose="02010600040101010101" pitchFamily="2" charset="-122"/>
                <a:ea typeface="华文楷体" panose="02010600040101010101" pitchFamily="2" charset="-122"/>
              </a:rPr>
              <a:t>5.16</a:t>
            </a:r>
            <a:r>
              <a:rPr lang="zh-CN" altLang="en-US" sz="2400" kern="100" dirty="0">
                <a:effectLst/>
                <a:latin typeface="华文楷体" panose="02010600040101010101" pitchFamily="2" charset="-122"/>
                <a:ea typeface="华文楷体" panose="02010600040101010101" pitchFamily="2" charset="-122"/>
              </a:rPr>
              <a:t>给出各时期的经济背景，其有助于加深对我国初次分配结构动态特征的理解。以人均</a:t>
            </a:r>
            <a:r>
              <a:rPr lang="en-US" altLang="zh-CN" sz="2400" kern="100" dirty="0">
                <a:effectLst/>
                <a:latin typeface="华文楷体" panose="02010600040101010101" pitchFamily="2" charset="-122"/>
                <a:ea typeface="华文楷体" panose="02010600040101010101" pitchFamily="2" charset="-122"/>
              </a:rPr>
              <a:t>GDP</a:t>
            </a:r>
            <a:r>
              <a:rPr lang="zh-CN" altLang="en-US" sz="2400" kern="100" dirty="0">
                <a:effectLst/>
                <a:latin typeface="华文楷体" panose="02010600040101010101" pitchFamily="2" charset="-122"/>
                <a:ea typeface="华文楷体" panose="02010600040101010101" pitchFamily="2" charset="-122"/>
              </a:rPr>
              <a:t>增长率（</a:t>
            </a:r>
            <a:r>
              <a:rPr lang="en-US" altLang="zh-CN" sz="2400" kern="100" dirty="0" err="1">
                <a:effectLst/>
                <a:latin typeface="华文楷体" panose="02010600040101010101" pitchFamily="2" charset="-122"/>
                <a:ea typeface="华文楷体" panose="02010600040101010101" pitchFamily="2" charset="-122"/>
              </a:rPr>
              <a:t>gy</a:t>
            </a:r>
            <a:r>
              <a:rPr lang="zh-CN" altLang="en-US" sz="2400" kern="100" dirty="0">
                <a:effectLst/>
                <a:latin typeface="华文楷体" panose="02010600040101010101" pitchFamily="2" charset="-122"/>
                <a:ea typeface="华文楷体" panose="02010600040101010101" pitchFamily="2" charset="-122"/>
              </a:rPr>
              <a:t>）衡量，中国经历了长期快速经济增长。计划经济时期年均增长率</a:t>
            </a:r>
            <a:r>
              <a:rPr lang="en-US" altLang="zh-CN" sz="2400" kern="100" dirty="0">
                <a:effectLst/>
                <a:latin typeface="华文楷体" panose="02010600040101010101" pitchFamily="2" charset="-122"/>
                <a:ea typeface="华文楷体" panose="02010600040101010101" pitchFamily="2" charset="-122"/>
              </a:rPr>
              <a:t>4.21</a:t>
            </a:r>
            <a:r>
              <a:rPr lang="zh-CN" altLang="en-US" sz="2400" kern="100" dirty="0">
                <a:effectLst/>
                <a:latin typeface="华文楷体" panose="02010600040101010101" pitchFamily="2" charset="-122"/>
                <a:ea typeface="华文楷体" panose="02010600040101010101" pitchFamily="2" charset="-122"/>
              </a:rPr>
              <a:t>％，但波动很大，仅有的两次负增长均出现在该时期（一是三年困难时期，二是文革初期。）市场经济转型时期保持高速增长，且各子时期之间变动不大。</a:t>
            </a:r>
            <a:endParaRPr lang="en-US" altLang="zh-CN" sz="2400" kern="100" dirty="0">
              <a:effectLst/>
              <a:latin typeface="华文楷体" panose="02010600040101010101" pitchFamily="2" charset="-122"/>
              <a:ea typeface="华文楷体" panose="02010600040101010101" pitchFamily="2" charset="-122"/>
            </a:endParaRPr>
          </a:p>
          <a:p>
            <a:pPr indent="558000" algn="just">
              <a:lnSpc>
                <a:spcPct val="110000"/>
              </a:lnSpc>
              <a:buNone/>
            </a:pPr>
            <a:r>
              <a:rPr lang="zh-CN" altLang="en-US" sz="2400" kern="100" dirty="0">
                <a:effectLst/>
                <a:latin typeface="华文楷体" panose="02010600040101010101" pitchFamily="2" charset="-122"/>
                <a:ea typeface="华文楷体" panose="02010600040101010101" pitchFamily="2" charset="-122"/>
              </a:rPr>
              <a:t>将国民经济</a:t>
            </a:r>
            <a:r>
              <a:rPr lang="en-US" altLang="zh-CN" sz="2400" kern="100" dirty="0">
                <a:effectLst/>
                <a:latin typeface="华文楷体" panose="02010600040101010101" pitchFamily="2" charset="-122"/>
                <a:ea typeface="华文楷体" panose="02010600040101010101" pitchFamily="2" charset="-122"/>
              </a:rPr>
              <a:t>SL</a:t>
            </a:r>
            <a:r>
              <a:rPr lang="zh-CN" altLang="en-US" sz="2400" kern="100" dirty="0">
                <a:effectLst/>
                <a:latin typeface="华文楷体" panose="02010600040101010101" pitchFamily="2" charset="-122"/>
                <a:ea typeface="华文楷体" panose="02010600040101010101" pitchFamily="2" charset="-122"/>
              </a:rPr>
              <a:t>与</a:t>
            </a:r>
            <a:r>
              <a:rPr lang="en-US" altLang="zh-CN" sz="2400" kern="100" dirty="0" err="1">
                <a:effectLst/>
                <a:latin typeface="华文楷体" panose="02010600040101010101" pitchFamily="2" charset="-122"/>
                <a:ea typeface="华文楷体" panose="02010600040101010101" pitchFamily="2" charset="-122"/>
              </a:rPr>
              <a:t>gy</a:t>
            </a:r>
            <a:r>
              <a:rPr lang="zh-CN" altLang="en-US" sz="2400" kern="100" dirty="0">
                <a:effectLst/>
                <a:latin typeface="华文楷体" panose="02010600040101010101" pitchFamily="2" charset="-122"/>
                <a:ea typeface="华文楷体" panose="02010600040101010101" pitchFamily="2" charset="-122"/>
              </a:rPr>
              <a:t>结合，发现绝大多数时期，二者均呈反向变动。经济紧缩之际，劳动者在初次分配中的相对地位得以提高；经济高速增长时，劳动者相对地位反而下降。</a:t>
            </a:r>
            <a:endParaRPr lang="zh-CN" altLang="zh-CN" sz="2400" kern="100" dirty="0">
              <a:effectLst/>
              <a:latin typeface="华文楷体" panose="02010600040101010101" pitchFamily="2" charset="-122"/>
              <a:ea typeface="华文楷体" panose="02010600040101010101" pitchFamily="2" charset="-122"/>
            </a:endParaRPr>
          </a:p>
        </p:txBody>
      </p:sp>
      <p:pic>
        <p:nvPicPr>
          <p:cNvPr id="4" name="图片 3">
            <a:extLst>
              <a:ext uri="{FF2B5EF4-FFF2-40B4-BE49-F238E27FC236}">
                <a16:creationId xmlns:a16="http://schemas.microsoft.com/office/drawing/2014/main" id="{5AFCAAB0-2DC4-ACB6-B730-F196DCCD337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107304"/>
            <a:ext cx="6096000" cy="5363936"/>
          </a:xfrm>
          <a:prstGeom prst="rect">
            <a:avLst/>
          </a:prstGeom>
          <a:noFill/>
          <a:ln>
            <a:noFill/>
          </a:ln>
        </p:spPr>
      </p:pic>
      <p:sp>
        <p:nvSpPr>
          <p:cNvPr id="7" name="文本框 6">
            <a:extLst>
              <a:ext uri="{FF2B5EF4-FFF2-40B4-BE49-F238E27FC236}">
                <a16:creationId xmlns:a16="http://schemas.microsoft.com/office/drawing/2014/main" id="{0F34A240-9F81-7EE6-4D4F-E41FD031A1DF}"/>
              </a:ext>
            </a:extLst>
          </p:cNvPr>
          <p:cNvSpPr txBox="1"/>
          <p:nvPr/>
        </p:nvSpPr>
        <p:spPr>
          <a:xfrm>
            <a:off x="10888524" y="6593976"/>
            <a:ext cx="6176682" cy="369332"/>
          </a:xfrm>
          <a:prstGeom prst="rect">
            <a:avLst/>
          </a:prstGeom>
          <a:noFill/>
        </p:spPr>
        <p:txBody>
          <a:bodyPr wrap="square">
            <a:spAutoFit/>
          </a:bodyPr>
          <a:lstStyle/>
          <a:p>
            <a:fld id="{9A0DB2DC-4C9A-4742-B13C-FB6460FD3503}" type="slidenum">
              <a:rPr lang="zh-CN" altLang="en-US" sz="1800" smtClean="0">
                <a:solidFill>
                  <a:schemeClr val="tx1"/>
                </a:solidFill>
              </a:rPr>
              <a:pPr/>
              <a:t>36</a:t>
            </a:fld>
            <a:endParaRPr lang="zh-CN" altLang="en-US" sz="1800" dirty="0">
              <a:solidFill>
                <a:schemeClr val="tx1"/>
              </a:solidFill>
            </a:endParaRPr>
          </a:p>
        </p:txBody>
      </p:sp>
    </p:spTree>
    <p:extLst>
      <p:ext uri="{BB962C8B-B14F-4D97-AF65-F5344CB8AC3E}">
        <p14:creationId xmlns:p14="http://schemas.microsoft.com/office/powerpoint/2010/main" val="1099586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50F4A-94BF-831E-5480-A92D995C9E6C}"/>
            </a:ext>
          </a:extLst>
        </p:cNvPr>
        <p:cNvGrpSpPr/>
        <p:nvPr/>
      </p:nvGrpSpPr>
      <p:grpSpPr>
        <a:xfrm>
          <a:off x="0" y="0"/>
          <a:ext cx="0" cy="0"/>
          <a:chOff x="0" y="0"/>
          <a:chExt cx="0" cy="0"/>
        </a:xfrm>
      </p:grpSpPr>
      <p:pic>
        <p:nvPicPr>
          <p:cNvPr id="4" name="图片 3" descr="微信图片_2025-08-21_135334_841">
            <a:extLst>
              <a:ext uri="{FF2B5EF4-FFF2-40B4-BE49-F238E27FC236}">
                <a16:creationId xmlns:a16="http://schemas.microsoft.com/office/drawing/2014/main" id="{EEBE373A-2528-3886-EDC9-CDFA1A7E6714}"/>
              </a:ext>
            </a:extLst>
          </p:cNvPr>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a:extLst>
              <a:ext uri="{FF2B5EF4-FFF2-40B4-BE49-F238E27FC236}">
                <a16:creationId xmlns:a16="http://schemas.microsoft.com/office/drawing/2014/main" id="{0C61DA3B-4009-4FCB-1442-3BBDCD9FAE9E}"/>
              </a:ext>
            </a:extLst>
          </p:cNvPr>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6A29F82B-AB73-EAFD-EFCD-2052E8EE0A77}"/>
              </a:ext>
            </a:extLst>
          </p:cNvPr>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a:extLst>
              <a:ext uri="{FF2B5EF4-FFF2-40B4-BE49-F238E27FC236}">
                <a16:creationId xmlns:a16="http://schemas.microsoft.com/office/drawing/2014/main" id="{E128D31D-B7DD-F959-9B40-4121EDCACC5D}"/>
              </a:ext>
            </a:extLst>
          </p:cNvPr>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37</a:t>
            </a:fld>
            <a:endParaRPr lang="zh-CN" altLang="en-US" sz="2000" dirty="0">
              <a:solidFill>
                <a:schemeClr val="tx1"/>
              </a:solidFill>
            </a:endParaRPr>
          </a:p>
        </p:txBody>
      </p:sp>
      <p:sp>
        <p:nvSpPr>
          <p:cNvPr id="6" name="Rectangle 4">
            <a:extLst>
              <a:ext uri="{FF2B5EF4-FFF2-40B4-BE49-F238E27FC236}">
                <a16:creationId xmlns:a16="http://schemas.microsoft.com/office/drawing/2014/main" id="{458A0A48-149F-CD26-153B-B61D634E2985}"/>
              </a:ext>
            </a:extLst>
          </p:cNvPr>
          <p:cNvSpPr>
            <a:spLocks noGrp="1" noChangeArrowheads="1"/>
          </p:cNvSpPr>
          <p:nvPr/>
        </p:nvSpPr>
        <p:spPr>
          <a:xfrm>
            <a:off x="671772" y="197802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第六节  主要结论</a:t>
            </a:r>
          </a:p>
        </p:txBody>
      </p:sp>
      <p:sp>
        <p:nvSpPr>
          <p:cNvPr id="2" name="矩形 1">
            <a:extLst>
              <a:ext uri="{FF2B5EF4-FFF2-40B4-BE49-F238E27FC236}">
                <a16:creationId xmlns:a16="http://schemas.microsoft.com/office/drawing/2014/main" id="{C788FEF8-2213-5C4B-0BA6-1D013A025E02}"/>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extLst>
      <p:ext uri="{BB962C8B-B14F-4D97-AF65-F5344CB8AC3E}">
        <p14:creationId xmlns:p14="http://schemas.microsoft.com/office/powerpoint/2010/main" val="34880807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537106" y="0"/>
            <a:ext cx="11543030" cy="6161405"/>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gn="just" fontAlgn="auto">
              <a:lnSpc>
                <a:spcPct val="150000"/>
              </a:lnSpc>
              <a:buNone/>
              <a:extLst>
                <a:ext uri="{35155182-B16C-46BC-9424-99874614C6A1}">
                  <wpsdc:indentchars xmlns="" xmlns:wpsdc="http://www.wps.cn/officeDocument/2017/drawingmlCustomData" val="200" checksum="4158780845"/>
                </a:ext>
              </a:extLst>
            </a:pPr>
            <a:r>
              <a:rPr lang="zh-CN" altLang="en-US" sz="2400" dirty="0">
                <a:latin typeface="Times New Roman" panose="02020603050405020304" pitchFamily="18" charset="0"/>
                <a:ea typeface="华文楷体" panose="02010600040101010101" charset="-122"/>
                <a:cs typeface="Times New Roman" panose="02020603050405020304" pitchFamily="18" charset="0"/>
              </a:rPr>
              <a:t>本案例综合利用多种官方核算数据对中外初次分配结构进行比较研究，并力图以国际历史经验为参照，揭示中国初次分配结构的内在特点及变化趋势。主要结论如下：</a:t>
            </a:r>
          </a:p>
          <a:p>
            <a:pPr indent="609600" algn="just" fontAlgn="auto">
              <a:lnSpc>
                <a:spcPct val="150000"/>
              </a:lnSpc>
              <a:buNone/>
              <a:extLst>
                <a:ext uri="{35155182-B16C-46BC-9424-99874614C6A1}">
                  <wpsdc:indentchars xmlns="" xmlns:wpsdc="http://www.wps.cn/officeDocument/2017/drawingmlCustomData" val="200" checksum="4158780845"/>
                </a:ext>
              </a:extLst>
            </a:pPr>
            <a:r>
              <a:rPr lang="en-US" altLang="zh-CN" sz="2400" dirty="0">
                <a:latin typeface="Times New Roman" panose="02020603050405020304" pitchFamily="18" charset="0"/>
                <a:ea typeface="华文楷体" panose="02010600040101010101" charset="-122"/>
                <a:cs typeface="Times New Roman" panose="02020603050405020304" pitchFamily="18" charset="0"/>
              </a:rPr>
              <a:t>1</a:t>
            </a:r>
            <a:r>
              <a:rPr lang="zh-CN" altLang="en-US" sz="2400" dirty="0">
                <a:latin typeface="Times New Roman" panose="02020603050405020304" pitchFamily="18" charset="0"/>
                <a:ea typeface="华文楷体" panose="02010600040101010101" charset="-122"/>
                <a:cs typeface="Times New Roman" panose="02020603050405020304" pitchFamily="18" charset="0"/>
              </a:rPr>
              <a:t>．要素份额具有一定时间稳定性，但缺乏空间稳定性。（</a:t>
            </a:r>
            <a:r>
              <a:rPr lang="en-US" altLang="zh-CN" sz="2400" dirty="0">
                <a:latin typeface="Times New Roman" panose="02020603050405020304" pitchFamily="18" charset="0"/>
                <a:ea typeface="华文楷体" panose="02010600040101010101" charset="-122"/>
                <a:cs typeface="Times New Roman" panose="02020603050405020304" pitchFamily="18" charset="0"/>
              </a:rPr>
              <a:t>1</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）不同发达国家对政府介入初次分配的态度存在明显差异；（</a:t>
            </a:r>
            <a:r>
              <a:rPr lang="en-US" altLang="zh-CN" sz="2400" dirty="0">
                <a:latin typeface="Times New Roman" panose="02020603050405020304" pitchFamily="18" charset="0"/>
                <a:ea typeface="华文楷体" panose="02010600040101010101" charset="-122"/>
                <a:cs typeface="Times New Roman" panose="02020603050405020304" pitchFamily="18" charset="0"/>
              </a:rPr>
              <a:t>2</a:t>
            </a:r>
            <a:r>
              <a:rPr lang="zh-CN" altLang="en-US" sz="2400" dirty="0">
                <a:latin typeface="Times New Roman" panose="02020603050405020304" pitchFamily="18" charset="0"/>
                <a:ea typeface="华文楷体" panose="02010600040101010101" charset="-122"/>
                <a:cs typeface="Times New Roman" panose="02020603050405020304" pitchFamily="18" charset="0"/>
              </a:rPr>
              <a:t>）发展中国家初次分配结构差异明显，既存在“俱乐部趋同”，又与经济发展水平密切相关，还受资源禀赋及发展道路影响；（</a:t>
            </a:r>
            <a:r>
              <a:rPr lang="en-US" altLang="zh-CN" sz="2400" dirty="0">
                <a:latin typeface="Times New Roman" panose="02020603050405020304" pitchFamily="18" charset="0"/>
                <a:ea typeface="华文楷体" panose="02010600040101010101" charset="-122"/>
                <a:cs typeface="Times New Roman" panose="02020603050405020304" pitchFamily="18" charset="0"/>
              </a:rPr>
              <a:t>3</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）与发达国家相比，发展中国家初次分配结构中劳动要素相对地位较低。</a:t>
            </a:r>
          </a:p>
          <a:p>
            <a:pPr indent="609600" algn="just" fontAlgn="auto">
              <a:lnSpc>
                <a:spcPct val="150000"/>
              </a:lnSpc>
              <a:buNone/>
              <a:extLst>
                <a:ext uri="{35155182-B16C-46BC-9424-99874614C6A1}">
                  <wpsdc:indentchars xmlns="" xmlns:wpsdc="http://www.wps.cn/officeDocument/2017/drawingmlCustomData" val="200" checksum="4158780845"/>
                </a:ext>
              </a:extLst>
            </a:pPr>
            <a:r>
              <a:rPr lang="en-US" altLang="zh-CN" sz="2400" dirty="0">
                <a:latin typeface="Times New Roman" panose="02020603050405020304" pitchFamily="18" charset="0"/>
                <a:ea typeface="华文楷体" panose="02010600040101010101" charset="-122"/>
                <a:cs typeface="Times New Roman" panose="02020603050405020304" pitchFamily="18" charset="0"/>
              </a:rPr>
              <a:t>2</a:t>
            </a:r>
            <a:r>
              <a:rPr lang="zh-CN" altLang="en-US" sz="2400" dirty="0">
                <a:latin typeface="Times New Roman" panose="02020603050405020304" pitchFamily="18" charset="0"/>
                <a:ea typeface="华文楷体" panose="02010600040101010101" charset="-122"/>
                <a:cs typeface="Times New Roman" panose="02020603050405020304" pitchFamily="18" charset="0"/>
              </a:rPr>
              <a:t>．以国际经验衡量，中国国民经济初次分配中劳动相对地位明显偏低。中国劳动份额不仅明显低于发达国家，也低于发展中国家平均水平。中国劳动份额偏低，主要由非农产业特别是工业部门的劳动份额偏低所致。我国非农产业劳动者在初次分配中的相对地位偏低，与发达国家和欧盟发展中国家具有较大差异。</a:t>
            </a:r>
          </a:p>
          <a:p>
            <a:pPr indent="609600" algn="just"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just"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 xmlns:wpsdc="http://www.wps.cn/officeDocument/2017/drawingmlCustomData"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38</a:t>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1000"/>
                                        <p:tgtEl>
                                          <p:spTgt spid="6">
                                            <p:txEl>
                                              <p:pRg st="2" end="2"/>
                                            </p:txEl>
                                          </p:spTgt>
                                        </p:tgtEl>
                                      </p:cBhvr>
                                    </p:animEffect>
                                    <p:anim calcmode="lin" valueType="num">
                                      <p:cBhvr>
                                        <p:cTn id="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3" end="3"/>
                                            </p:txEl>
                                          </p:spTgt>
                                        </p:tgtEl>
                                        <p:attrNameLst>
                                          <p:attrName>style.visibility</p:attrName>
                                        </p:attrNameLst>
                                      </p:cBhvr>
                                      <p:to>
                                        <p:strVal val="visible"/>
                                      </p:to>
                                    </p:set>
                                    <p:animEffect transition="in" filter="fade">
                                      <p:cBhvr>
                                        <p:cTn id="14" dur="1000"/>
                                        <p:tgtEl>
                                          <p:spTgt spid="6">
                                            <p:txEl>
                                              <p:pRg st="3" end="3"/>
                                            </p:txEl>
                                          </p:spTgt>
                                        </p:tgtEl>
                                      </p:cBhvr>
                                    </p:animEffect>
                                    <p:anim calcmode="lin" valueType="num">
                                      <p:cBhvr>
                                        <p:cTn id="15"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80630" y="1275715"/>
            <a:ext cx="11300460" cy="4516120"/>
          </a:xfrm>
          <a:ln w="25400">
            <a:noFill/>
          </a:ln>
          <a:effectLst>
            <a:outerShdw blurRad="50800" dist="50800" dir="5400000" algn="ctr" rotWithShape="0">
              <a:schemeClr val="accent5">
                <a:lumMod val="20000"/>
                <a:lumOff val="80000"/>
              </a:schemeClr>
            </a:outerShdw>
          </a:effectLst>
        </p:spPr>
        <p:txBody>
          <a:bodyPr>
            <a:normAutofit fontScale="97500"/>
          </a:bodyPr>
          <a:lstStyle/>
          <a:p>
            <a:pPr marL="0" indent="457200" algn="just">
              <a:lnSpc>
                <a:spcPts val="3400"/>
              </a:lnSpc>
              <a:spcAft>
                <a:spcPts val="1200"/>
              </a:spcAft>
              <a:buNone/>
            </a:pPr>
            <a:r>
              <a:rPr lang="zh-CN" altLang="zh-CN" sz="2500" dirty="0">
                <a:latin typeface="Times New Roman" panose="02020603050405020304" pitchFamily="18" charset="0"/>
                <a:ea typeface="华文楷体" panose="02010600040101010101" charset="-122"/>
                <a:cs typeface="Times New Roman" panose="02020603050405020304" pitchFamily="18" charset="0"/>
              </a:rPr>
              <a:t>长期以来，我国收入分配政策坚持以“效率优先，兼顾公平”为导向。“初次分配重效率，再分配重公平”的观念深入人心，按要素贡献进行初次分配能保证效率的观点被奉为金科玉律。这种观点的合理性，实际上完全基于存在竞争性经济体制的重要假定。</a:t>
            </a:r>
            <a:r>
              <a:rPr lang="zh-CN" altLang="zh-CN" sz="2500" b="1" dirty="0">
                <a:latin typeface="Times New Roman" panose="02020603050405020304" pitchFamily="18" charset="0"/>
                <a:ea typeface="华文楷体" panose="02010600040101010101" charset="-122"/>
                <a:cs typeface="Times New Roman" panose="02020603050405020304" pitchFamily="18" charset="0"/>
              </a:rPr>
              <a:t>完全竞争</a:t>
            </a:r>
            <a:r>
              <a:rPr lang="zh-CN" altLang="zh-CN" sz="2500" dirty="0">
                <a:latin typeface="Times New Roman" panose="02020603050405020304" pitchFamily="18" charset="0"/>
                <a:ea typeface="华文楷体" panose="02010600040101010101" charset="-122"/>
                <a:cs typeface="Times New Roman" panose="02020603050405020304" pitchFamily="18" charset="0"/>
              </a:rPr>
              <a:t>保证合理要素价格的形成，通过价格信号传导机制决定资源的有效配置，最终实现经济的效率。</a:t>
            </a:r>
            <a:endParaRPr lang="en-US" altLang="zh-CN" sz="2500" dirty="0">
              <a:latin typeface="Times New Roman" panose="02020603050405020304" pitchFamily="18" charset="0"/>
              <a:ea typeface="华文楷体" panose="02010600040101010101" charset="-122"/>
              <a:cs typeface="Times New Roman" panose="02020603050405020304" pitchFamily="18" charset="0"/>
            </a:endParaRPr>
          </a:p>
          <a:p>
            <a:pPr marL="0" indent="457200" algn="just">
              <a:lnSpc>
                <a:spcPts val="3400"/>
              </a:lnSpc>
              <a:buNone/>
            </a:pPr>
            <a:r>
              <a:rPr lang="zh-CN" altLang="zh-CN" sz="2500" dirty="0">
                <a:latin typeface="Times New Roman" panose="02020603050405020304" pitchFamily="18" charset="0"/>
                <a:ea typeface="华文楷体" panose="02010600040101010101" charset="-122"/>
                <a:cs typeface="Times New Roman" panose="02020603050405020304" pitchFamily="18" charset="0"/>
              </a:rPr>
              <a:t>然而，我国转型时期的要素市场发育不健全、竞争不充分：土地（自然资源）、资本（资金）配置仍受非市场力量影响，统一的劳动力市场尚未完全形成。这导致我国要素价格体系存在扭曲，要素价格无法有效反映其实际贡献。</a:t>
            </a:r>
            <a:r>
              <a:rPr lang="zh-CN" altLang="zh-CN" sz="2500" b="1" dirty="0">
                <a:latin typeface="Times New Roman" panose="02020603050405020304" pitchFamily="18" charset="0"/>
                <a:ea typeface="华文楷体" panose="02010600040101010101" charset="-122"/>
                <a:cs typeface="Times New Roman" panose="02020603050405020304" pitchFamily="18" charset="0"/>
              </a:rPr>
              <a:t>初次分配结构比较研究，有助于为识别要素价格合理性提供经验标准，因而具有重大现实意义。</a:t>
            </a:r>
          </a:p>
          <a:p>
            <a:pPr marL="0" indent="0" algn="just" fontAlgn="auto">
              <a:lnSpc>
                <a:spcPts val="3400"/>
              </a:lnSpc>
              <a:buNone/>
            </a:pP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28035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一、研究背景</a:t>
            </a:r>
          </a:p>
        </p:txBody>
      </p:sp>
      <p:sp>
        <p:nvSpPr>
          <p:cNvPr id="2" name="矩形 1"/>
          <p:cNvSpPr/>
          <p:nvPr/>
        </p:nvSpPr>
        <p:spPr>
          <a:xfrm>
            <a:off x="29845"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2AF48F-5857-6FFF-06A3-AA8C8D1BF7BD}"/>
            </a:ext>
          </a:extLst>
        </p:cNvPr>
        <p:cNvGrpSpPr/>
        <p:nvPr/>
      </p:nvGrpSpPr>
      <p:grpSpPr>
        <a:xfrm>
          <a:off x="0" y="0"/>
          <a:ext cx="0" cy="0"/>
          <a:chOff x="0" y="0"/>
          <a:chExt cx="0" cy="0"/>
        </a:xfrm>
      </p:grpSpPr>
      <p:sp>
        <p:nvSpPr>
          <p:cNvPr id="13315" name="Rectangle 5">
            <a:extLst>
              <a:ext uri="{FF2B5EF4-FFF2-40B4-BE49-F238E27FC236}">
                <a16:creationId xmlns:a16="http://schemas.microsoft.com/office/drawing/2014/main" id="{940B581E-92C9-005F-0A8F-6D14362F2825}"/>
              </a:ext>
            </a:extLst>
          </p:cNvPr>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a:extLst>
              <a:ext uri="{FF2B5EF4-FFF2-40B4-BE49-F238E27FC236}">
                <a16:creationId xmlns:a16="http://schemas.microsoft.com/office/drawing/2014/main" id="{BBB58615-F70B-7E3A-9985-A59961EBF7ED}"/>
              </a:ext>
            </a:extLst>
          </p:cNvPr>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a:extLst>
              <a:ext uri="{FF2B5EF4-FFF2-40B4-BE49-F238E27FC236}">
                <a16:creationId xmlns:a16="http://schemas.microsoft.com/office/drawing/2014/main" id="{4CA18FCE-4C0C-004C-6A0F-F2C52B6B7A0D}"/>
              </a:ext>
            </a:extLst>
          </p:cNvPr>
          <p:cNvSpPr txBox="1"/>
          <p:nvPr/>
        </p:nvSpPr>
        <p:spPr>
          <a:xfrm>
            <a:off x="666470" y="-126047"/>
            <a:ext cx="11284302" cy="6161405"/>
          </a:xfrm>
          <a:prstGeom prst="rect">
            <a:avLst/>
          </a:prstGeom>
        </p:spPr>
        <p:txBody>
          <a:bodyPr wrap="square">
            <a:noAutofit/>
          </a:bodyPr>
          <a:lstStyle/>
          <a:p>
            <a:pPr indent="252095" algn="just" defTabSz="266700">
              <a:lnSpc>
                <a:spcPct val="115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gn="just" fontAlgn="auto">
              <a:lnSpc>
                <a:spcPct val="115000"/>
              </a:lnSpc>
              <a:spcAft>
                <a:spcPts val="1200"/>
              </a:spcAft>
              <a:buNone/>
              <a:extLst>
                <a:ext uri="{35155182-B16C-46BC-9424-99874614C6A1}">
                  <wpsdc:indentchars xmlns:wpsdc="http://www.wps.cn/officeDocument/2017/drawingmlCustomData" xmlns="" val="200" checksum="4158780845"/>
                </a:ext>
              </a:extLst>
            </a:pPr>
            <a:r>
              <a:rPr lang="en-US" altLang="zh-CN" sz="2400" dirty="0">
                <a:latin typeface="Times New Roman" panose="02020603050405020304" pitchFamily="18" charset="0"/>
                <a:ea typeface="华文楷体" panose="02010600040101010101" charset="-122"/>
                <a:cs typeface="Times New Roman" panose="02020603050405020304" pitchFamily="18" charset="0"/>
              </a:rPr>
              <a:t>3</a:t>
            </a:r>
            <a:r>
              <a:rPr lang="zh-CN" altLang="en-US" sz="2400" dirty="0">
                <a:latin typeface="Times New Roman" panose="02020603050405020304" pitchFamily="18" charset="0"/>
                <a:ea typeface="华文楷体" panose="02010600040101010101" charset="-122"/>
                <a:cs typeface="Times New Roman" panose="02020603050405020304" pitchFamily="18" charset="0"/>
              </a:rPr>
              <a:t>．国民收入在各生产要素之间的分配比例具有较强稳定性。该认识与绝大多数发达国家工业化成熟阶段的经济增长特征相符。中国的劳动份额与经济发展之间的长期动态关系与发达国家历史经验大相径庭。主要表现在：国民经济劳动份额与人均实际</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a:t>
            </a:r>
            <a:r>
              <a:rPr lang="zh-CN" altLang="en-US" sz="2400" dirty="0">
                <a:latin typeface="Times New Roman" panose="02020603050405020304" pitchFamily="18" charset="0"/>
                <a:ea typeface="华文楷体" panose="02010600040101010101" charset="-122"/>
                <a:cs typeface="Times New Roman" panose="02020603050405020304" pitchFamily="18" charset="0"/>
              </a:rPr>
              <a:t>之间存在明确反向变动关系；中国的资本收益率长期稳定在</a:t>
            </a:r>
            <a:r>
              <a:rPr lang="en-US" altLang="zh-CN" sz="2400" dirty="0">
                <a:latin typeface="Times New Roman" panose="02020603050405020304" pitchFamily="18" charset="0"/>
                <a:ea typeface="华文楷体" panose="02010600040101010101" charset="-122"/>
                <a:cs typeface="Times New Roman" panose="02020603050405020304" pitchFamily="18" charset="0"/>
              </a:rPr>
              <a:t>0.2</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上下，远高于发达国家</a:t>
            </a:r>
            <a:r>
              <a:rPr lang="en-US" altLang="zh-CN" sz="2400" dirty="0">
                <a:latin typeface="Times New Roman" panose="02020603050405020304" pitchFamily="18" charset="0"/>
                <a:ea typeface="华文楷体" panose="02010600040101010101" charset="-122"/>
                <a:cs typeface="Times New Roman" panose="02020603050405020304" pitchFamily="18" charset="0"/>
              </a:rPr>
              <a:t>0.1</a:t>
            </a:r>
            <a:r>
              <a:rPr lang="zh-CN" altLang="en-US" sz="2400" dirty="0">
                <a:latin typeface="Times New Roman" panose="02020603050405020304" pitchFamily="18" charset="0"/>
                <a:ea typeface="华文楷体" panose="02010600040101010101" charset="-122"/>
                <a:cs typeface="Times New Roman" panose="02020603050405020304" pitchFamily="18" charset="0"/>
              </a:rPr>
              <a:t>左右的均衡水平。中外劳动份额长期演进规律之间的强烈反差应该引起高度警惕。</a:t>
            </a:r>
          </a:p>
          <a:p>
            <a:pPr indent="609600" algn="just" fontAlgn="auto">
              <a:lnSpc>
                <a:spcPct val="115000"/>
              </a:lnSpc>
              <a:spcAft>
                <a:spcPts val="1200"/>
              </a:spcAft>
              <a:buNone/>
              <a:extLst>
                <a:ext uri="{35155182-B16C-46BC-9424-99874614C6A1}">
                  <wpsdc:indentchars xmlns:wpsdc="http://www.wps.cn/officeDocument/2017/drawingmlCustomData" xmlns="" val="200" checksum="4158780845"/>
                </a:ext>
              </a:extLst>
            </a:pPr>
            <a:r>
              <a:rPr lang="en-US" altLang="zh-CN" sz="2400" dirty="0">
                <a:latin typeface="Times New Roman" panose="02020603050405020304" pitchFamily="18" charset="0"/>
                <a:ea typeface="华文楷体" panose="02010600040101010101" charset="-122"/>
                <a:cs typeface="Times New Roman" panose="02020603050405020304" pitchFamily="18" charset="0"/>
              </a:rPr>
              <a:t>4</a:t>
            </a:r>
            <a:r>
              <a:rPr lang="zh-CN" altLang="en-US" sz="2400" dirty="0">
                <a:latin typeface="Times New Roman" panose="02020603050405020304" pitchFamily="18" charset="0"/>
                <a:ea typeface="华文楷体" panose="02010600040101010101" charset="-122"/>
                <a:cs typeface="Times New Roman" panose="02020603050405020304" pitchFamily="18" charset="0"/>
              </a:rPr>
              <a:t>．国民经济劳动份额实质为各行业劳动份额以增加值比重为权数之加权平均。根据其形成机制，对国民经济劳动份额变动进行因素分解。从长期看，中国劳动份额与人均实际</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a:t>
            </a:r>
            <a:r>
              <a:rPr lang="zh-CN" altLang="en-US" sz="2400" dirty="0">
                <a:latin typeface="Times New Roman" panose="02020603050405020304" pitchFamily="18" charset="0"/>
                <a:ea typeface="华文楷体" panose="02010600040101010101" charset="-122"/>
                <a:cs typeface="Times New Roman" panose="02020603050405020304" pitchFamily="18" charset="0"/>
              </a:rPr>
              <a:t>反向变动主要由产业结构变化引起。从短期看，中国劳动份额与人均实际</a:t>
            </a:r>
            <a:r>
              <a:rPr lang="en-US" altLang="zh-CN" sz="2400" dirty="0">
                <a:latin typeface="Times New Roman" panose="02020603050405020304" pitchFamily="18" charset="0"/>
                <a:ea typeface="华文楷体" panose="02010600040101010101" charset="-122"/>
                <a:cs typeface="Times New Roman" panose="02020603050405020304" pitchFamily="18" charset="0"/>
              </a:rPr>
              <a:t>GDP</a:t>
            </a:r>
            <a:r>
              <a:rPr lang="zh-CN" altLang="en-US" sz="2400" dirty="0">
                <a:latin typeface="Times New Roman" panose="02020603050405020304" pitchFamily="18" charset="0"/>
                <a:ea typeface="华文楷体" panose="02010600040101010101" charset="-122"/>
                <a:cs typeface="Times New Roman" panose="02020603050405020304" pitchFamily="18" charset="0"/>
              </a:rPr>
              <a:t>反向变动主要由各产业劳动份额变动引起。</a:t>
            </a:r>
          </a:p>
          <a:p>
            <a:pPr indent="609600" algn="just" fontAlgn="auto">
              <a:lnSpc>
                <a:spcPct val="115000"/>
              </a:lnSpc>
              <a:buNone/>
              <a:extLst>
                <a:ext uri="{35155182-B16C-46BC-9424-99874614C6A1}">
                  <wpsdc:indentchars xmlns:wpsdc="http://www.wps.cn/officeDocument/2017/drawingmlCustomData" xmlns="" val="200" checksum="4158780845"/>
                </a:ext>
              </a:extLst>
            </a:pPr>
            <a:r>
              <a:rPr lang="zh-CN" altLang="en-US" sz="2400" dirty="0">
                <a:latin typeface="Times New Roman" panose="02020603050405020304" pitchFamily="18" charset="0"/>
                <a:ea typeface="华文楷体" panose="02010600040101010101" charset="-122"/>
                <a:cs typeface="Times New Roman" panose="02020603050405020304" pitchFamily="18" charset="0"/>
              </a:rPr>
              <a:t>如果不能从根本上扭转我国初次分配结构中劳动要素地位偏低的局面，宏观经济结构失调问题将难以根除，迈向可持续科学发展的共同富裕之路也将受阻。以此观之，应对宏观经济波动的相机抉择政策无异扬汤止沸，从初次分配结构入手，调整、完善基本分配制度才是釜底抽薪。</a:t>
            </a:r>
          </a:p>
          <a:p>
            <a:pPr indent="609600" algn="just" fontAlgn="auto">
              <a:lnSpc>
                <a:spcPct val="115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just" fontAlgn="auto">
              <a:lnSpc>
                <a:spcPct val="115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15000"/>
              </a:lnSpc>
              <a:buNone/>
              <a:extLst>
                <a:ext uri="{35155182-B16C-46BC-9424-99874614C6A1}">
                  <wpsdc:indentchars xmlns:wpsdc="http://www.wps.cn/officeDocument/2017/drawingmlCustomData" xmlns=""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a:extLst>
              <a:ext uri="{FF2B5EF4-FFF2-40B4-BE49-F238E27FC236}">
                <a16:creationId xmlns:a16="http://schemas.microsoft.com/office/drawing/2014/main" id="{6C47102E-7841-157D-1D6A-3ED4474CAD4C}"/>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39</a:t>
            </a:fld>
            <a:endParaRPr lang="zh-CN" altLang="en-US" sz="2000" dirty="0">
              <a:solidFill>
                <a:schemeClr val="tx1"/>
              </a:solidFill>
            </a:endParaRPr>
          </a:p>
        </p:txBody>
      </p:sp>
      <p:sp>
        <p:nvSpPr>
          <p:cNvPr id="2" name="矩形 1">
            <a:extLst>
              <a:ext uri="{FF2B5EF4-FFF2-40B4-BE49-F238E27FC236}">
                <a16:creationId xmlns:a16="http://schemas.microsoft.com/office/drawing/2014/main" id="{B7A1A655-92CB-4F3A-2803-CA1C098546E9}"/>
              </a:ext>
            </a:extLst>
          </p:cNvPr>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extLst>
      <p:ext uri="{BB962C8B-B14F-4D97-AF65-F5344CB8AC3E}">
        <p14:creationId xmlns:p14="http://schemas.microsoft.com/office/powerpoint/2010/main" val="6348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1000"/>
                                        <p:tgtEl>
                                          <p:spTgt spid="6">
                                            <p:txEl>
                                              <p:pRg st="1" end="1"/>
                                            </p:txEl>
                                          </p:spTgt>
                                        </p:tgtEl>
                                      </p:cBhvr>
                                    </p:animEffect>
                                    <p:anim calcmode="lin" valueType="num">
                                      <p:cBhvr>
                                        <p:cTn id="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fade">
                                      <p:cBhvr>
                                        <p:cTn id="21" dur="1000"/>
                                        <p:tgtEl>
                                          <p:spTgt spid="6">
                                            <p:txEl>
                                              <p:pRg st="3" end="3"/>
                                            </p:txEl>
                                          </p:spTgt>
                                        </p:tgtEl>
                                      </p:cBhvr>
                                    </p:animEffect>
                                    <p:anim calcmode="lin" valueType="num">
                                      <p:cBhvr>
                                        <p:cTn id="22"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3" descr="0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779" y="1146810"/>
            <a:ext cx="10727026" cy="525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a:xfrm>
            <a:off x="1346731" y="159"/>
            <a:ext cx="9889490" cy="1325563"/>
          </a:xfrm>
        </p:spPr>
        <p:txBody>
          <a:bodyPr>
            <a:normAutofit/>
          </a:body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思考与练习</a:t>
            </a:r>
            <a:endParaRPr lang="en-US" altLang="zh-CN" b="1" dirty="0">
              <a:solidFill>
                <a:schemeClr val="accent1">
                  <a:lumMod val="50000"/>
                </a:schemeClr>
              </a:solidFill>
              <a:latin typeface="黑体" panose="02010609060101010101" pitchFamily="49" charset="-122"/>
              <a:ea typeface="黑体" panose="02010609060101010101" pitchFamily="49" charset="-122"/>
            </a:endParaRPr>
          </a:p>
        </p:txBody>
      </p:sp>
      <p:sp>
        <p:nvSpPr>
          <p:cNvPr id="6148" name="Rectangle 3"/>
          <p:cNvSpPr>
            <a:spLocks noGrp="1" noChangeArrowheads="1"/>
          </p:cNvSpPr>
          <p:nvPr>
            <p:ph idx="1"/>
          </p:nvPr>
        </p:nvSpPr>
        <p:spPr>
          <a:xfrm>
            <a:off x="1374547" y="1523365"/>
            <a:ext cx="9889490" cy="4503420"/>
          </a:xfrm>
        </p:spPr>
        <p:txBody>
          <a:bodyPr>
            <a:noAutofit/>
          </a:bodyPr>
          <a:lstStyle/>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在对本案例进行研讨后，学生可撰写研究报告，针对如下问题进行扩展与延伸思考。</a:t>
            </a:r>
          </a:p>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1</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2012</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年十八大以来，我国初次分配结构发生哪些重要变化？共同富裕政策，对我国初次分配结构改善有何影响？</a:t>
            </a:r>
          </a:p>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2</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）考察我国不同省份初次分配结构有何异同？选择某个省份，对其初次分配结构及变化趋势进行深入分析。</a:t>
            </a:r>
          </a:p>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3</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）查阅相关文献，梳理初次分配结构的影响因素和决定机制，并利用我国数据进行实证检验。</a:t>
            </a: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2919" y="207010"/>
            <a:ext cx="911860" cy="911860"/>
          </a:xfrm>
          <a:prstGeom prst="rect">
            <a:avLst/>
          </a:prstGeom>
        </p:spPr>
      </p:pic>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40</a:t>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702945" y="1034472"/>
            <a:ext cx="11222355" cy="5740400"/>
          </a:xfrm>
          <a:ln>
            <a:noFill/>
          </a:ln>
        </p:spPr>
        <p:txBody>
          <a:bodyPr>
            <a:noAutofit/>
          </a:bodyPr>
          <a:lstStyle/>
          <a:p>
            <a:pPr algn="just" fontAlgn="auto">
              <a:lnSpc>
                <a:spcPts val="3400"/>
              </a:lnSpc>
              <a:spcBef>
                <a:spcPts val="0"/>
              </a:spcBef>
              <a:spcAft>
                <a:spcPts val="1200"/>
              </a:spcAft>
              <a:buFont typeface="Wingdings" panose="05000000000000000000" pitchFamily="2" charset="2"/>
              <a:buChar char="Ø"/>
            </a:pPr>
            <a:r>
              <a:rPr lang="zh-CN" altLang="en-US" sz="2400" b="1" dirty="0">
                <a:latin typeface="华文楷体" panose="02010600040101010101" charset="-122"/>
                <a:ea typeface="华文楷体" panose="02010600040101010101" charset="-122"/>
              </a:rPr>
              <a:t>经典事实（</a:t>
            </a:r>
            <a:r>
              <a:rPr lang="en-US" altLang="zh-CN" sz="2400" b="1" dirty="0">
                <a:latin typeface="华文楷体" panose="02010600040101010101" charset="-122"/>
                <a:ea typeface="华文楷体" panose="02010600040101010101" charset="-122"/>
              </a:rPr>
              <a:t>Kaldor, 1961</a:t>
            </a:r>
            <a:r>
              <a:rPr lang="zh-CN" altLang="en-US" sz="2400" b="1"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国民收入在各生产要素之间的分配比例在</a:t>
            </a:r>
            <a:r>
              <a:rPr lang="zh-CN" altLang="en-US" sz="2400" b="1" dirty="0">
                <a:latin typeface="华文楷体" panose="02010600040101010101" charset="-122"/>
                <a:ea typeface="华文楷体" panose="02010600040101010101" charset="-122"/>
              </a:rPr>
              <a:t>时间</a:t>
            </a:r>
            <a:r>
              <a:rPr lang="zh-CN" altLang="en-US" sz="2400" dirty="0">
                <a:latin typeface="华文楷体" panose="02010600040101010101" charset="-122"/>
                <a:ea typeface="华文楷体" panose="02010600040101010101" charset="-122"/>
              </a:rPr>
              <a:t>和</a:t>
            </a:r>
            <a:r>
              <a:rPr lang="zh-CN" altLang="en-US" sz="2400" b="1" dirty="0">
                <a:latin typeface="华文楷体" panose="02010600040101010101" charset="-122"/>
                <a:ea typeface="华文楷体" panose="02010600040101010101" charset="-122"/>
              </a:rPr>
              <a:t>空间</a:t>
            </a:r>
            <a:r>
              <a:rPr lang="zh-CN" altLang="en-US" sz="2400" dirty="0">
                <a:latin typeface="华文楷体" panose="02010600040101010101" charset="-122"/>
                <a:ea typeface="华文楷体" panose="02010600040101010101" charset="-122"/>
              </a:rPr>
              <a:t>上均具有较强稳定性，是经济增长的“典型事实”之一。要素收入份额的时间稳定性多获认同；</a:t>
            </a:r>
            <a:r>
              <a:rPr lang="zh-CN" altLang="en-US" sz="2400" b="1" dirty="0">
                <a:latin typeface="华文楷体" panose="02010600040101010101" charset="-122"/>
                <a:ea typeface="华文楷体" panose="02010600040101010101" charset="-122"/>
              </a:rPr>
              <a:t>但要素收入份额的空间稳定性却饱受争议。</a:t>
            </a:r>
            <a:endParaRPr lang="en-US" altLang="zh-CN" sz="2400" b="1" dirty="0">
              <a:latin typeface="华文楷体" panose="02010600040101010101" charset="-122"/>
              <a:ea typeface="华文楷体" panose="02010600040101010101" charset="-122"/>
            </a:endParaRPr>
          </a:p>
          <a:p>
            <a:pPr algn="just" fontAlgn="auto">
              <a:lnSpc>
                <a:spcPts val="3400"/>
              </a:lnSpc>
              <a:spcBef>
                <a:spcPts val="0"/>
              </a:spcBef>
              <a:buFont typeface="Wingdings" panose="05000000000000000000" pitchFamily="2" charset="2"/>
              <a:buChar char="Ø"/>
            </a:pPr>
            <a:r>
              <a:rPr lang="zh-CN" altLang="en-US" sz="2400" b="1" dirty="0">
                <a:latin typeface="华文楷体" panose="02010600040101010101" charset="-122"/>
                <a:ea typeface="华文楷体" panose="02010600040101010101" charset="-122"/>
              </a:rPr>
              <a:t>空间稳定性（跨国比较）：</a:t>
            </a:r>
            <a:r>
              <a:rPr lang="zh-CN" altLang="en-US" sz="2400" dirty="0">
                <a:latin typeface="华文楷体" panose="02010600040101010101" charset="-122"/>
                <a:ea typeface="华文楷体" panose="02010600040101010101" charset="-122"/>
              </a:rPr>
              <a:t>一些发展中国家初次分配结构与发达国家类似，另一些则差异悬殊。</a:t>
            </a:r>
            <a:endParaRPr lang="en-US" altLang="zh-CN" sz="2400" dirty="0">
              <a:latin typeface="华文楷体" panose="02010600040101010101" charset="-122"/>
              <a:ea typeface="华文楷体" panose="02010600040101010101" charset="-122"/>
            </a:endParaRPr>
          </a:p>
          <a:p>
            <a:pPr marL="0" indent="0" algn="just" fontAlgn="auto">
              <a:lnSpc>
                <a:spcPts val="3400"/>
              </a:lnSpc>
              <a:spcBef>
                <a:spcPts val="0"/>
              </a:spcBef>
              <a:buNone/>
            </a:pPr>
            <a:r>
              <a:rPr lang="zh-CN" altLang="en-US" sz="2400" b="1" dirty="0">
                <a:latin typeface="华文楷体" panose="02010600040101010101" charset="-122"/>
                <a:ea typeface="华文楷体" panose="02010600040101010101" charset="-122"/>
              </a:rPr>
              <a:t>  </a:t>
            </a:r>
            <a:r>
              <a:rPr lang="zh-CN" altLang="en-US" sz="2300" b="1" dirty="0">
                <a:latin typeface="华文楷体" panose="02010600040101010101" charset="-122"/>
                <a:ea typeface="华文楷体" panose="02010600040101010101" charset="-122"/>
              </a:rPr>
              <a:t>同向变动论：</a:t>
            </a:r>
            <a:r>
              <a:rPr lang="en-US" altLang="zh-CN" sz="2300" dirty="0">
                <a:latin typeface="华文楷体" panose="02010600040101010101" charset="-122"/>
                <a:ea typeface="华文楷体" panose="02010600040101010101" charset="-122"/>
              </a:rPr>
              <a:t>Elias</a:t>
            </a:r>
            <a:r>
              <a:rPr lang="zh-CN" altLang="en-US" sz="2300" dirty="0">
                <a:latin typeface="华文楷体" panose="02010600040101010101" charset="-122"/>
                <a:ea typeface="华文楷体" panose="02010600040101010101" charset="-122"/>
              </a:rPr>
              <a:t>（</a:t>
            </a:r>
            <a:r>
              <a:rPr lang="en-US" altLang="zh-CN" sz="2300" dirty="0">
                <a:latin typeface="华文楷体" panose="02010600040101010101" charset="-122"/>
                <a:ea typeface="华文楷体" panose="02010600040101010101" charset="-122"/>
              </a:rPr>
              <a:t>1992</a:t>
            </a:r>
            <a:r>
              <a:rPr lang="zh-CN" altLang="en-US" sz="2300" dirty="0">
                <a:latin typeface="华文楷体" panose="02010600040101010101" charset="-122"/>
                <a:ea typeface="华文楷体" panose="02010600040101010101" charset="-122"/>
              </a:rPr>
              <a:t>）、</a:t>
            </a:r>
            <a:r>
              <a:rPr lang="en-US" altLang="zh-CN" sz="2300" dirty="0">
                <a:latin typeface="华文楷体" panose="02010600040101010101" charset="-122"/>
                <a:ea typeface="华文楷体" panose="02010600040101010101" charset="-122"/>
              </a:rPr>
              <a:t>Young</a:t>
            </a:r>
            <a:r>
              <a:rPr lang="zh-CN" altLang="en-US" sz="2300" dirty="0">
                <a:latin typeface="华文楷体" panose="02010600040101010101" charset="-122"/>
                <a:ea typeface="华文楷体" panose="02010600040101010101" charset="-122"/>
              </a:rPr>
              <a:t>（</a:t>
            </a:r>
            <a:r>
              <a:rPr lang="en-US" altLang="zh-CN" sz="2300" dirty="0">
                <a:latin typeface="华文楷体" panose="02010600040101010101" charset="-122"/>
                <a:ea typeface="华文楷体" panose="02010600040101010101" charset="-122"/>
              </a:rPr>
              <a:t>1995</a:t>
            </a:r>
            <a:r>
              <a:rPr lang="zh-CN" altLang="en-US" sz="2300" dirty="0">
                <a:latin typeface="华文楷体" panose="02010600040101010101" charset="-122"/>
                <a:ea typeface="华文楷体" panose="02010600040101010101" charset="-122"/>
              </a:rPr>
              <a:t>）发现劳动份额与经济发展水平呈同向变动；</a:t>
            </a:r>
            <a:endParaRPr lang="en-US" altLang="zh-CN" sz="2300" dirty="0">
              <a:latin typeface="华文楷体" panose="02010600040101010101" charset="-122"/>
              <a:ea typeface="华文楷体" panose="02010600040101010101" charset="-122"/>
            </a:endParaRPr>
          </a:p>
          <a:p>
            <a:pPr marL="0" indent="0" algn="just" fontAlgn="auto">
              <a:lnSpc>
                <a:spcPts val="3400"/>
              </a:lnSpc>
              <a:spcBef>
                <a:spcPts val="0"/>
              </a:spcBef>
              <a:buNone/>
            </a:pPr>
            <a:r>
              <a:rPr lang="zh-CN" altLang="en-US" sz="2300" b="1" dirty="0">
                <a:latin typeface="华文楷体" panose="02010600040101010101" charset="-122"/>
                <a:ea typeface="华文楷体" panose="02010600040101010101" charset="-122"/>
              </a:rPr>
              <a:t>  反向关系论：</a:t>
            </a:r>
            <a:r>
              <a:rPr lang="en-US" altLang="zh-CN" sz="2300" dirty="0">
                <a:latin typeface="华文楷体" panose="02010600040101010101" charset="-122"/>
                <a:ea typeface="华文楷体" panose="02010600040101010101" charset="-122"/>
              </a:rPr>
              <a:t>Rodrik</a:t>
            </a:r>
            <a:r>
              <a:rPr lang="zh-CN" altLang="en-US" sz="2300" dirty="0">
                <a:latin typeface="华文楷体" panose="02010600040101010101" charset="-122"/>
                <a:ea typeface="华文楷体" panose="02010600040101010101" charset="-122"/>
              </a:rPr>
              <a:t>（</a:t>
            </a:r>
            <a:r>
              <a:rPr lang="en-US" altLang="zh-CN" sz="2300" dirty="0">
                <a:latin typeface="华文楷体" panose="02010600040101010101" charset="-122"/>
                <a:ea typeface="华文楷体" panose="02010600040101010101" charset="-122"/>
              </a:rPr>
              <a:t>1999</a:t>
            </a:r>
            <a:r>
              <a:rPr lang="zh-CN" altLang="en-US" sz="2300" dirty="0">
                <a:latin typeface="华文楷体" panose="02010600040101010101" charset="-122"/>
                <a:ea typeface="华文楷体" panose="02010600040101010101" charset="-122"/>
              </a:rPr>
              <a:t>）发现资本份额与人均实际</a:t>
            </a:r>
            <a:r>
              <a:rPr lang="en-US" altLang="zh-CN" sz="2300" dirty="0">
                <a:latin typeface="华文楷体" panose="02010600040101010101" charset="-122"/>
                <a:ea typeface="华文楷体" panose="02010600040101010101" charset="-122"/>
              </a:rPr>
              <a:t>GDP</a:t>
            </a:r>
            <a:r>
              <a:rPr lang="zh-CN" altLang="en-US" sz="2300" dirty="0">
                <a:latin typeface="华文楷体" panose="02010600040101010101" charset="-122"/>
                <a:ea typeface="华文楷体" panose="02010600040101010101" charset="-122"/>
              </a:rPr>
              <a:t>呈统计显著的负相关关系。</a:t>
            </a:r>
            <a:endParaRPr lang="en-US" altLang="zh-CN" sz="2300" dirty="0">
              <a:latin typeface="华文楷体" panose="02010600040101010101" charset="-122"/>
              <a:ea typeface="华文楷体" panose="02010600040101010101" charset="-122"/>
            </a:endParaRPr>
          </a:p>
          <a:p>
            <a:pPr marL="0" indent="0" algn="just" fontAlgn="auto">
              <a:lnSpc>
                <a:spcPts val="3400"/>
              </a:lnSpc>
              <a:spcBef>
                <a:spcPts val="0"/>
              </a:spcBef>
              <a:buNone/>
            </a:pPr>
            <a:endParaRPr lang="en-US" altLang="zh-CN" sz="2400" dirty="0">
              <a:latin typeface="华文楷体" panose="02010600040101010101" charset="-122"/>
              <a:ea typeface="华文楷体" panose="02010600040101010101" charset="-122"/>
            </a:endParaRPr>
          </a:p>
          <a:p>
            <a:pPr marL="0" indent="576000" algn="just" fontAlgn="auto">
              <a:lnSpc>
                <a:spcPts val="3400"/>
              </a:lnSpc>
              <a:spcBef>
                <a:spcPts val="0"/>
              </a:spcBef>
              <a:buNone/>
            </a:pPr>
            <a:r>
              <a:rPr lang="zh-CN" altLang="zh-CN" sz="2400" dirty="0">
                <a:latin typeface="华文楷体" panose="02010600040101010101" charset="-122"/>
                <a:ea typeface="华文楷体" panose="02010600040101010101" charset="-122"/>
              </a:rPr>
              <a:t>在劳动份额空间稳定性争议中，对“绝大多数发达国家具有比较一致且长期稳定的初次分配结构”形成</a:t>
            </a:r>
            <a:r>
              <a:rPr lang="zh-CN" altLang="zh-CN" sz="2400" b="1" dirty="0">
                <a:latin typeface="华文楷体" panose="02010600040101010101" charset="-122"/>
                <a:ea typeface="华文楷体" panose="02010600040101010101" charset="-122"/>
              </a:rPr>
              <a:t>基本共识</a:t>
            </a:r>
            <a:r>
              <a:rPr lang="zh-CN" altLang="zh-CN" sz="2400" dirty="0">
                <a:latin typeface="华文楷体" panose="02010600040101010101" charset="-122"/>
                <a:ea typeface="华文楷体" panose="02010600040101010101" charset="-122"/>
              </a:rPr>
              <a:t>。如果人类经济社会发展具有某种共性，进而发展中国家有可能从发达国家发展历史中汲取若干经验的话，发达国家初次分配结构的长期演进规律无疑可作前车之鉴。</a:t>
            </a:r>
            <a:endParaRPr lang="zh-CN" altLang="en-US" sz="2400" dirty="0">
              <a:latin typeface="华文楷体" panose="02010600040101010101" charset="-122"/>
              <a:ea typeface="华文楷体" panose="02010600040101010101" charset="-122"/>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a:t>
            </a:fld>
            <a:endParaRPr lang="zh-CN" altLang="en-US" sz="2000" dirty="0">
              <a:solidFill>
                <a:schemeClr val="tx1"/>
              </a:solidFill>
            </a:endParaRPr>
          </a:p>
        </p:txBody>
      </p:sp>
      <p:sp>
        <p:nvSpPr>
          <p:cNvPr id="6" name="Rectangle 4" descr="浅色上对角线"/>
          <p:cNvSpPr>
            <a:spLocks noChangeArrowheads="1"/>
          </p:cNvSpPr>
          <p:nvPr/>
        </p:nvSpPr>
        <p:spPr bwMode="auto">
          <a:xfrm>
            <a:off x="868680" y="107315"/>
            <a:ext cx="258953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Effect transition="in" filter="fade">
                                      <p:cBhvr>
                                        <p:cTn id="7" dur="1000"/>
                                        <p:tgtEl>
                                          <p:spTgt spid="23559">
                                            <p:txEl>
                                              <p:pRg st="0" end="0"/>
                                            </p:txEl>
                                          </p:spTgt>
                                        </p:tgtEl>
                                      </p:cBhvr>
                                    </p:animEffect>
                                    <p:anim calcmode="lin" valueType="num">
                                      <p:cBhvr>
                                        <p:cTn id="8" dur="1000" fill="hold"/>
                                        <p:tgtEl>
                                          <p:spTgt spid="2355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355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559">
                                            <p:txEl>
                                              <p:pRg st="1" end="1"/>
                                            </p:txEl>
                                          </p:spTgt>
                                        </p:tgtEl>
                                        <p:attrNameLst>
                                          <p:attrName>style.visibility</p:attrName>
                                        </p:attrNameLst>
                                      </p:cBhvr>
                                      <p:to>
                                        <p:strVal val="visible"/>
                                      </p:to>
                                    </p:set>
                                    <p:animEffect transition="in" filter="fade">
                                      <p:cBhvr>
                                        <p:cTn id="14" dur="1000"/>
                                        <p:tgtEl>
                                          <p:spTgt spid="23559">
                                            <p:txEl>
                                              <p:pRg st="1" end="1"/>
                                            </p:txEl>
                                          </p:spTgt>
                                        </p:tgtEl>
                                      </p:cBhvr>
                                    </p:animEffect>
                                    <p:anim calcmode="lin" valueType="num">
                                      <p:cBhvr>
                                        <p:cTn id="15" dur="1000" fill="hold"/>
                                        <p:tgtEl>
                                          <p:spTgt spid="2355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3559">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3559">
                                            <p:txEl>
                                              <p:pRg st="2" end="2"/>
                                            </p:txEl>
                                          </p:spTgt>
                                        </p:tgtEl>
                                        <p:attrNameLst>
                                          <p:attrName>style.visibility</p:attrName>
                                        </p:attrNameLst>
                                      </p:cBhvr>
                                      <p:to>
                                        <p:strVal val="visible"/>
                                      </p:to>
                                    </p:set>
                                    <p:animEffect transition="in" filter="fade">
                                      <p:cBhvr>
                                        <p:cTn id="19" dur="1000"/>
                                        <p:tgtEl>
                                          <p:spTgt spid="23559">
                                            <p:txEl>
                                              <p:pRg st="2" end="2"/>
                                            </p:txEl>
                                          </p:spTgt>
                                        </p:tgtEl>
                                      </p:cBhvr>
                                    </p:animEffect>
                                    <p:anim calcmode="lin" valueType="num">
                                      <p:cBhvr>
                                        <p:cTn id="20" dur="1000" fill="hold"/>
                                        <p:tgtEl>
                                          <p:spTgt spid="23559">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23559">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3559">
                                            <p:txEl>
                                              <p:pRg st="3" end="3"/>
                                            </p:txEl>
                                          </p:spTgt>
                                        </p:tgtEl>
                                        <p:attrNameLst>
                                          <p:attrName>style.visibility</p:attrName>
                                        </p:attrNameLst>
                                      </p:cBhvr>
                                      <p:to>
                                        <p:strVal val="visible"/>
                                      </p:to>
                                    </p:set>
                                    <p:animEffect transition="in" filter="fade">
                                      <p:cBhvr>
                                        <p:cTn id="24" dur="1000"/>
                                        <p:tgtEl>
                                          <p:spTgt spid="23559">
                                            <p:txEl>
                                              <p:pRg st="3" end="3"/>
                                            </p:txEl>
                                          </p:spTgt>
                                        </p:tgtEl>
                                      </p:cBhvr>
                                    </p:animEffect>
                                    <p:anim calcmode="lin" valueType="num">
                                      <p:cBhvr>
                                        <p:cTn id="25" dur="1000" fill="hold"/>
                                        <p:tgtEl>
                                          <p:spTgt spid="23559">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2355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3559">
                                            <p:txEl>
                                              <p:pRg st="5" end="5"/>
                                            </p:txEl>
                                          </p:spTgt>
                                        </p:tgtEl>
                                        <p:attrNameLst>
                                          <p:attrName>style.visibility</p:attrName>
                                        </p:attrNameLst>
                                      </p:cBhvr>
                                      <p:to>
                                        <p:strVal val="visible"/>
                                      </p:to>
                                    </p:set>
                                    <p:animEffect transition="in" filter="fade">
                                      <p:cBhvr>
                                        <p:cTn id="31" dur="1000"/>
                                        <p:tgtEl>
                                          <p:spTgt spid="23559">
                                            <p:txEl>
                                              <p:pRg st="5" end="5"/>
                                            </p:txEl>
                                          </p:spTgt>
                                        </p:tgtEl>
                                      </p:cBhvr>
                                    </p:animEffect>
                                    <p:anim calcmode="lin" valueType="num">
                                      <p:cBhvr>
                                        <p:cTn id="32" dur="1000" fill="hold"/>
                                        <p:tgtEl>
                                          <p:spTgt spid="23559">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2355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a:t>
            </a:fld>
            <a:endParaRPr lang="zh-CN" altLang="en-US" sz="2000" dirty="0">
              <a:solidFill>
                <a:schemeClr val="tx1"/>
              </a:solidFill>
            </a:endParaRPr>
          </a:p>
        </p:txBody>
      </p:sp>
      <p:sp>
        <p:nvSpPr>
          <p:cNvPr id="10"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第二节  中外初次分配结构指标测算</a:t>
            </a:r>
          </a:p>
        </p:txBody>
      </p:sp>
      <p:sp>
        <p:nvSpPr>
          <p:cNvPr id="13" name="Rectangle 9"/>
          <p:cNvSpPr txBox="1">
            <a:spLocks noChangeArrowheads="1"/>
          </p:cNvSpPr>
          <p:nvPr/>
        </p:nvSpPr>
        <p:spPr>
          <a:xfrm>
            <a:off x="1992769" y="2496755"/>
            <a:ext cx="8735060" cy="2930325"/>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一、数据来源</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二、分析指标</a:t>
            </a: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三、测算结果</a:t>
            </a:r>
            <a:endParaRPr lang="en-US" altLang="zh-CN" sz="3600" b="1" dirty="0">
              <a:solidFill>
                <a:srgbClr val="0070C0"/>
              </a:solidFill>
              <a:latin typeface="楷体" panose="02010609060101010101" charset="-122"/>
              <a:ea typeface="楷体" panose="02010609060101010101" charset="-122"/>
              <a:sym typeface="+mn-ea"/>
            </a:endParaRPr>
          </a:p>
          <a:p>
            <a:pPr algn="l">
              <a:lnSpc>
                <a:spcPct val="150000"/>
              </a:lnSpc>
            </a:pPr>
            <a:endParaRPr lang="zh-CN" altLang="en-US" sz="3600" b="1" dirty="0">
              <a:solidFill>
                <a:srgbClr val="0070C0"/>
              </a:solidFill>
              <a:latin typeface="楷体" panose="02010609060101010101" charset="-122"/>
              <a:ea typeface="楷体" panose="02010609060101010101" charset="-122"/>
              <a:sym typeface="+mn-ea"/>
            </a:endParaRPr>
          </a:p>
          <a:p>
            <a:pPr algn="l">
              <a:lnSpc>
                <a:spcPct val="150000"/>
              </a:lnSpc>
            </a:pPr>
            <a:endParaRPr lang="zh-CN" altLang="en-US" sz="3600" b="1" dirty="0">
              <a:solidFill>
                <a:srgbClr val="0070C0"/>
              </a:solidFill>
              <a:latin typeface="楷体" panose="02010609060101010101" charset="-122"/>
              <a:ea typeface="楷体" panose="02010609060101010101"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ln>
                  <a:noFill/>
                </a:ln>
              </a:rPr>
              <a:t>宏观经济监测统计分析</a:t>
            </a:r>
          </a:p>
        </p:txBody>
      </p:sp>
      <p:sp>
        <p:nvSpPr>
          <p:cNvPr id="4" name="矩形 3"/>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790575"/>
            <a:ext cx="11017885" cy="5297805"/>
          </a:xfrm>
          <a:prstGeom prst="rect">
            <a:avLst/>
          </a:prstGeom>
          <a:ln>
            <a:noFill/>
          </a:ln>
        </p:spPr>
        <p:txBody>
          <a:bodyPr wrap="square">
            <a:noAutofit/>
          </a:bodyPr>
          <a:lstStyle/>
          <a:p>
            <a:pPr marL="228600" indent="-228600" algn="l"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（一）中国数据</a:t>
            </a:r>
          </a:p>
          <a:p>
            <a:pPr indent="304800" algn="just" defTabSz="266700">
              <a:lnSpc>
                <a:spcPct val="150000"/>
              </a:lnSpc>
              <a:spcBef>
                <a:spcPct val="0"/>
              </a:spcBef>
              <a:spcAft>
                <a:spcPct val="0"/>
              </a:spcAft>
            </a:pPr>
            <a:r>
              <a:rPr lang="zh-CN" altLang="zh-CN" sz="2400" dirty="0">
                <a:latin typeface="华文楷体" panose="02010600040101010101" charset="-122"/>
                <a:ea typeface="华文楷体" panose="02010600040101010101" charset="-122"/>
              </a:rPr>
              <a:t>中国官方统计中，可用于初次分配结构分析的基础资料主要有三种。</a:t>
            </a:r>
            <a:endParaRPr lang="en-US" altLang="zh-CN" sz="2400" dirty="0">
              <a:latin typeface="华文楷体" panose="02010600040101010101" charset="-122"/>
              <a:ea typeface="华文楷体" panose="02010600040101010101" charset="-122"/>
            </a:endParaRPr>
          </a:p>
          <a:p>
            <a:pPr indent="304800" algn="just" defTabSz="266700">
              <a:lnSpc>
                <a:spcPct val="150000"/>
              </a:lnSpc>
              <a:spcBef>
                <a:spcPct val="0"/>
              </a:spcBef>
              <a:spcAft>
                <a:spcPct val="0"/>
              </a:spcAft>
            </a:pPr>
            <a:endParaRPr lang="zh-CN" altLang="zh-CN" sz="2400" dirty="0">
              <a:latin typeface="华文楷体" panose="02010600040101010101" charset="-122"/>
              <a:ea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6</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286121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一、数据来源</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p:cNvSpPr txBox="1"/>
          <p:nvPr/>
        </p:nvSpPr>
        <p:spPr>
          <a:xfrm>
            <a:off x="802640" y="3917315"/>
            <a:ext cx="11018520" cy="677108"/>
          </a:xfrm>
          <a:prstGeom prst="rect">
            <a:avLst/>
          </a:prstGeom>
          <a:noFill/>
        </p:spPr>
        <p:txBody>
          <a:bodyPr wrap="square" rtlCol="0" anchor="t">
            <a:sp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endParaRPr lang="zh-CN" altLang="en-US" sz="2800" dirty="0">
              <a:solidFill>
                <a:schemeClr val="accent2"/>
              </a:solidFill>
              <a:latin typeface="华文楷体" panose="02010600040101010101" charset="-122"/>
              <a:ea typeface="华文楷体" panose="02010600040101010101" charset="-122"/>
              <a:sym typeface="+mn-ea"/>
            </a:endParaRPr>
          </a:p>
        </p:txBody>
      </p:sp>
      <p:graphicFrame>
        <p:nvGraphicFramePr>
          <p:cNvPr id="5" name="表格 4">
            <a:extLst>
              <a:ext uri="{FF2B5EF4-FFF2-40B4-BE49-F238E27FC236}">
                <a16:creationId xmlns:a16="http://schemas.microsoft.com/office/drawing/2014/main" id="{7A4E1B2C-EA66-7B56-100F-9F5E2C98E435}"/>
              </a:ext>
            </a:extLst>
          </p:cNvPr>
          <p:cNvGraphicFramePr>
            <a:graphicFrameLocks noGrp="1"/>
          </p:cNvGraphicFramePr>
          <p:nvPr>
            <p:extLst>
              <p:ext uri="{D42A27DB-BD31-4B8C-83A1-F6EECF244321}">
                <p14:modId xmlns:p14="http://schemas.microsoft.com/office/powerpoint/2010/main" val="3904620527"/>
              </p:ext>
            </p:extLst>
          </p:nvPr>
        </p:nvGraphicFramePr>
        <p:xfrm>
          <a:off x="832167" y="1886653"/>
          <a:ext cx="11076940" cy="3662515"/>
        </p:xfrm>
        <a:graphic>
          <a:graphicData uri="http://schemas.openxmlformats.org/drawingml/2006/table">
            <a:tbl>
              <a:tblPr firstRow="1" bandRow="1">
                <a:tableStyleId>{5C22544A-7EE6-4342-B048-85BDC9FD1C3A}</a:tableStyleId>
              </a:tblPr>
              <a:tblGrid>
                <a:gridCol w="2188845">
                  <a:extLst>
                    <a:ext uri="{9D8B030D-6E8A-4147-A177-3AD203B41FA5}">
                      <a16:colId xmlns:a16="http://schemas.microsoft.com/office/drawing/2014/main" val="302579454"/>
                    </a:ext>
                  </a:extLst>
                </a:gridCol>
                <a:gridCol w="2886075">
                  <a:extLst>
                    <a:ext uri="{9D8B030D-6E8A-4147-A177-3AD203B41FA5}">
                      <a16:colId xmlns:a16="http://schemas.microsoft.com/office/drawing/2014/main" val="3679794134"/>
                    </a:ext>
                  </a:extLst>
                </a:gridCol>
                <a:gridCol w="2838450">
                  <a:extLst>
                    <a:ext uri="{9D8B030D-6E8A-4147-A177-3AD203B41FA5}">
                      <a16:colId xmlns:a16="http://schemas.microsoft.com/office/drawing/2014/main" val="3927833343"/>
                    </a:ext>
                  </a:extLst>
                </a:gridCol>
                <a:gridCol w="3163570">
                  <a:extLst>
                    <a:ext uri="{9D8B030D-6E8A-4147-A177-3AD203B41FA5}">
                      <a16:colId xmlns:a16="http://schemas.microsoft.com/office/drawing/2014/main" val="648044660"/>
                    </a:ext>
                  </a:extLst>
                </a:gridCol>
              </a:tblGrid>
              <a:tr h="560690">
                <a:tc>
                  <a:txBody>
                    <a:bodyPr/>
                    <a:lstStyle/>
                    <a:p>
                      <a:pPr algn="ctr"/>
                      <a:r>
                        <a:rPr lang="zh-CN" altLang="en-US" sz="2400" dirty="0">
                          <a:latin typeface="华文楷体" panose="02010600040101010101" pitchFamily="2" charset="-122"/>
                          <a:ea typeface="华文楷体" panose="02010600040101010101" pitchFamily="2" charset="-122"/>
                        </a:rPr>
                        <a:t>数据来源</a:t>
                      </a:r>
                    </a:p>
                  </a:txBody>
                  <a:tcPr anchor="ctr"/>
                </a:tc>
                <a:tc>
                  <a:txBody>
                    <a:bodyPr/>
                    <a:lstStyle/>
                    <a:p>
                      <a:pPr algn="ctr"/>
                      <a:r>
                        <a:rPr lang="zh-CN" altLang="en-US" sz="2400" dirty="0">
                          <a:latin typeface="华文楷体" panose="02010600040101010101" pitchFamily="2" charset="-122"/>
                          <a:ea typeface="华文楷体" panose="02010600040101010101" pitchFamily="2" charset="-122"/>
                        </a:rPr>
                        <a:t>覆盖范围</a:t>
                      </a:r>
                    </a:p>
                  </a:txBody>
                  <a:tcPr anchor="ctr"/>
                </a:tc>
                <a:tc>
                  <a:txBody>
                    <a:bodyPr/>
                    <a:lstStyle/>
                    <a:p>
                      <a:pPr algn="ctr"/>
                      <a:r>
                        <a:rPr lang="zh-CN" altLang="en-US" sz="2400" dirty="0">
                          <a:latin typeface="华文楷体" panose="02010600040101010101" pitchFamily="2" charset="-122"/>
                          <a:ea typeface="华文楷体" panose="02010600040101010101" pitchFamily="2" charset="-122"/>
                        </a:rPr>
                        <a:t>核心优势</a:t>
                      </a:r>
                    </a:p>
                  </a:txBody>
                  <a:tcPr anchor="ctr"/>
                </a:tc>
                <a:tc>
                  <a:txBody>
                    <a:bodyPr/>
                    <a:lstStyle/>
                    <a:p>
                      <a:pPr algn="ctr"/>
                      <a:r>
                        <a:rPr lang="zh-CN" altLang="en-US" sz="2400" dirty="0">
                          <a:latin typeface="华文楷体" panose="02010600040101010101" pitchFamily="2" charset="-122"/>
                          <a:ea typeface="华文楷体" panose="02010600040101010101" pitchFamily="2" charset="-122"/>
                        </a:rPr>
                        <a:t>主要局限</a:t>
                      </a:r>
                    </a:p>
                  </a:txBody>
                  <a:tcPr anchor="ctr"/>
                </a:tc>
                <a:extLst>
                  <a:ext uri="{0D108BD9-81ED-4DB2-BD59-A6C34878D82A}">
                    <a16:rowId xmlns:a16="http://schemas.microsoft.com/office/drawing/2014/main" val="3309620812"/>
                  </a:ext>
                </a:extLst>
              </a:tr>
              <a:tr h="1132802">
                <a:tc>
                  <a:txBody>
                    <a:bodyPr/>
                    <a:lstStyle/>
                    <a:p>
                      <a:r>
                        <a:rPr lang="zh-CN" altLang="zh-CN" sz="2200" b="1" kern="1200" dirty="0">
                          <a:solidFill>
                            <a:schemeClr val="dk1"/>
                          </a:solidFill>
                          <a:effectLst/>
                          <a:latin typeface="华文楷体" panose="02010600040101010101" pitchFamily="2" charset="-122"/>
                          <a:ea typeface="华文楷体" panose="02010600040101010101" pitchFamily="2" charset="-122"/>
                          <a:cs typeface="+mn-cs"/>
                        </a:rPr>
                        <a:t>收入法</a:t>
                      </a:r>
                      <a:r>
                        <a:rPr lang="en-US" altLang="zh-CN" sz="2200" b="1" kern="1200" dirty="0">
                          <a:solidFill>
                            <a:schemeClr val="dk1"/>
                          </a:solidFill>
                          <a:effectLst/>
                          <a:latin typeface="华文楷体" panose="02010600040101010101" pitchFamily="2" charset="-122"/>
                          <a:ea typeface="华文楷体" panose="02010600040101010101" pitchFamily="2" charset="-122"/>
                          <a:cs typeface="+mn-cs"/>
                        </a:rPr>
                        <a:t>GDP</a:t>
                      </a:r>
                      <a:r>
                        <a:rPr lang="zh-CN" altLang="zh-CN" sz="2200" b="1" kern="1200" dirty="0">
                          <a:solidFill>
                            <a:schemeClr val="dk1"/>
                          </a:solidFill>
                          <a:effectLst/>
                          <a:latin typeface="华文楷体" panose="02010600040101010101" pitchFamily="2" charset="-122"/>
                          <a:ea typeface="华文楷体" panose="02010600040101010101" pitchFamily="2" charset="-122"/>
                          <a:cs typeface="+mn-cs"/>
                        </a:rPr>
                        <a:t>数据</a:t>
                      </a:r>
                      <a:endParaRPr lang="zh-CN" altLang="en-US" sz="2200" b="1" dirty="0">
                        <a:latin typeface="华文楷体" panose="02010600040101010101" pitchFamily="2" charset="-122"/>
                        <a:ea typeface="华文楷体" panose="02010600040101010101" pitchFamily="2" charset="-122"/>
                      </a:endParaRPr>
                    </a:p>
                  </a:txBody>
                  <a:tcPr anchor="ctr"/>
                </a:tc>
                <a:tc>
                  <a:txBody>
                    <a:bodyPr/>
                    <a:lstStyle/>
                    <a:p>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各省区国民经济</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行业</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可提供</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1978</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年以来的面板数据，便于进行长期分析和地区比较</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分省加总误差（</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2017</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年前尤为严重）</a:t>
                      </a:r>
                      <a:endParaRPr lang="zh-CN" altLang="en-US" sz="2200" dirty="0">
                        <a:latin typeface="华文楷体" panose="02010600040101010101" pitchFamily="2" charset="-122"/>
                        <a:ea typeface="华文楷体" panose="02010600040101010101" pitchFamily="2" charset="-122"/>
                      </a:endParaRPr>
                    </a:p>
                  </a:txBody>
                  <a:tcPr anchor="ctr"/>
                </a:tc>
                <a:extLst>
                  <a:ext uri="{0D108BD9-81ED-4DB2-BD59-A6C34878D82A}">
                    <a16:rowId xmlns:a16="http://schemas.microsoft.com/office/drawing/2014/main" val="2925647650"/>
                  </a:ext>
                </a:extLst>
              </a:tr>
              <a:tr h="1182355">
                <a:tc>
                  <a:txBody>
                    <a:bodyPr/>
                    <a:lstStyle/>
                    <a:p>
                      <a:r>
                        <a:rPr lang="zh-CN" altLang="zh-CN" sz="2200" b="1" kern="1200" dirty="0">
                          <a:solidFill>
                            <a:schemeClr val="dk1"/>
                          </a:solidFill>
                          <a:effectLst/>
                          <a:latin typeface="华文楷体" panose="02010600040101010101" pitchFamily="2" charset="-122"/>
                          <a:ea typeface="华文楷体" panose="02010600040101010101" pitchFamily="2" charset="-122"/>
                          <a:cs typeface="+mn-cs"/>
                        </a:rPr>
                        <a:t>资金流量表数据</a:t>
                      </a:r>
                      <a:endParaRPr lang="zh-CN" altLang="en-US" sz="2200" b="1" dirty="0">
                        <a:latin typeface="华文楷体" panose="02010600040101010101" pitchFamily="2" charset="-122"/>
                        <a:ea typeface="华文楷体" panose="02010600040101010101" pitchFamily="2" charset="-122"/>
                      </a:endParaRPr>
                    </a:p>
                  </a:txBody>
                  <a:tcPr anchor="ctr"/>
                </a:tc>
                <a:tc>
                  <a:txBody>
                    <a:bodyPr/>
                    <a:lstStyle/>
                    <a:p>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全国层面的机构部门</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口径一致，反映部门分配关系，不受加总误差影响</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无地区</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行业细分，不易满足长期趋势研究需要</a:t>
                      </a:r>
                      <a:endParaRPr lang="zh-CN" altLang="en-US" sz="2200" dirty="0">
                        <a:latin typeface="华文楷体" panose="02010600040101010101" pitchFamily="2" charset="-122"/>
                        <a:ea typeface="华文楷体" panose="02010600040101010101" pitchFamily="2" charset="-122"/>
                      </a:endParaRPr>
                    </a:p>
                  </a:txBody>
                  <a:tcPr anchor="ctr"/>
                </a:tc>
                <a:extLst>
                  <a:ext uri="{0D108BD9-81ED-4DB2-BD59-A6C34878D82A}">
                    <a16:rowId xmlns:a16="http://schemas.microsoft.com/office/drawing/2014/main" val="1425189766"/>
                  </a:ext>
                </a:extLst>
              </a:tr>
              <a:tr h="786668">
                <a:tc>
                  <a:txBody>
                    <a:bodyPr/>
                    <a:lstStyle/>
                    <a:p>
                      <a:r>
                        <a:rPr lang="zh-CN" altLang="zh-CN" sz="2200" b="1" kern="1200" dirty="0">
                          <a:solidFill>
                            <a:schemeClr val="dk1"/>
                          </a:solidFill>
                          <a:effectLst/>
                          <a:latin typeface="华文楷体" panose="02010600040101010101" pitchFamily="2" charset="-122"/>
                          <a:ea typeface="华文楷体" panose="02010600040101010101" pitchFamily="2" charset="-122"/>
                          <a:cs typeface="+mn-cs"/>
                        </a:rPr>
                        <a:t>投入产出表数据</a:t>
                      </a:r>
                      <a:endParaRPr lang="zh-CN" altLang="en-US" sz="2200" b="1" dirty="0">
                        <a:latin typeface="华文楷体" panose="02010600040101010101" pitchFamily="2" charset="-122"/>
                        <a:ea typeface="华文楷体" panose="02010600040101010101" pitchFamily="2" charset="-122"/>
                      </a:endParaRPr>
                    </a:p>
                  </a:txBody>
                  <a:tcPr anchor="ctr"/>
                </a:tc>
                <a:tc>
                  <a:txBody>
                    <a:bodyPr/>
                    <a:lstStyle/>
                    <a:p>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全国</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各省行业</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可提供非常详尽的行业初次分配数据</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数据点间断，无法连续趋势分析</a:t>
                      </a:r>
                      <a:endParaRPr lang="zh-CN" altLang="en-US" sz="2200" dirty="0">
                        <a:latin typeface="华文楷体" panose="02010600040101010101" pitchFamily="2" charset="-122"/>
                        <a:ea typeface="华文楷体" panose="02010600040101010101" pitchFamily="2" charset="-122"/>
                      </a:endParaRPr>
                    </a:p>
                  </a:txBody>
                  <a:tcPr anchor="ctr"/>
                </a:tc>
                <a:extLst>
                  <a:ext uri="{0D108BD9-81ED-4DB2-BD59-A6C34878D82A}">
                    <a16:rowId xmlns:a16="http://schemas.microsoft.com/office/drawing/2014/main" val="554025650"/>
                  </a:ext>
                </a:extLst>
              </a:tr>
            </a:tbl>
          </a:graphicData>
        </a:graphic>
      </p:graphicFrame>
      <p:sp>
        <p:nvSpPr>
          <p:cNvPr id="9" name="文本框 8">
            <a:extLst>
              <a:ext uri="{FF2B5EF4-FFF2-40B4-BE49-F238E27FC236}">
                <a16:creationId xmlns:a16="http://schemas.microsoft.com/office/drawing/2014/main" id="{8716CE1C-0764-AB5E-29D5-51EF6EB3AD87}"/>
              </a:ext>
            </a:extLst>
          </p:cNvPr>
          <p:cNvSpPr txBox="1"/>
          <p:nvPr/>
        </p:nvSpPr>
        <p:spPr>
          <a:xfrm>
            <a:off x="861694" y="5611042"/>
            <a:ext cx="11047413" cy="830997"/>
          </a:xfrm>
          <a:prstGeom prst="rect">
            <a:avLst/>
          </a:prstGeom>
          <a:noFill/>
        </p:spPr>
        <p:txBody>
          <a:bodyPr wrap="square">
            <a:spAutoFit/>
          </a:bodyPr>
          <a:lstStyle/>
          <a:p>
            <a:pPr indent="457200"/>
            <a:r>
              <a:rPr lang="zh-CN" altLang="zh-CN" sz="2400" dirty="0">
                <a:latin typeface="华文楷体" panose="02010600040101010101" charset="-122"/>
                <a:ea typeface="华文楷体" panose="02010600040101010101" charset="-122"/>
              </a:rPr>
              <a:t>三类数据互有优劣，研究者应根据自身需要做出选择。经审慎权衡，</a:t>
            </a:r>
            <a:r>
              <a:rPr lang="zh-CN" altLang="en-US" sz="2400" dirty="0">
                <a:latin typeface="华文楷体" panose="02010600040101010101" charset="-122"/>
                <a:ea typeface="华文楷体" panose="02010600040101010101" charset="-122"/>
              </a:rPr>
              <a:t>本文</a:t>
            </a:r>
            <a:r>
              <a:rPr lang="zh-CN" altLang="zh-CN" sz="2400" dirty="0">
                <a:latin typeface="华文楷体" panose="02010600040101010101" charset="-122"/>
                <a:ea typeface="华文楷体" panose="02010600040101010101" charset="-122"/>
              </a:rPr>
              <a:t>选择以</a:t>
            </a:r>
            <a:r>
              <a:rPr lang="zh-CN" altLang="zh-CN" sz="2400" b="1" dirty="0">
                <a:latin typeface="华文楷体" panose="02010600040101010101" charset="-122"/>
                <a:ea typeface="华文楷体" panose="02010600040101010101" charset="-122"/>
              </a:rPr>
              <a:t>省区收入法</a:t>
            </a:r>
            <a:r>
              <a:rPr lang="en-US" altLang="zh-CN" sz="2400" b="1" dirty="0">
                <a:latin typeface="华文楷体" panose="02010600040101010101" charset="-122"/>
                <a:ea typeface="华文楷体" panose="02010600040101010101" charset="-122"/>
              </a:rPr>
              <a:t>GDP</a:t>
            </a:r>
            <a:r>
              <a:rPr lang="zh-CN" altLang="zh-CN" sz="2400" dirty="0">
                <a:latin typeface="华文楷体" panose="02010600040101010101" charset="-122"/>
                <a:ea typeface="华文楷体" panose="02010600040101010101" charset="-122"/>
              </a:rPr>
              <a:t>数据为基础，并以</a:t>
            </a:r>
            <a:r>
              <a:rPr lang="zh-CN" altLang="zh-CN" sz="2400" b="1" dirty="0">
                <a:latin typeface="华文楷体" panose="02010600040101010101" charset="-122"/>
                <a:ea typeface="华文楷体" panose="02010600040101010101" charset="-122"/>
              </a:rPr>
              <a:t>投入产出表数据</a:t>
            </a:r>
            <a:r>
              <a:rPr lang="zh-CN" altLang="zh-CN" sz="2400" dirty="0">
                <a:latin typeface="华文楷体" panose="02010600040101010101" charset="-122"/>
                <a:ea typeface="华文楷体" panose="02010600040101010101" charset="-122"/>
              </a:rPr>
              <a:t>作为补充。</a:t>
            </a:r>
            <a:endParaRPr lang="zh-CN" altLang="en-US" sz="2400" dirty="0">
              <a:latin typeface="华文楷体" panose="02010600040101010101" charset="-122"/>
              <a:ea typeface="华文楷体" panose="02010600040101010101"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fade">
                                      <p:cBhvr>
                                        <p:cTn id="14" dur="1000"/>
                                        <p:tgtEl>
                                          <p:spTgt spid="9">
                                            <p:txEl>
                                              <p:pRg st="0" end="0"/>
                                            </p:txEl>
                                          </p:spTgt>
                                        </p:tgtEl>
                                      </p:cBhvr>
                                    </p:animEffect>
                                    <p:anim calcmode="lin" valueType="num">
                                      <p:cBhvr>
                                        <p:cTn id="15"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a:extLst>
            <a:ext uri="{FF2B5EF4-FFF2-40B4-BE49-F238E27FC236}">
              <a16:creationId xmlns:a16="http://schemas.microsoft.com/office/drawing/2014/main" id="{20B96915-A9DF-873A-5797-E584698EF8D1}"/>
            </a:ext>
          </a:extLst>
        </p:cNvPr>
        <p:cNvGrpSpPr/>
        <p:nvPr/>
      </p:nvGrpSpPr>
      <p:grpSpPr>
        <a:xfrm>
          <a:off x="0" y="0"/>
          <a:ext cx="0" cy="0"/>
          <a:chOff x="0" y="0"/>
          <a:chExt cx="0" cy="0"/>
        </a:xfrm>
      </p:grpSpPr>
      <p:sp>
        <p:nvSpPr>
          <p:cNvPr id="4" name="文本框 3">
            <a:extLst>
              <a:ext uri="{FF2B5EF4-FFF2-40B4-BE49-F238E27FC236}">
                <a16:creationId xmlns:a16="http://schemas.microsoft.com/office/drawing/2014/main" id="{B47EF9CF-72BC-9F81-083A-5192FD7FA6F7}"/>
              </a:ext>
            </a:extLst>
          </p:cNvPr>
          <p:cNvSpPr txBox="1"/>
          <p:nvPr/>
        </p:nvSpPr>
        <p:spPr>
          <a:xfrm>
            <a:off x="802640" y="859401"/>
            <a:ext cx="11017885" cy="664210"/>
          </a:xfrm>
          <a:prstGeom prst="rect">
            <a:avLst/>
          </a:prstGeom>
          <a:ln>
            <a:noFill/>
          </a:ln>
        </p:spPr>
        <p:txBody>
          <a:bodyPr wrap="square">
            <a:noAutofit/>
          </a:bodyPr>
          <a:lstStyle/>
          <a:p>
            <a:pPr marL="228600" indent="-228600" algn="l"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（二）参比经济体数据</a:t>
            </a:r>
          </a:p>
          <a:p>
            <a:pPr indent="304800" algn="just" defTabSz="266700">
              <a:lnSpc>
                <a:spcPct val="150000"/>
              </a:lnSpc>
              <a:spcBef>
                <a:spcPct val="0"/>
              </a:spcBef>
              <a:spcAft>
                <a:spcPct val="0"/>
              </a:spcAft>
            </a:pPr>
            <a:endParaRPr lang="zh-CN" altLang="zh-CN" sz="2400" dirty="0">
              <a:latin typeface="华文楷体" panose="02010600040101010101" charset="-122"/>
              <a:ea typeface="华文楷体" panose="02010600040101010101" charset="-122"/>
            </a:endParaRPr>
          </a:p>
        </p:txBody>
      </p:sp>
      <p:sp>
        <p:nvSpPr>
          <p:cNvPr id="6" name="灯片编号占位符 6">
            <a:extLst>
              <a:ext uri="{FF2B5EF4-FFF2-40B4-BE49-F238E27FC236}">
                <a16:creationId xmlns:a16="http://schemas.microsoft.com/office/drawing/2014/main" id="{3423FEEC-6EFC-2174-320C-3973A8BA0D7B}"/>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7</a:t>
            </a:fld>
            <a:endParaRPr lang="zh-CN" altLang="en-US" sz="2000" dirty="0">
              <a:solidFill>
                <a:schemeClr val="tx1"/>
              </a:solidFill>
            </a:endParaRPr>
          </a:p>
        </p:txBody>
      </p:sp>
      <p:sp>
        <p:nvSpPr>
          <p:cNvPr id="7" name="Rectangle 4" descr="浅色上对角线">
            <a:extLst>
              <a:ext uri="{FF2B5EF4-FFF2-40B4-BE49-F238E27FC236}">
                <a16:creationId xmlns:a16="http://schemas.microsoft.com/office/drawing/2014/main" id="{058614F4-FD41-96F6-6722-BFDECBB749F0}"/>
              </a:ext>
            </a:extLst>
          </p:cNvPr>
          <p:cNvSpPr>
            <a:spLocks noChangeArrowheads="1"/>
          </p:cNvSpPr>
          <p:nvPr/>
        </p:nvSpPr>
        <p:spPr bwMode="auto">
          <a:xfrm>
            <a:off x="861695" y="107315"/>
            <a:ext cx="286121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一、数据来源</a:t>
            </a:r>
          </a:p>
        </p:txBody>
      </p:sp>
      <p:sp>
        <p:nvSpPr>
          <p:cNvPr id="2" name="矩形 1">
            <a:extLst>
              <a:ext uri="{FF2B5EF4-FFF2-40B4-BE49-F238E27FC236}">
                <a16:creationId xmlns:a16="http://schemas.microsoft.com/office/drawing/2014/main" id="{91A35B0A-7447-5BC7-D931-FD69658105B2}"/>
              </a:ext>
            </a:extLst>
          </p:cNvPr>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a:extLst>
              <a:ext uri="{FF2B5EF4-FFF2-40B4-BE49-F238E27FC236}">
                <a16:creationId xmlns:a16="http://schemas.microsoft.com/office/drawing/2014/main" id="{AA31DD63-2C00-2B76-9A73-74E087AC00DC}"/>
              </a:ext>
            </a:extLst>
          </p:cNvPr>
          <p:cNvSpPr txBox="1"/>
          <p:nvPr/>
        </p:nvSpPr>
        <p:spPr>
          <a:xfrm>
            <a:off x="802640" y="3917315"/>
            <a:ext cx="11018520" cy="677108"/>
          </a:xfrm>
          <a:prstGeom prst="rect">
            <a:avLst/>
          </a:prstGeom>
          <a:noFill/>
        </p:spPr>
        <p:txBody>
          <a:bodyPr wrap="square" rtlCol="0" anchor="t">
            <a:sp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endParaRPr lang="zh-CN" altLang="en-US" sz="2800" dirty="0">
              <a:solidFill>
                <a:schemeClr val="accent2"/>
              </a:solidFill>
              <a:latin typeface="华文楷体" panose="02010600040101010101" charset="-122"/>
              <a:ea typeface="华文楷体" panose="02010600040101010101" charset="-122"/>
              <a:sym typeface="+mn-ea"/>
            </a:endParaRPr>
          </a:p>
        </p:txBody>
      </p:sp>
      <p:graphicFrame>
        <p:nvGraphicFramePr>
          <p:cNvPr id="5" name="表格 4">
            <a:extLst>
              <a:ext uri="{FF2B5EF4-FFF2-40B4-BE49-F238E27FC236}">
                <a16:creationId xmlns:a16="http://schemas.microsoft.com/office/drawing/2014/main" id="{48D6BDD6-616B-422A-2767-080D2F6A8531}"/>
              </a:ext>
            </a:extLst>
          </p:cNvPr>
          <p:cNvGraphicFramePr>
            <a:graphicFrameLocks noGrp="1"/>
          </p:cNvGraphicFramePr>
          <p:nvPr>
            <p:extLst>
              <p:ext uri="{D42A27DB-BD31-4B8C-83A1-F6EECF244321}">
                <p14:modId xmlns:p14="http://schemas.microsoft.com/office/powerpoint/2010/main" val="3107649156"/>
              </p:ext>
            </p:extLst>
          </p:nvPr>
        </p:nvGraphicFramePr>
        <p:xfrm>
          <a:off x="861695" y="1464904"/>
          <a:ext cx="11198859" cy="4904821"/>
        </p:xfrm>
        <a:graphic>
          <a:graphicData uri="http://schemas.openxmlformats.org/drawingml/2006/table">
            <a:tbl>
              <a:tblPr firstRow="1" bandRow="1">
                <a:tableStyleId>{5C22544A-7EE6-4342-B048-85BDC9FD1C3A}</a:tableStyleId>
              </a:tblPr>
              <a:tblGrid>
                <a:gridCol w="1871980">
                  <a:extLst>
                    <a:ext uri="{9D8B030D-6E8A-4147-A177-3AD203B41FA5}">
                      <a16:colId xmlns:a16="http://schemas.microsoft.com/office/drawing/2014/main" val="302579454"/>
                    </a:ext>
                  </a:extLst>
                </a:gridCol>
                <a:gridCol w="2895600">
                  <a:extLst>
                    <a:ext uri="{9D8B030D-6E8A-4147-A177-3AD203B41FA5}">
                      <a16:colId xmlns:a16="http://schemas.microsoft.com/office/drawing/2014/main" val="3679794134"/>
                    </a:ext>
                  </a:extLst>
                </a:gridCol>
                <a:gridCol w="3675127">
                  <a:extLst>
                    <a:ext uri="{9D8B030D-6E8A-4147-A177-3AD203B41FA5}">
                      <a16:colId xmlns:a16="http://schemas.microsoft.com/office/drawing/2014/main" val="3927833343"/>
                    </a:ext>
                  </a:extLst>
                </a:gridCol>
                <a:gridCol w="2756152">
                  <a:extLst>
                    <a:ext uri="{9D8B030D-6E8A-4147-A177-3AD203B41FA5}">
                      <a16:colId xmlns:a16="http://schemas.microsoft.com/office/drawing/2014/main" val="648044660"/>
                    </a:ext>
                  </a:extLst>
                </a:gridCol>
              </a:tblGrid>
              <a:tr h="568293">
                <a:tc>
                  <a:txBody>
                    <a:bodyPr/>
                    <a:lstStyle/>
                    <a:p>
                      <a:pPr algn="ctr"/>
                      <a:r>
                        <a:rPr lang="zh-CN" altLang="en-US" sz="2400" dirty="0">
                          <a:latin typeface="华文楷体" panose="02010600040101010101" pitchFamily="2" charset="-122"/>
                          <a:ea typeface="华文楷体" panose="02010600040101010101" pitchFamily="2" charset="-122"/>
                        </a:rPr>
                        <a:t>数据来源</a:t>
                      </a:r>
                    </a:p>
                  </a:txBody>
                  <a:tcPr anchor="ctr"/>
                </a:tc>
                <a:tc>
                  <a:txBody>
                    <a:bodyPr/>
                    <a:lstStyle/>
                    <a:p>
                      <a:pPr algn="ctr"/>
                      <a:r>
                        <a:rPr lang="zh-CN" altLang="en-US" sz="2400" dirty="0">
                          <a:latin typeface="华文楷体" panose="02010600040101010101" pitchFamily="2" charset="-122"/>
                          <a:ea typeface="华文楷体" panose="02010600040101010101" pitchFamily="2" charset="-122"/>
                        </a:rPr>
                        <a:t>覆盖范围</a:t>
                      </a:r>
                    </a:p>
                  </a:txBody>
                  <a:tcPr anchor="ctr"/>
                </a:tc>
                <a:tc>
                  <a:txBody>
                    <a:bodyPr/>
                    <a:lstStyle/>
                    <a:p>
                      <a:pPr algn="ctr"/>
                      <a:r>
                        <a:rPr lang="zh-CN" altLang="en-US" sz="2400" dirty="0">
                          <a:latin typeface="华文楷体" panose="02010600040101010101" pitchFamily="2" charset="-122"/>
                          <a:ea typeface="华文楷体" panose="02010600040101010101" pitchFamily="2" charset="-122"/>
                        </a:rPr>
                        <a:t>核心优势</a:t>
                      </a:r>
                    </a:p>
                  </a:txBody>
                  <a:tcPr anchor="ctr"/>
                </a:tc>
                <a:tc>
                  <a:txBody>
                    <a:bodyPr/>
                    <a:lstStyle/>
                    <a:p>
                      <a:pPr algn="ctr"/>
                      <a:r>
                        <a:rPr lang="zh-CN" altLang="en-US" sz="2400" dirty="0">
                          <a:latin typeface="华文楷体" panose="02010600040101010101" pitchFamily="2" charset="-122"/>
                          <a:ea typeface="华文楷体" panose="02010600040101010101" pitchFamily="2" charset="-122"/>
                        </a:rPr>
                        <a:t>主要功能</a:t>
                      </a:r>
                    </a:p>
                  </a:txBody>
                  <a:tcPr anchor="ctr"/>
                </a:tc>
                <a:extLst>
                  <a:ext uri="{0D108BD9-81ED-4DB2-BD59-A6C34878D82A}">
                    <a16:rowId xmlns:a16="http://schemas.microsoft.com/office/drawing/2014/main" val="3309620812"/>
                  </a:ext>
                </a:extLst>
              </a:tr>
              <a:tr h="1451984">
                <a:tc>
                  <a:txBody>
                    <a:bodyPr/>
                    <a:lstStyle/>
                    <a:p>
                      <a:pPr algn="ctr"/>
                      <a:r>
                        <a:rPr lang="zh-CN" altLang="en-US" sz="2200" b="1" kern="1200" dirty="0">
                          <a:solidFill>
                            <a:schemeClr val="dk1"/>
                          </a:solidFill>
                          <a:effectLst/>
                          <a:latin typeface="华文楷体" panose="02010600040101010101" pitchFamily="2" charset="-122"/>
                          <a:ea typeface="华文楷体" panose="02010600040101010101" pitchFamily="2" charset="-122"/>
                          <a:cs typeface="+mn-cs"/>
                        </a:rPr>
                        <a:t>联合国统计署（</a:t>
                      </a:r>
                      <a:r>
                        <a:rPr lang="en-US" altLang="zh-CN" sz="2200" b="1" kern="1200" dirty="0">
                          <a:solidFill>
                            <a:schemeClr val="dk1"/>
                          </a:solidFill>
                          <a:effectLst/>
                          <a:latin typeface="华文楷体" panose="02010600040101010101" pitchFamily="2" charset="-122"/>
                          <a:ea typeface="华文楷体" panose="02010600040101010101" pitchFamily="2" charset="-122"/>
                          <a:cs typeface="+mn-cs"/>
                        </a:rPr>
                        <a:t>UNSD</a:t>
                      </a:r>
                      <a:r>
                        <a:rPr lang="zh-CN" altLang="en-US" sz="2200" b="1" kern="1200" dirty="0">
                          <a:solidFill>
                            <a:schemeClr val="dk1"/>
                          </a:solidFill>
                          <a:effectLst/>
                          <a:latin typeface="华文楷体" panose="02010600040101010101" pitchFamily="2" charset="-122"/>
                          <a:ea typeface="华文楷体" panose="02010600040101010101" pitchFamily="2" charset="-122"/>
                          <a:cs typeface="+mn-cs"/>
                        </a:rPr>
                        <a:t>）</a:t>
                      </a:r>
                      <a:endParaRPr lang="en-US" altLang="zh-CN" sz="2200" b="1" kern="1200" dirty="0">
                        <a:solidFill>
                          <a:schemeClr val="dk1"/>
                        </a:solidFill>
                        <a:effectLst/>
                        <a:latin typeface="华文楷体" panose="02010600040101010101" pitchFamily="2" charset="-122"/>
                        <a:ea typeface="华文楷体" panose="02010600040101010101" pitchFamily="2" charset="-122"/>
                        <a:cs typeface="+mn-cs"/>
                      </a:endParaRPr>
                    </a:p>
                    <a:p>
                      <a:pPr algn="ctr"/>
                      <a:r>
                        <a:rPr lang="zh-CN" altLang="en-US" sz="2200" b="1" kern="1200" dirty="0">
                          <a:solidFill>
                            <a:schemeClr val="dk1"/>
                          </a:solidFill>
                          <a:effectLst/>
                          <a:latin typeface="华文楷体" panose="02010600040101010101" pitchFamily="2" charset="-122"/>
                          <a:ea typeface="华文楷体" panose="02010600040101010101" pitchFamily="2" charset="-122"/>
                          <a:cs typeface="+mn-cs"/>
                        </a:rPr>
                        <a:t>数据库</a:t>
                      </a:r>
                      <a:endParaRPr lang="zh-CN" altLang="en-US" sz="2200" b="1" dirty="0">
                        <a:latin typeface="华文楷体" panose="02010600040101010101" pitchFamily="2" charset="-122"/>
                        <a:ea typeface="华文楷体" panose="02010600040101010101" pitchFamily="2" charset="-122"/>
                      </a:endParaRPr>
                    </a:p>
                  </a:txBody>
                  <a:tcPr anchor="ctr"/>
                </a:tc>
                <a:tc>
                  <a:txBody>
                    <a:bodyPr/>
                    <a:lstStyle/>
                    <a:p>
                      <a:pPr algn="just"/>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90</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个国家和地区，本案例筛选</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67</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个经济体</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覆盖面广，按区域和发展程度交叉分类为</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9</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类（</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NEI</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WEI</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EED</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等）</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200" b="1" i="0" kern="1200" dirty="0">
                          <a:solidFill>
                            <a:schemeClr val="dk1"/>
                          </a:solidFill>
                          <a:effectLst/>
                          <a:latin typeface="华文楷体" panose="02010600040101010101" pitchFamily="2" charset="-122"/>
                          <a:ea typeface="华文楷体" panose="02010600040101010101" pitchFamily="2" charset="-122"/>
                          <a:cs typeface="+mn-cs"/>
                        </a:rPr>
                        <a:t>主数据库</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，提供跨国比较的基础样本</a:t>
                      </a:r>
                      <a:endParaRPr lang="zh-CN" altLang="en-US" sz="2200" dirty="0">
                        <a:latin typeface="华文楷体" panose="02010600040101010101" pitchFamily="2" charset="-122"/>
                        <a:ea typeface="华文楷体" panose="02010600040101010101" pitchFamily="2" charset="-122"/>
                      </a:endParaRPr>
                    </a:p>
                  </a:txBody>
                  <a:tcPr anchor="ctr"/>
                </a:tc>
                <a:extLst>
                  <a:ext uri="{0D108BD9-81ED-4DB2-BD59-A6C34878D82A}">
                    <a16:rowId xmlns:a16="http://schemas.microsoft.com/office/drawing/2014/main" val="2925647650"/>
                  </a:ext>
                </a:extLst>
              </a:tr>
              <a:tr h="1003141">
                <a:tc>
                  <a:txBody>
                    <a:bodyPr/>
                    <a:lstStyle/>
                    <a:p>
                      <a:pPr algn="ctr"/>
                      <a:r>
                        <a:rPr lang="zh-CN" altLang="en-US" sz="2200" b="1" kern="1200" dirty="0">
                          <a:solidFill>
                            <a:schemeClr val="dk1"/>
                          </a:solidFill>
                          <a:effectLst/>
                          <a:latin typeface="华文楷体" panose="02010600040101010101" pitchFamily="2" charset="-122"/>
                          <a:ea typeface="华文楷体" panose="02010600040101010101" pitchFamily="2" charset="-122"/>
                          <a:cs typeface="+mn-cs"/>
                        </a:rPr>
                        <a:t>经合组织</a:t>
                      </a:r>
                      <a:endParaRPr lang="en-US" altLang="zh-CN" sz="2200" b="1" kern="1200" dirty="0">
                        <a:solidFill>
                          <a:schemeClr val="dk1"/>
                        </a:solidFill>
                        <a:effectLst/>
                        <a:latin typeface="华文楷体" panose="02010600040101010101" pitchFamily="2" charset="-122"/>
                        <a:ea typeface="华文楷体" panose="02010600040101010101" pitchFamily="2" charset="-122"/>
                        <a:cs typeface="+mn-cs"/>
                      </a:endParaRPr>
                    </a:p>
                    <a:p>
                      <a:pPr algn="ctr"/>
                      <a:r>
                        <a:rPr lang="zh-CN" altLang="en-US" sz="2200" b="1" kern="1200" dirty="0">
                          <a:solidFill>
                            <a:schemeClr val="dk1"/>
                          </a:solidFill>
                          <a:effectLst/>
                          <a:latin typeface="华文楷体" panose="02010600040101010101" pitchFamily="2" charset="-122"/>
                          <a:ea typeface="华文楷体" panose="02010600040101010101" pitchFamily="2" charset="-122"/>
                          <a:cs typeface="+mn-cs"/>
                        </a:rPr>
                        <a:t>（</a:t>
                      </a:r>
                      <a:r>
                        <a:rPr lang="en-US" altLang="zh-CN" sz="2200" b="1" kern="1200" dirty="0">
                          <a:solidFill>
                            <a:schemeClr val="dk1"/>
                          </a:solidFill>
                          <a:effectLst/>
                          <a:latin typeface="华文楷体" panose="02010600040101010101" pitchFamily="2" charset="-122"/>
                          <a:ea typeface="华文楷体" panose="02010600040101010101" pitchFamily="2" charset="-122"/>
                          <a:cs typeface="+mn-cs"/>
                        </a:rPr>
                        <a:t>OECD</a:t>
                      </a:r>
                      <a:r>
                        <a:rPr lang="zh-CN" altLang="en-US" sz="2200" b="1" kern="1200" dirty="0">
                          <a:solidFill>
                            <a:schemeClr val="dk1"/>
                          </a:solidFill>
                          <a:effectLst/>
                          <a:latin typeface="华文楷体" panose="02010600040101010101" pitchFamily="2" charset="-122"/>
                          <a:ea typeface="华文楷体" panose="02010600040101010101" pitchFamily="2" charset="-122"/>
                          <a:cs typeface="+mn-cs"/>
                        </a:rPr>
                        <a:t>）</a:t>
                      </a:r>
                      <a:endParaRPr lang="en-US" altLang="zh-CN" sz="2200" b="1" kern="1200" dirty="0">
                        <a:solidFill>
                          <a:schemeClr val="dk1"/>
                        </a:solidFill>
                        <a:effectLst/>
                        <a:latin typeface="华文楷体" panose="02010600040101010101" pitchFamily="2" charset="-122"/>
                        <a:ea typeface="华文楷体" panose="02010600040101010101" pitchFamily="2" charset="-122"/>
                        <a:cs typeface="+mn-cs"/>
                      </a:endParaRPr>
                    </a:p>
                    <a:p>
                      <a:pPr algn="ctr"/>
                      <a:r>
                        <a:rPr lang="zh-CN" altLang="en-US" sz="2200" b="1" kern="1200" dirty="0">
                          <a:solidFill>
                            <a:schemeClr val="dk1"/>
                          </a:solidFill>
                          <a:effectLst/>
                          <a:latin typeface="华文楷体" panose="02010600040101010101" pitchFamily="2" charset="-122"/>
                          <a:ea typeface="华文楷体" panose="02010600040101010101" pitchFamily="2" charset="-122"/>
                          <a:cs typeface="+mn-cs"/>
                        </a:rPr>
                        <a:t>数据库</a:t>
                      </a:r>
                      <a:endParaRPr lang="zh-CN" altLang="en-US" sz="2200" b="1"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成员国</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少数非成员国</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涵盖</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UNSD</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全部发达国家；</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OECD</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数据库新增了瑞士、欧元区、土耳其、斯洛文尼亚、墨西哥</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marL="0" algn="just" defTabSz="914400" rtl="0" eaLnBrk="1" latinLnBrk="0" hangingPunct="1"/>
                      <a:r>
                        <a:rPr lang="zh-CN" altLang="en-US" sz="2200" b="1" i="0" kern="1200" dirty="0">
                          <a:solidFill>
                            <a:schemeClr val="dk1"/>
                          </a:solidFill>
                          <a:effectLst/>
                          <a:latin typeface="华文楷体" panose="02010600040101010101" pitchFamily="2" charset="-122"/>
                          <a:ea typeface="华文楷体" panose="02010600040101010101" pitchFamily="2" charset="-122"/>
                          <a:cs typeface="+mn-cs"/>
                        </a:rPr>
                        <a:t>补充与验证</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OECD</a:t>
                      </a:r>
                      <a:r>
                        <a:rPr lang="zh-CN" altLang="zh-CN" sz="2200" b="0" i="0" kern="1200" dirty="0">
                          <a:solidFill>
                            <a:schemeClr val="dk1"/>
                          </a:solidFill>
                          <a:effectLst/>
                          <a:latin typeface="华文楷体" panose="02010600040101010101" pitchFamily="2" charset="-122"/>
                          <a:ea typeface="华文楷体" panose="02010600040101010101" pitchFamily="2" charset="-122"/>
                          <a:cs typeface="+mn-cs"/>
                        </a:rPr>
                        <a:t>数据可用于对</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UNSD</a:t>
                      </a:r>
                      <a:r>
                        <a:rPr lang="zh-CN" altLang="zh-CN" sz="2200" b="0" i="0" kern="1200" dirty="0">
                          <a:solidFill>
                            <a:schemeClr val="dk1"/>
                          </a:solidFill>
                          <a:effectLst/>
                          <a:latin typeface="华文楷体" panose="02010600040101010101" pitchFamily="2" charset="-122"/>
                          <a:ea typeface="华文楷体" panose="02010600040101010101" pitchFamily="2" charset="-122"/>
                          <a:cs typeface="+mn-cs"/>
                        </a:rPr>
                        <a:t>数据进行补充和检验</a:t>
                      </a:r>
                      <a:endParaRPr lang="zh-CN" altLang="en-US" sz="2200" b="0" i="0" kern="1200" dirty="0">
                        <a:solidFill>
                          <a:schemeClr val="dk1"/>
                        </a:solidFill>
                        <a:effectLst/>
                        <a:latin typeface="华文楷体" panose="02010600040101010101" pitchFamily="2" charset="-122"/>
                        <a:ea typeface="华文楷体" panose="02010600040101010101" pitchFamily="2" charset="-122"/>
                        <a:cs typeface="+mn-cs"/>
                      </a:endParaRPr>
                    </a:p>
                  </a:txBody>
                  <a:tcPr anchor="ctr"/>
                </a:tc>
                <a:extLst>
                  <a:ext uri="{0D108BD9-81ED-4DB2-BD59-A6C34878D82A}">
                    <a16:rowId xmlns:a16="http://schemas.microsoft.com/office/drawing/2014/main" val="1425189766"/>
                  </a:ext>
                </a:extLst>
              </a:tr>
              <a:tr h="1451984">
                <a:tc>
                  <a:txBody>
                    <a:bodyPr/>
                    <a:lstStyle/>
                    <a:p>
                      <a:pPr algn="ctr"/>
                      <a:r>
                        <a:rPr lang="zh-CN" altLang="en-US" sz="2200" b="1" kern="1200" dirty="0">
                          <a:solidFill>
                            <a:schemeClr val="dk1"/>
                          </a:solidFill>
                          <a:effectLst/>
                          <a:latin typeface="华文楷体" panose="02010600040101010101" pitchFamily="2" charset="-122"/>
                          <a:ea typeface="华文楷体" panose="02010600040101010101" pitchFamily="2" charset="-122"/>
                          <a:cs typeface="+mn-cs"/>
                        </a:rPr>
                        <a:t>欧盟</a:t>
                      </a:r>
                      <a:endParaRPr lang="en-US" altLang="zh-CN" sz="2200" b="1" kern="1200" dirty="0">
                        <a:solidFill>
                          <a:schemeClr val="dk1"/>
                        </a:solidFill>
                        <a:effectLst/>
                        <a:latin typeface="华文楷体" panose="02010600040101010101" pitchFamily="2" charset="-122"/>
                        <a:ea typeface="华文楷体" panose="02010600040101010101" pitchFamily="2" charset="-122"/>
                        <a:cs typeface="+mn-cs"/>
                      </a:endParaRPr>
                    </a:p>
                    <a:p>
                      <a:pPr algn="ctr"/>
                      <a:r>
                        <a:rPr lang="zh-CN" altLang="en-US" sz="2200" b="1" kern="1200" dirty="0">
                          <a:solidFill>
                            <a:schemeClr val="dk1"/>
                          </a:solidFill>
                          <a:effectLst/>
                          <a:latin typeface="华文楷体" panose="02010600040101010101" pitchFamily="2" charset="-122"/>
                          <a:ea typeface="华文楷体" panose="02010600040101010101" pitchFamily="2" charset="-122"/>
                          <a:cs typeface="+mn-cs"/>
                        </a:rPr>
                        <a:t>（</a:t>
                      </a:r>
                      <a:r>
                        <a:rPr lang="en-US" altLang="zh-CN" sz="2200" b="1" kern="1200" dirty="0">
                          <a:solidFill>
                            <a:schemeClr val="dk1"/>
                          </a:solidFill>
                          <a:effectLst/>
                          <a:latin typeface="华文楷体" panose="02010600040101010101" pitchFamily="2" charset="-122"/>
                          <a:ea typeface="华文楷体" panose="02010600040101010101" pitchFamily="2" charset="-122"/>
                          <a:cs typeface="+mn-cs"/>
                        </a:rPr>
                        <a:t>EU-KLEMS</a:t>
                      </a:r>
                      <a:r>
                        <a:rPr lang="zh-CN" altLang="en-US" sz="2200" b="1" kern="1200" dirty="0">
                          <a:solidFill>
                            <a:schemeClr val="dk1"/>
                          </a:solidFill>
                          <a:effectLst/>
                          <a:latin typeface="华文楷体" panose="02010600040101010101" pitchFamily="2" charset="-122"/>
                          <a:ea typeface="华文楷体" panose="02010600040101010101" pitchFamily="2" charset="-122"/>
                          <a:cs typeface="+mn-cs"/>
                        </a:rPr>
                        <a:t>）数据库</a:t>
                      </a:r>
                      <a:endParaRPr lang="zh-CN" altLang="en-US" sz="2200" b="1" dirty="0">
                        <a:latin typeface="华文楷体" panose="02010600040101010101" pitchFamily="2" charset="-122"/>
                        <a:ea typeface="华文楷体" panose="02010600040101010101" pitchFamily="2" charset="-122"/>
                      </a:endParaRPr>
                    </a:p>
                  </a:txBody>
                  <a:tcPr anchor="ctr"/>
                </a:tc>
                <a:tc>
                  <a:txBody>
                    <a:bodyPr/>
                    <a:lstStyle/>
                    <a:p>
                      <a:pPr algn="just"/>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EU-15</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1970</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年起）</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 EU-10</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1995</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年起）</a:t>
                      </a:r>
                      <a:r>
                        <a:rPr lang="en-US" altLang="zh-CN" sz="2200" b="0" i="0" kern="1200" dirty="0">
                          <a:solidFill>
                            <a:schemeClr val="dk1"/>
                          </a:solidFill>
                          <a:effectLst/>
                          <a:latin typeface="华文楷体" panose="02010600040101010101" pitchFamily="2" charset="-122"/>
                          <a:ea typeface="华文楷体" panose="02010600040101010101" pitchFamily="2" charset="-122"/>
                          <a:cs typeface="+mn-cs"/>
                        </a:rPr>
                        <a:t>+ </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美国、日本</a:t>
                      </a:r>
                      <a:endParaRPr lang="zh-CN" altLang="en-US" sz="2200" dirty="0">
                        <a:latin typeface="华文楷体" panose="02010600040101010101" pitchFamily="2" charset="-122"/>
                        <a:ea typeface="华文楷体" panose="02010600040101010101" pitchFamily="2" charset="-122"/>
                      </a:endParaRPr>
                    </a:p>
                  </a:txBody>
                  <a:tcPr anchor="ctr"/>
                </a:tc>
                <a:tc>
                  <a:txBody>
                    <a:bodyPr/>
                    <a:lstStyle/>
                    <a:p>
                      <a:pPr algn="just"/>
                      <a:r>
                        <a:rPr lang="zh-CN" altLang="en-US" sz="2100" b="0" i="0" kern="1200" dirty="0">
                          <a:solidFill>
                            <a:schemeClr val="dk1"/>
                          </a:solidFill>
                          <a:effectLst/>
                          <a:latin typeface="华文楷体" panose="02010600040101010101" pitchFamily="2" charset="-122"/>
                          <a:ea typeface="华文楷体" panose="02010600040101010101" pitchFamily="2" charset="-122"/>
                          <a:cs typeface="+mn-cs"/>
                        </a:rPr>
                        <a:t>提供国民经济</a:t>
                      </a:r>
                      <a:r>
                        <a:rPr lang="en-US" altLang="zh-CN" sz="2100" b="0" i="0" kern="1200" dirty="0">
                          <a:solidFill>
                            <a:schemeClr val="dk1"/>
                          </a:solidFill>
                          <a:effectLst/>
                          <a:latin typeface="华文楷体" panose="02010600040101010101" pitchFamily="2" charset="-122"/>
                          <a:ea typeface="华文楷体" panose="02010600040101010101" pitchFamily="2" charset="-122"/>
                          <a:cs typeface="+mn-cs"/>
                        </a:rPr>
                        <a:t>+</a:t>
                      </a:r>
                      <a:r>
                        <a:rPr lang="zh-CN" altLang="en-US" sz="2100" b="0" i="0" kern="1200" dirty="0">
                          <a:solidFill>
                            <a:schemeClr val="dk1"/>
                          </a:solidFill>
                          <a:effectLst/>
                          <a:latin typeface="华文楷体" panose="02010600040101010101" pitchFamily="2" charset="-122"/>
                          <a:ea typeface="华文楷体" panose="02010600040101010101" pitchFamily="2" charset="-122"/>
                          <a:cs typeface="+mn-cs"/>
                        </a:rPr>
                        <a:t>详细行业两层面数据；提供</a:t>
                      </a:r>
                      <a:r>
                        <a:rPr lang="zh-CN" altLang="zh-CN" sz="2100" b="0" i="0" kern="1200" dirty="0">
                          <a:solidFill>
                            <a:schemeClr val="dk1"/>
                          </a:solidFill>
                          <a:effectLst/>
                          <a:latin typeface="华文楷体" panose="02010600040101010101" pitchFamily="2" charset="-122"/>
                          <a:ea typeface="华文楷体" panose="02010600040101010101" pitchFamily="2" charset="-122"/>
                          <a:cs typeface="+mn-cs"/>
                        </a:rPr>
                        <a:t>混合收入在劳动和资本间进行分解的数据</a:t>
                      </a:r>
                      <a:endParaRPr lang="zh-CN" altLang="en-US" sz="2100" b="0" i="0" kern="1200" dirty="0">
                        <a:solidFill>
                          <a:schemeClr val="dk1"/>
                        </a:solidFill>
                        <a:effectLst/>
                        <a:latin typeface="华文楷体" panose="02010600040101010101" pitchFamily="2" charset="-122"/>
                        <a:ea typeface="华文楷体" panose="02010600040101010101" pitchFamily="2" charset="-122"/>
                        <a:cs typeface="+mn-cs"/>
                      </a:endParaRPr>
                    </a:p>
                  </a:txBody>
                  <a:tcPr anchor="ctr"/>
                </a:tc>
                <a:tc>
                  <a:txBody>
                    <a:bodyPr/>
                    <a:lstStyle/>
                    <a:p>
                      <a:pPr marL="0" algn="just" defTabSz="914400" rtl="0" eaLnBrk="1" latinLnBrk="0" hangingPunct="1"/>
                      <a:r>
                        <a:rPr lang="zh-CN" altLang="en-US" sz="2200" b="1" i="0" kern="1200" dirty="0">
                          <a:solidFill>
                            <a:schemeClr val="dk1"/>
                          </a:solidFill>
                          <a:effectLst/>
                          <a:latin typeface="华文楷体" panose="02010600040101010101" pitchFamily="2" charset="-122"/>
                          <a:ea typeface="华文楷体" panose="02010600040101010101" pitchFamily="2" charset="-122"/>
                          <a:cs typeface="+mn-cs"/>
                        </a:rPr>
                        <a:t>深度对照</a:t>
                      </a:r>
                      <a:r>
                        <a:rPr lang="zh-CN" altLang="en-US" sz="2200" b="0" i="0" kern="1200" dirty="0">
                          <a:solidFill>
                            <a:schemeClr val="dk1"/>
                          </a:solidFill>
                          <a:effectLst/>
                          <a:latin typeface="华文楷体" panose="02010600040101010101" pitchFamily="2" charset="-122"/>
                          <a:ea typeface="华文楷体" panose="02010600040101010101" pitchFamily="2" charset="-122"/>
                          <a:cs typeface="+mn-cs"/>
                        </a:rPr>
                        <a:t>，</a:t>
                      </a:r>
                      <a:r>
                        <a:rPr lang="zh-CN" altLang="zh-CN" sz="2200" b="0" i="0" kern="1200" dirty="0">
                          <a:solidFill>
                            <a:schemeClr val="dk1"/>
                          </a:solidFill>
                          <a:effectLst/>
                          <a:latin typeface="华文楷体" panose="02010600040101010101" pitchFamily="2" charset="-122"/>
                          <a:ea typeface="华文楷体" panose="02010600040101010101" pitchFamily="2" charset="-122"/>
                          <a:cs typeface="+mn-cs"/>
                        </a:rPr>
                        <a:t>该数据库既可与前两个数据库互相参照</a:t>
                      </a:r>
                      <a:endParaRPr lang="zh-CN" altLang="en-US" sz="2200" b="0" i="0" kern="1200" dirty="0">
                        <a:solidFill>
                          <a:schemeClr val="dk1"/>
                        </a:solidFill>
                        <a:effectLst/>
                        <a:latin typeface="华文楷体" panose="02010600040101010101" pitchFamily="2" charset="-122"/>
                        <a:ea typeface="华文楷体" panose="02010600040101010101" pitchFamily="2" charset="-122"/>
                        <a:cs typeface="+mn-cs"/>
                      </a:endParaRPr>
                    </a:p>
                  </a:txBody>
                  <a:tcPr anchor="ctr"/>
                </a:tc>
                <a:extLst>
                  <a:ext uri="{0D108BD9-81ED-4DB2-BD59-A6C34878D82A}">
                    <a16:rowId xmlns:a16="http://schemas.microsoft.com/office/drawing/2014/main" val="554025650"/>
                  </a:ext>
                </a:extLst>
              </a:tr>
            </a:tbl>
          </a:graphicData>
        </a:graphic>
      </p:graphicFrame>
    </p:spTree>
    <p:extLst>
      <p:ext uri="{BB962C8B-B14F-4D97-AF65-F5344CB8AC3E}">
        <p14:creationId xmlns:p14="http://schemas.microsoft.com/office/powerpoint/2010/main" val="39939975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a:extLst>
            <a:ext uri="{FF2B5EF4-FFF2-40B4-BE49-F238E27FC236}">
              <a16:creationId xmlns:a16="http://schemas.microsoft.com/office/drawing/2014/main" id="{F69A45A0-0A6A-25A5-2B00-742D2E10553D}"/>
            </a:ext>
          </a:extLst>
        </p:cNvPr>
        <p:cNvGrpSpPr/>
        <p:nvPr/>
      </p:nvGrpSpPr>
      <p:grpSpPr>
        <a:xfrm>
          <a:off x="0" y="0"/>
          <a:ext cx="0" cy="0"/>
          <a:chOff x="0" y="0"/>
          <a:chExt cx="0" cy="0"/>
        </a:xfrm>
      </p:grpSpPr>
      <p:sp>
        <p:nvSpPr>
          <p:cNvPr id="4" name="文本框 3">
            <a:extLst>
              <a:ext uri="{FF2B5EF4-FFF2-40B4-BE49-F238E27FC236}">
                <a16:creationId xmlns:a16="http://schemas.microsoft.com/office/drawing/2014/main" id="{A538EB8D-E9F1-68F2-E6BC-54414753AD70}"/>
              </a:ext>
            </a:extLst>
          </p:cNvPr>
          <p:cNvSpPr txBox="1"/>
          <p:nvPr/>
        </p:nvSpPr>
        <p:spPr>
          <a:xfrm>
            <a:off x="861695" y="978535"/>
            <a:ext cx="11017885" cy="5297805"/>
          </a:xfrm>
          <a:prstGeom prst="rect">
            <a:avLst/>
          </a:prstGeom>
          <a:ln>
            <a:noFill/>
          </a:ln>
        </p:spPr>
        <p:txBody>
          <a:bodyPr wrap="square">
            <a:noAutofit/>
          </a:bodyPr>
          <a:lstStyle/>
          <a:p>
            <a:pPr marL="228600" indent="-228600" algn="l" defTabSz="914400">
              <a:lnSpc>
                <a:spcPts val="3800"/>
              </a:lnSpc>
              <a:spcBef>
                <a:spcPts val="0"/>
              </a:spcBef>
              <a:spcAft>
                <a:spcPts val="1200"/>
              </a:spcAft>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（三）美国数据</a:t>
            </a:r>
            <a:endParaRPr lang="en-US" altLang="zh-CN" sz="2800" b="1" dirty="0">
              <a:solidFill>
                <a:schemeClr val="accent2"/>
              </a:solidFill>
              <a:latin typeface="华文楷体" panose="02010600040101010101" charset="-122"/>
              <a:ea typeface="华文楷体" panose="02010600040101010101" charset="-122"/>
            </a:endParaRPr>
          </a:p>
          <a:p>
            <a:pPr marL="228600" indent="-228600" algn="l" defTabSz="914400">
              <a:lnSpc>
                <a:spcPts val="3800"/>
              </a:lnSpc>
              <a:spcBef>
                <a:spcPts val="0"/>
              </a:spcBef>
              <a:spcAft>
                <a:spcPts val="1200"/>
              </a:spcAft>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rPr>
              <a:t>美国是当今世界最大的发达国家，故将其作为重点比较对象。</a:t>
            </a:r>
            <a:endParaRPr lang="en-US" altLang="zh-CN" sz="2400" dirty="0">
              <a:latin typeface="华文楷体" panose="02010600040101010101" charset="-122"/>
              <a:ea typeface="华文楷体" panose="02010600040101010101" charset="-122"/>
            </a:endParaRPr>
          </a:p>
          <a:p>
            <a:pPr indent="612000" algn="just" defTabSz="266700">
              <a:lnSpc>
                <a:spcPct val="150000"/>
              </a:lnSpc>
              <a:spcBef>
                <a:spcPct val="0"/>
              </a:spcBef>
              <a:spcAft>
                <a:spcPts val="1200"/>
              </a:spcAft>
            </a:pPr>
            <a:r>
              <a:rPr lang="zh-CN" altLang="en-US" sz="2400" dirty="0">
                <a:latin typeface="华文楷体" panose="02010600040101010101" charset="-122"/>
                <a:ea typeface="华文楷体" panose="02010600040101010101" charset="-122"/>
              </a:rPr>
              <a:t>前述数据库均包含美国数据：</a:t>
            </a:r>
            <a:r>
              <a:rPr lang="en-US" altLang="zh-CN" sz="2400" dirty="0">
                <a:latin typeface="华文楷体" panose="02010600040101010101" charset="-122"/>
                <a:ea typeface="华文楷体" panose="02010600040101010101" charset="-122"/>
              </a:rPr>
              <a:t>UNSD</a:t>
            </a:r>
            <a:r>
              <a:rPr lang="zh-CN" altLang="en-US" sz="2400" dirty="0">
                <a:latin typeface="华文楷体" panose="02010600040101010101" charset="-122"/>
                <a:ea typeface="华文楷体" panose="02010600040101010101" charset="-122"/>
              </a:rPr>
              <a:t>和</a:t>
            </a:r>
            <a:r>
              <a:rPr lang="en-US" altLang="zh-CN" sz="2400" dirty="0">
                <a:latin typeface="华文楷体" panose="02010600040101010101" charset="-122"/>
                <a:ea typeface="华文楷体" panose="02010600040101010101" charset="-122"/>
              </a:rPr>
              <a:t>OECD</a:t>
            </a:r>
            <a:r>
              <a:rPr lang="zh-CN" altLang="en-US" sz="2400" dirty="0">
                <a:latin typeface="华文楷体" panose="02010600040101010101" charset="-122"/>
                <a:ea typeface="华文楷体" panose="02010600040101010101" charset="-122"/>
              </a:rPr>
              <a:t>包含国民经济层面收入法</a:t>
            </a:r>
            <a:r>
              <a:rPr lang="en-US" altLang="zh-CN" sz="2400" dirty="0">
                <a:latin typeface="华文楷体" panose="02010600040101010101" charset="-122"/>
                <a:ea typeface="华文楷体" panose="02010600040101010101" charset="-122"/>
              </a:rPr>
              <a:t>GDP</a:t>
            </a:r>
            <a:r>
              <a:rPr lang="zh-CN" altLang="en-US" sz="2400" dirty="0">
                <a:latin typeface="华文楷体" panose="02010600040101010101" charset="-122"/>
                <a:ea typeface="华文楷体" panose="02010600040101010101" charset="-122"/>
              </a:rPr>
              <a:t>数据，</a:t>
            </a:r>
            <a:r>
              <a:rPr lang="en-US" altLang="zh-CN" sz="2400" dirty="0">
                <a:latin typeface="华文楷体" panose="02010600040101010101" charset="-122"/>
                <a:ea typeface="华文楷体" panose="02010600040101010101" charset="-122"/>
              </a:rPr>
              <a:t>EU-KLEMS</a:t>
            </a:r>
            <a:r>
              <a:rPr lang="zh-CN" altLang="en-US" sz="2400" dirty="0">
                <a:latin typeface="华文楷体" panose="02010600040101010101" charset="-122"/>
                <a:ea typeface="华文楷体" panose="02010600040101010101" charset="-122"/>
              </a:rPr>
              <a:t>具有国民经济和行业层面收入法</a:t>
            </a:r>
            <a:r>
              <a:rPr lang="en-US" altLang="zh-CN" sz="2400" dirty="0">
                <a:latin typeface="华文楷体" panose="02010600040101010101" charset="-122"/>
                <a:ea typeface="华文楷体" panose="02010600040101010101" charset="-122"/>
              </a:rPr>
              <a:t>GDP</a:t>
            </a:r>
            <a:r>
              <a:rPr lang="zh-CN" altLang="en-US" sz="2400" dirty="0">
                <a:latin typeface="华文楷体" panose="02010600040101010101" charset="-122"/>
                <a:ea typeface="华文楷体" panose="02010600040101010101" charset="-122"/>
              </a:rPr>
              <a:t>数据。</a:t>
            </a:r>
            <a:endParaRPr lang="en-US" altLang="zh-CN" sz="2400" dirty="0">
              <a:latin typeface="华文楷体" panose="02010600040101010101" charset="-122"/>
              <a:ea typeface="华文楷体" panose="02010600040101010101" charset="-122"/>
            </a:endParaRPr>
          </a:p>
          <a:p>
            <a:pPr indent="612000" algn="just" defTabSz="266700">
              <a:lnSpc>
                <a:spcPct val="150000"/>
              </a:lnSpc>
              <a:spcBef>
                <a:spcPct val="0"/>
              </a:spcBef>
              <a:spcAft>
                <a:spcPts val="1200"/>
              </a:spcAft>
            </a:pPr>
            <a:r>
              <a:rPr lang="zh-CN" altLang="en-US" sz="2400" dirty="0">
                <a:latin typeface="华文楷体" panose="02010600040101010101" charset="-122"/>
                <a:ea typeface="华文楷体" panose="02010600040101010101" charset="-122"/>
              </a:rPr>
              <a:t>但三个数据库提供的美国数据时间跨度短，难以满足长期趋势考察和行业差异分析需要。美国国民收入与生产账户（</a:t>
            </a:r>
            <a:r>
              <a:rPr lang="en-US" altLang="zh-CN" sz="2400" dirty="0">
                <a:latin typeface="华文楷体" panose="02010600040101010101" charset="-122"/>
                <a:ea typeface="华文楷体" panose="02010600040101010101" charset="-122"/>
              </a:rPr>
              <a:t>NIPA</a:t>
            </a:r>
            <a:r>
              <a:rPr lang="zh-CN" altLang="en-US" sz="2400" dirty="0">
                <a:latin typeface="华文楷体" panose="02010600040101010101" charset="-122"/>
                <a:ea typeface="华文楷体" panose="02010600040101010101" charset="-122"/>
              </a:rPr>
              <a:t>）中包含分类极为详细的行业收入法</a:t>
            </a:r>
            <a:r>
              <a:rPr lang="en-US" altLang="zh-CN" sz="2400" dirty="0">
                <a:latin typeface="华文楷体" panose="02010600040101010101" charset="-122"/>
                <a:ea typeface="华文楷体" panose="02010600040101010101" charset="-122"/>
              </a:rPr>
              <a:t>GDP</a:t>
            </a:r>
            <a:r>
              <a:rPr lang="zh-CN" altLang="en-US" sz="2400" dirty="0">
                <a:latin typeface="华文楷体" panose="02010600040101010101" charset="-122"/>
                <a:ea typeface="华文楷体" panose="02010600040101010101" charset="-122"/>
              </a:rPr>
              <a:t>核算数据 。</a:t>
            </a:r>
            <a:endParaRPr lang="en-US" altLang="zh-CN" sz="2400" dirty="0">
              <a:latin typeface="华文楷体" panose="02010600040101010101" charset="-122"/>
              <a:ea typeface="华文楷体" panose="02010600040101010101" charset="-122"/>
            </a:endParaRPr>
          </a:p>
          <a:p>
            <a:pPr indent="304800" algn="just" defTabSz="266700">
              <a:lnSpc>
                <a:spcPct val="150000"/>
              </a:lnSpc>
              <a:spcBef>
                <a:spcPct val="0"/>
              </a:spcBef>
              <a:spcAft>
                <a:spcPct val="0"/>
              </a:spcAft>
            </a:pPr>
            <a:endParaRPr lang="zh-CN" altLang="zh-CN" sz="2400" dirty="0">
              <a:latin typeface="华文楷体" panose="02010600040101010101" charset="-122"/>
              <a:ea typeface="华文楷体" panose="02010600040101010101" charset="-122"/>
            </a:endParaRPr>
          </a:p>
        </p:txBody>
      </p:sp>
      <p:sp>
        <p:nvSpPr>
          <p:cNvPr id="6" name="灯片编号占位符 6">
            <a:extLst>
              <a:ext uri="{FF2B5EF4-FFF2-40B4-BE49-F238E27FC236}">
                <a16:creationId xmlns:a16="http://schemas.microsoft.com/office/drawing/2014/main" id="{E703FDCE-6BA3-B6E0-A127-952D90B922BF}"/>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8</a:t>
            </a:fld>
            <a:endParaRPr lang="zh-CN" altLang="en-US" sz="2000" dirty="0">
              <a:solidFill>
                <a:schemeClr val="tx1"/>
              </a:solidFill>
            </a:endParaRPr>
          </a:p>
        </p:txBody>
      </p:sp>
      <p:sp>
        <p:nvSpPr>
          <p:cNvPr id="7" name="Rectangle 4" descr="浅色上对角线">
            <a:extLst>
              <a:ext uri="{FF2B5EF4-FFF2-40B4-BE49-F238E27FC236}">
                <a16:creationId xmlns:a16="http://schemas.microsoft.com/office/drawing/2014/main" id="{79D25FA3-4734-1E3A-772A-B25AD5A8EA24}"/>
              </a:ext>
            </a:extLst>
          </p:cNvPr>
          <p:cNvSpPr>
            <a:spLocks noChangeArrowheads="1"/>
          </p:cNvSpPr>
          <p:nvPr/>
        </p:nvSpPr>
        <p:spPr bwMode="auto">
          <a:xfrm>
            <a:off x="861695" y="107315"/>
            <a:ext cx="2861219"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一、数据来源</a:t>
            </a:r>
          </a:p>
        </p:txBody>
      </p:sp>
      <p:sp>
        <p:nvSpPr>
          <p:cNvPr id="2" name="矩形 1">
            <a:extLst>
              <a:ext uri="{FF2B5EF4-FFF2-40B4-BE49-F238E27FC236}">
                <a16:creationId xmlns:a16="http://schemas.microsoft.com/office/drawing/2014/main" id="{8E57A987-B641-5EBB-802A-A2359108F2B3}"/>
              </a:ext>
            </a:extLst>
          </p:cNvPr>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a:extLst>
              <a:ext uri="{FF2B5EF4-FFF2-40B4-BE49-F238E27FC236}">
                <a16:creationId xmlns:a16="http://schemas.microsoft.com/office/drawing/2014/main" id="{A6C4E069-AA7F-C1FE-5B70-C28CBCBCC5CA}"/>
              </a:ext>
            </a:extLst>
          </p:cNvPr>
          <p:cNvSpPr txBox="1"/>
          <p:nvPr/>
        </p:nvSpPr>
        <p:spPr>
          <a:xfrm>
            <a:off x="802640" y="3917315"/>
            <a:ext cx="11018520" cy="677108"/>
          </a:xfrm>
          <a:prstGeom prst="rect">
            <a:avLst/>
          </a:prstGeom>
          <a:noFill/>
        </p:spPr>
        <p:txBody>
          <a:bodyPr wrap="square" rtlCol="0" anchor="t">
            <a:sp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endParaRPr lang="zh-CN" altLang="en-US" sz="2800" dirty="0">
              <a:solidFill>
                <a:schemeClr val="accent2"/>
              </a:solidFill>
              <a:latin typeface="华文楷体" panose="02010600040101010101" charset="-122"/>
              <a:ea typeface="华文楷体" panose="02010600040101010101" charset="-122"/>
              <a:sym typeface="+mn-ea"/>
            </a:endParaRPr>
          </a:p>
        </p:txBody>
      </p:sp>
    </p:spTree>
    <p:extLst>
      <p:ext uri="{BB962C8B-B14F-4D97-AF65-F5344CB8AC3E}">
        <p14:creationId xmlns:p14="http://schemas.microsoft.com/office/powerpoint/2010/main" val="6569360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1000"/>
                                        <p:tgtEl>
                                          <p:spTgt spid="4">
                                            <p:txEl>
                                              <p:pRg st="3" end="3"/>
                                            </p:txEl>
                                          </p:spTgt>
                                        </p:tgtEl>
                                      </p:cBhvr>
                                    </p:animEffect>
                                    <p:anim calcmode="lin" valueType="num">
                                      <p:cBhvr>
                                        <p:cTn id="1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mE0ZGFhNTg2NGIxM2MwYzc0MGFhNjc1YjQzMGNlMWIifQ=="/>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922</TotalTime>
  <Words>7873</Words>
  <Application>Microsoft Office PowerPoint</Application>
  <PresentationFormat>宽屏</PresentationFormat>
  <Paragraphs>401</Paragraphs>
  <Slides>41</Slides>
  <Notes>1</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1</vt:i4>
      </vt:variant>
      <vt:variant>
        <vt:lpstr>幻灯片标题</vt:lpstr>
      </vt:variant>
      <vt:variant>
        <vt:i4>41</vt:i4>
      </vt:variant>
    </vt:vector>
  </HeadingPairs>
  <TitlesOfParts>
    <vt:vector size="55" baseType="lpstr">
      <vt:lpstr>黑体</vt:lpstr>
      <vt:lpstr>华文楷体</vt:lpstr>
      <vt:lpstr>华文隶书</vt:lpstr>
      <vt:lpstr>华文中宋</vt:lpstr>
      <vt:lpstr>楷体</vt:lpstr>
      <vt:lpstr>微软雅黑</vt:lpstr>
      <vt:lpstr>Arial</vt:lpstr>
      <vt:lpstr>Calibri</vt:lpstr>
      <vt:lpstr>Calibri Light</vt:lpstr>
      <vt:lpstr>Times New Roman</vt:lpstr>
      <vt:lpstr>Wingdings</vt:lpstr>
      <vt:lpstr>1_Office 主题</vt:lpstr>
      <vt:lpstr>2_Office 主题</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feng hao</cp:lastModifiedBy>
  <cp:revision>133</cp:revision>
  <dcterms:created xsi:type="dcterms:W3CDTF">2015-12-05T08:51:00Z</dcterms:created>
  <dcterms:modified xsi:type="dcterms:W3CDTF">2026-07-24T13:21:54Z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5EB457806B3E459789E6A3B51E5D466F_13</vt:lpwstr>
  </property>
  <property fmtid="{D5CDD505-2E9C-101B-9397-08002B2CF9AE}" pid="3" name="KSOProductBuildVer">
    <vt:lpwstr>2052-12.1.0.26895</vt:lpwstr>
  </property>
  <property fmtid="{D5CDD505-2E9C-101B-9397-08002B2CF9AE}" pid="4" name="KSOTemplateUUID">
    <vt:lpwstr>v1.0_mb_46fif/lngfIZSzxymcPcdg==</vt:lpwstr>
  </property>
</Properties>
</file>